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5"/>
  </p:notesMasterIdLst>
  <p:handoutMasterIdLst>
    <p:handoutMasterId r:id="rId56"/>
  </p:handoutMasterIdLst>
  <p:sldIdLst>
    <p:sldId id="256" r:id="rId5"/>
    <p:sldId id="312" r:id="rId6"/>
    <p:sldId id="257" r:id="rId7"/>
    <p:sldId id="316" r:id="rId8"/>
    <p:sldId id="282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96" r:id="rId18"/>
    <p:sldId id="297" r:id="rId19"/>
    <p:sldId id="327" r:id="rId20"/>
    <p:sldId id="328" r:id="rId21"/>
    <p:sldId id="331" r:id="rId22"/>
    <p:sldId id="332" r:id="rId23"/>
    <p:sldId id="333" r:id="rId24"/>
    <p:sldId id="318" r:id="rId25"/>
    <p:sldId id="317" r:id="rId26"/>
    <p:sldId id="258" r:id="rId27"/>
    <p:sldId id="277" r:id="rId28"/>
    <p:sldId id="278" r:id="rId29"/>
    <p:sldId id="279" r:id="rId30"/>
    <p:sldId id="259" r:id="rId31"/>
    <p:sldId id="271" r:id="rId32"/>
    <p:sldId id="266" r:id="rId33"/>
    <p:sldId id="260" r:id="rId34"/>
    <p:sldId id="262" r:id="rId35"/>
    <p:sldId id="272" r:id="rId36"/>
    <p:sldId id="275" r:id="rId37"/>
    <p:sldId id="273" r:id="rId38"/>
    <p:sldId id="292" r:id="rId39"/>
    <p:sldId id="274" r:id="rId40"/>
    <p:sldId id="264" r:id="rId41"/>
    <p:sldId id="319" r:id="rId42"/>
    <p:sldId id="322" r:id="rId43"/>
    <p:sldId id="334" r:id="rId44"/>
    <p:sldId id="289" r:id="rId45"/>
    <p:sldId id="315" r:id="rId46"/>
    <p:sldId id="283" r:id="rId47"/>
    <p:sldId id="284" r:id="rId48"/>
    <p:sldId id="320" r:id="rId49"/>
    <p:sldId id="324" r:id="rId50"/>
    <p:sldId id="299" r:id="rId51"/>
    <p:sldId id="323" r:id="rId52"/>
    <p:sldId id="325" r:id="rId53"/>
    <p:sldId id="321" r:id="rId5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61" autoAdjust="0"/>
  </p:normalViewPr>
  <p:slideViewPr>
    <p:cSldViewPr snapToGrid="0" showGuides="1">
      <p:cViewPr varScale="1">
        <p:scale>
          <a:sx n="78" d="100"/>
          <a:sy n="78" d="100"/>
        </p:scale>
        <p:origin x="2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11/29/2023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48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4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6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6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8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1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28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3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4531A-861A-9044-AA60-3A67D5E7CD1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08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ORNL Team Members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dirty="0">
                <a:latin typeface="+mn-lt"/>
              </a:rPr>
              <a:t>William F Godoy, Pedro Valero-Lara, </a:t>
            </a:r>
            <a:r>
              <a:rPr lang="en-US" sz="1200" dirty="0" err="1">
                <a:latin typeface="+mn-lt"/>
              </a:rPr>
              <a:t>Caira</a:t>
            </a:r>
            <a:r>
              <a:rPr lang="en-US" sz="1200" dirty="0">
                <a:latin typeface="+mn-lt"/>
              </a:rPr>
              <a:t> Anderson, Katrina W Lee, Ana </a:t>
            </a:r>
            <a:r>
              <a:rPr lang="en-US" sz="1200" dirty="0" err="1">
                <a:latin typeface="+mn-lt"/>
              </a:rPr>
              <a:t>Gainaru</a:t>
            </a:r>
            <a:r>
              <a:rPr lang="en-US" sz="1200" dirty="0">
                <a:latin typeface="+mn-lt"/>
              </a:rPr>
              <a:t>, Rafael Ferreira da Silva, Jeffrey S Vetter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Deliverables: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 accepted at SC23@WORKS workshop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 accepted at SC23 research track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breakdown article published by The Next Platform tech news outlet: 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www.nextplatform.com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/2023/09/26/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-still-not-grown-up-enough-to-ride-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exascale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-train/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intern program presentations: </a:t>
            </a:r>
            <a:r>
              <a:rPr lang="en-US" sz="1200" dirty="0">
                <a:cs typeface="Times New Roman" panose="020F0502020204030204" pitchFamily="34" charset="0"/>
              </a:rPr>
              <a:t>Sustainable Research Pathways and OMNI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Julia tutorial at Oak Ridge Leadership Computing Facility (~100 participants)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venues: ECP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BoF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Days, ECP Tutorial Days, SC22/23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BoF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Times New Roman" panose="020F0502020204030204" pitchFamily="34" charset="0"/>
              </a:rPr>
              <a:t>A</a:t>
            </a:r>
            <a:r>
              <a:rPr lang="en-US" sz="1200" dirty="0">
                <a:cs typeface="Times New Roman" panose="020F0502020204030204" pitchFamily="34" charset="0"/>
              </a:rPr>
              <a:t> visible diverse set of ORNL co-authors, (3 female, 3 Hispanic, 1 African-American, 1 Asian-American, 2 White). 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We tested a 3D diffusion-reaction end-to-end workflow solver (Gray-Scott) https://</a:t>
            </a:r>
            <a:r>
              <a:rPr lang="en-US" sz="1200" dirty="0" err="1"/>
              <a:t>github.com</a:t>
            </a:r>
            <a:r>
              <a:rPr lang="en-US" sz="1200" dirty="0"/>
              <a:t>/</a:t>
            </a:r>
            <a:r>
              <a:rPr lang="en-US" sz="1200" dirty="0" err="1"/>
              <a:t>JuliaORNL</a:t>
            </a:r>
            <a:r>
              <a:rPr lang="en-US" sz="1200" dirty="0"/>
              <a:t>/</a:t>
            </a:r>
            <a:r>
              <a:rPr lang="en-US" sz="1200" dirty="0" err="1"/>
              <a:t>GrayScott.jl</a:t>
            </a:r>
            <a:r>
              <a:rPr lang="en-US" sz="1200" dirty="0"/>
              <a:t> for: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dirty="0"/>
              <a:t>7-point stencil kernel generation on AMD GPUs,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dirty="0"/>
              <a:t>MPI communication,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dirty="0"/>
              <a:t>parallel I/O using ADIOS2,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dirty="0"/>
              <a:t>data analysis on OLCF’s </a:t>
            </a:r>
            <a:r>
              <a:rPr lang="en-US" sz="1200" dirty="0" err="1"/>
              <a:t>JupyterHub</a:t>
            </a:r>
            <a:r>
              <a:rPr lang="en-US" sz="1200" dirty="0"/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Results show a 50% memory bandwidth performance gap with AMD HIP, whereas the MPI and ADIOS2 bindings provide zero-overhead on up to 4,096 GPUs. When testing half of Frontier, GPUs execute normally while underlying MPI failures occur.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Development of Julia code caught bugs in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AMDGPU.jl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random number generation addressed upstream.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ii) Packaging required orchestration between Julia’s package manager with underlying MPI,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ADIOS2 system wide library back ends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iii) Despite a reasonable LLVM-IR, Julia still shows that the generated kernel on AMD GPU is not fully optimized showing it’s 2X slower (300 GB/s) when compared to an equivalent vendor HIP C++ kernel (600 GB/s) when measuring memory-bandwidth.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iv) Julia’s MPI and parallel I/O bindings add negligible overheads to the system back ends, regardless of on-node performance.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v) The Just-in-time nature of Julia adds some initial overhead (10X slower solver than optimized), but this cost is amortized over time.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iv) Some work is needed to enable Julia kernels on OLCF’s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JupyterHub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it’s not out-of-the-box supported.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4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user=GkEqWEUAAAAJ&amp;hl=en" TargetMode="External"/><Relationship Id="rId13" Type="http://schemas.openxmlformats.org/officeDocument/2006/relationships/hyperlink" Target="https://orcid.org/0000-0002-1479-4310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hyperlink" Target="https://dblp.org/pid/07/9764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rnl.gov/staff-profile/pedro-valero-lara" TargetMode="External"/><Relationship Id="rId11" Type="http://schemas.openxmlformats.org/officeDocument/2006/relationships/hyperlink" Target="https://www.researchgate.net/profile/Pedro-Valero-Lara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hyperlink" Target="https://www.linkedin.com/in/pedro-valero-lara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user=GkEqWEUAAAAJ&amp;hl=en" TargetMode="External"/><Relationship Id="rId13" Type="http://schemas.openxmlformats.org/officeDocument/2006/relationships/hyperlink" Target="https://orcid.org/0000-0002-1479-4310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hyperlink" Target="https://dblp.org/pid/07/9764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rnl.gov/staff-profile/pedro-valero-lara" TargetMode="External"/><Relationship Id="rId11" Type="http://schemas.openxmlformats.org/officeDocument/2006/relationships/hyperlink" Target="https://www.researchgate.net/profile/Pedro-Valero-Lara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hyperlink" Target="https://www.linkedin.com/in/pedro-valero-lara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RNL/iris" TargetMode="External"/><Relationship Id="rId2" Type="http://schemas.openxmlformats.org/officeDocument/2006/relationships/hyperlink" Target="https://iris-programming.github.io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9.svg"/><Relationship Id="rId7" Type="http://schemas.openxmlformats.org/officeDocument/2006/relationships/image" Target="../media/image110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image" Target="../media/image104.png"/><Relationship Id="rId9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jpg"/><Relationship Id="rId7" Type="http://schemas.openxmlformats.org/officeDocument/2006/relationships/image" Target="../media/image127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2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user=GkEqWEUAAAAJ&amp;hl=en" TargetMode="External"/><Relationship Id="rId13" Type="http://schemas.openxmlformats.org/officeDocument/2006/relationships/hyperlink" Target="https://orcid.org/0000-0002-1479-4310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hyperlink" Target="https://dblp.org/pid/07/9764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rnl.gov/staff-profile/pedro-valero-lara" TargetMode="External"/><Relationship Id="rId11" Type="http://schemas.openxmlformats.org/officeDocument/2006/relationships/hyperlink" Target="https://www.researchgate.net/profile/Pedro-Valero-Lara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hyperlink" Target="https://www.linkedin.com/in/pedro-valero-lara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uliaORNL/JACC.jl/tree/main" TargetMode="External"/><Relationship Id="rId2" Type="http://schemas.openxmlformats.org/officeDocument/2006/relationships/hyperlink" Target="https://julialang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user=GkEqWEUAAAAJ&amp;hl=en" TargetMode="External"/><Relationship Id="rId13" Type="http://schemas.openxmlformats.org/officeDocument/2006/relationships/hyperlink" Target="https://orcid.org/0000-0002-1479-4310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hyperlink" Target="https://dblp.org/pid/07/9764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rnl.gov/staff-profile/pedro-valero-lara" TargetMode="External"/><Relationship Id="rId11" Type="http://schemas.openxmlformats.org/officeDocument/2006/relationships/hyperlink" Target="https://www.researchgate.net/profile/Pedro-Valero-Lara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hyperlink" Target="https://www.linkedin.com/in/pedro-valero-lara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hyperlink" Target="https://doi.org/10.1145/3624062.3624278" TargetMode="External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hyperlink" Target="https://www.nextplatform.com/2023/09/26/julia-still-not-grown-up-enough-to-ride-exascale-train/" TargetMode="External"/><Relationship Id="rId4" Type="http://schemas.openxmlformats.org/officeDocument/2006/relationships/hyperlink" Target="https://arxiv.org/abs/2309.10292v3" TargetMode="External"/><Relationship Id="rId9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JuliaORNL/JACC.jl" TargetMode="External"/><Relationship Id="rId4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okkos/kokkos-tutorials/blob/main/Intro-Short/KokkosTutorial_Short.pdf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user=GkEqWEUAAAAJ&amp;hl=en" TargetMode="External"/><Relationship Id="rId13" Type="http://schemas.openxmlformats.org/officeDocument/2006/relationships/hyperlink" Target="https://orcid.org/0000-0002-1479-4310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hyperlink" Target="https://dblp.org/pid/07/9764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rnl.gov/staff-profile/pedro-valero-lara" TargetMode="External"/><Relationship Id="rId11" Type="http://schemas.openxmlformats.org/officeDocument/2006/relationships/hyperlink" Target="https://www.researchgate.net/profile/Pedro-Valero-Lara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hyperlink" Target="https://www.linkedin.com/in/pedro-valero-lara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pid/59/913.html" TargetMode="External"/><Relationship Id="rId7" Type="http://schemas.openxmlformats.org/officeDocument/2006/relationships/hyperlink" Target="https://github.com/mustafalail/Llama-2-70b-HPC-Kernels" TargetMode="External"/><Relationship Id="rId2" Type="http://schemas.openxmlformats.org/officeDocument/2006/relationships/hyperlink" Target="https://dblp.org/pid/81/9747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blp.org/db/conf/icppw/icppw2023.html#GodoyVTBV23" TargetMode="External"/><Relationship Id="rId5" Type="http://schemas.openxmlformats.org/officeDocument/2006/relationships/hyperlink" Target="https://dblp.org/pid/13/5280.html" TargetMode="External"/><Relationship Id="rId4" Type="http://schemas.openxmlformats.org/officeDocument/2006/relationships/hyperlink" Target="https://dblp.org/pid/51/3696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kokkos/kokkos" TargetMode="External"/><Relationship Id="rId3" Type="http://schemas.openxmlformats.org/officeDocument/2006/relationships/hyperlink" Target="https://dblp.org/pid/57/418.html" TargetMode="External"/><Relationship Id="rId7" Type="http://schemas.openxmlformats.org/officeDocument/2006/relationships/hyperlink" Target="https://dblp.org/db/conf/pldi/array2023.html#Valero-LaraV23" TargetMode="External"/><Relationship Id="rId12" Type="http://schemas.openxmlformats.org/officeDocument/2006/relationships/image" Target="../media/image28.jpg"/><Relationship Id="rId2" Type="http://schemas.openxmlformats.org/officeDocument/2006/relationships/hyperlink" Target="https://dblp.org/pid/43/148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blp.org/db/conf/waccpd-ws/waccpd-ws2022.html#ValeroLaraLTDV22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dblp.org/pid/13/5280.html" TargetMode="External"/><Relationship Id="rId10" Type="http://schemas.openxmlformats.org/officeDocument/2006/relationships/hyperlink" Target="https://github.com/pedrovalerolara/Multi-GPU-Kokkos" TargetMode="External"/><Relationship Id="rId4" Type="http://schemas.openxmlformats.org/officeDocument/2006/relationships/hyperlink" Target="https://dblp.org/pid/81/2420.html" TargetMode="External"/><Relationship Id="rId9" Type="http://schemas.openxmlformats.org/officeDocument/2006/relationships/hyperlink" Target="https://code.ornl.gov/5pv/skokkos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user=GkEqWEUAAAAJ&amp;hl=en" TargetMode="External"/><Relationship Id="rId13" Type="http://schemas.openxmlformats.org/officeDocument/2006/relationships/hyperlink" Target="https://orcid.org/0000-0002-1479-4310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hyperlink" Target="https://dblp.org/pid/07/9764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rnl.gov/staff-profile/pedro-valero-lara" TargetMode="External"/><Relationship Id="rId11" Type="http://schemas.openxmlformats.org/officeDocument/2006/relationships/hyperlink" Target="https://www.researchgate.net/profile/Pedro-Valero-Lara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hyperlink" Target="https://www.linkedin.com/in/pedro-valero-lara/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1062225" cy="978729"/>
          </a:xfrm>
        </p:spPr>
        <p:txBody>
          <a:bodyPr/>
          <a:lstStyle/>
          <a:p>
            <a:r>
              <a:rPr lang="en-US" b="1" i="1" dirty="0"/>
              <a:t>Agnostic Programing Models </a:t>
            </a:r>
            <a:br>
              <a:rPr lang="en-US" dirty="0"/>
            </a:br>
            <a:r>
              <a:rPr lang="en-US" i="1" dirty="0"/>
              <a:t>“Less is More” </a:t>
            </a:r>
            <a:endParaRPr lang="en-US" sz="2400" i="1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F8579B69-2285-47C0-8375-19B21EDFB3DC}"/>
              </a:ext>
            </a:extLst>
          </p:cNvPr>
          <p:cNvSpPr txBox="1">
            <a:spLocks/>
          </p:cNvSpPr>
          <p:nvPr/>
        </p:nvSpPr>
        <p:spPr bwMode="auto">
          <a:xfrm>
            <a:off x="447480" y="3876768"/>
            <a:ext cx="8074727" cy="183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PhD. Pedro Valero-Lara, </a:t>
            </a:r>
          </a:p>
          <a:p>
            <a:r>
              <a:rPr lang="en-US" sz="1200" dirty="0"/>
              <a:t>Computer Scientist at Programming Systems Group </a:t>
            </a:r>
            <a:br>
              <a:rPr lang="en-US" sz="1200" dirty="0"/>
            </a:br>
            <a:r>
              <a:rPr lang="en-US" sz="1200" dirty="0"/>
              <a:t>valerolarap@ornl.gov</a:t>
            </a:r>
          </a:p>
        </p:txBody>
      </p:sp>
      <p:pic>
        <p:nvPicPr>
          <p:cNvPr id="38" name="Picture 37" descr="A picture containing text, businesscard, envelo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116610F-3CC2-4B40-A8DC-E1BA838D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61" y="4828008"/>
            <a:ext cx="383792" cy="38379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9BB4D00-B317-46B9-BACE-F7CE9BBF5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21" y="4828008"/>
            <a:ext cx="383792" cy="383792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65E1778-AC73-4FA3-992D-2141854E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952" y="4828008"/>
            <a:ext cx="383792" cy="383792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low confidence">
            <a:hlinkClick r:id="rId8"/>
            <a:extLst>
              <a:ext uri="{FF2B5EF4-FFF2-40B4-BE49-F238E27FC236}">
                <a16:creationId xmlns:a16="http://schemas.microsoft.com/office/drawing/2014/main" id="{2204F554-D7D6-4A41-BD11-665BBEEE5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80" y="4828008"/>
            <a:ext cx="383793" cy="38379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0BF563-22C3-4847-BD53-F74D97B5E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076" y="5352625"/>
            <a:ext cx="1249256" cy="56923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218B7075-BFEB-4687-A4FC-B5C29E6822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7672" y="4828007"/>
            <a:ext cx="383793" cy="38379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24D3EA0A-3687-4BA8-83F9-A8C20FEBAA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2312" y="4828007"/>
            <a:ext cx="383793" cy="38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8E1FC-5446-3700-2DA4-9E54B77D6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317" y="5637241"/>
            <a:ext cx="42195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>
            <a:extLst>
              <a:ext uri="{FF2B5EF4-FFF2-40B4-BE49-F238E27FC236}">
                <a16:creationId xmlns:a16="http://schemas.microsoft.com/office/drawing/2014/main" id="{C6779EBE-EF1C-E111-F0D9-BEEE905AEF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28671" y="809851"/>
            <a:ext cx="6860152" cy="574833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ES" sz="1900" dirty="0"/>
              <a:t>Intel and AMD CPUs</a:t>
            </a:r>
          </a:p>
          <a:p>
            <a:pPr eaLnBrk="1" hangingPunct="1"/>
            <a:r>
              <a:rPr lang="en-US" altLang="en-ES" sz="1900" dirty="0"/>
              <a:t>Mini-benchmarks (AXPY on top, DOT on bottom)</a:t>
            </a:r>
            <a:endParaRPr lang="en-US" altLang="en-ES" sz="1800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AA31A40-1CA4-D33D-CF7F-D3B9D1AC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073" y="1624137"/>
            <a:ext cx="3217154" cy="2430575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A8C743E-59E7-462F-FABC-F811FD151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075" y="1641846"/>
            <a:ext cx="3217154" cy="2412866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EEF53FA3-1B8F-513C-8967-4927C5CDB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073" y="4163536"/>
            <a:ext cx="3217154" cy="2393933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74A49CA8-5985-94CC-5E38-EC4CC2248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0337" y="4154070"/>
            <a:ext cx="3230288" cy="241286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54AED5D-4FC7-2B84-81F7-21E50E2C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on CPUs</a:t>
            </a:r>
          </a:p>
        </p:txBody>
      </p:sp>
    </p:spTree>
    <p:extLst>
      <p:ext uri="{BB962C8B-B14F-4D97-AF65-F5344CB8AC3E}">
        <p14:creationId xmlns:p14="http://schemas.microsoft.com/office/powerpoint/2010/main" val="372179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>
            <a:extLst>
              <a:ext uri="{FF2B5EF4-FFF2-40B4-BE49-F238E27FC236}">
                <a16:creationId xmlns:a16="http://schemas.microsoft.com/office/drawing/2014/main" id="{C6779EBE-EF1C-E111-F0D9-BEEE905AEF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36332" y="1253049"/>
            <a:ext cx="11598340" cy="55003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ES" sz="1600" dirty="0" err="1"/>
              <a:t>sKokkos</a:t>
            </a:r>
            <a:r>
              <a:rPr lang="en-US" altLang="en-ES" sz="1600" dirty="0"/>
              <a:t> decides which device (CPU or GPU) is better at runtime </a:t>
            </a:r>
            <a:br>
              <a:rPr lang="en-US" altLang="en-ES" sz="1600" dirty="0"/>
            </a:br>
            <a:r>
              <a:rPr lang="en-US" altLang="en-ES" sz="1600" dirty="0"/>
              <a:t>(at the very beginning)</a:t>
            </a:r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marL="0" indent="0" eaLnBrk="1" hangingPunct="1">
              <a:buNone/>
            </a:pPr>
            <a:br>
              <a:rPr lang="en-US" altLang="en-ES" sz="1600" dirty="0"/>
            </a:br>
            <a:endParaRPr lang="en-US" altLang="en-ES" sz="1600" dirty="0"/>
          </a:p>
          <a:p>
            <a:pPr eaLnBrk="1" hangingPunct="1"/>
            <a:r>
              <a:rPr lang="en-US" altLang="en-ES" sz="1600" dirty="0" err="1"/>
              <a:t>Kokkos</a:t>
            </a:r>
            <a:r>
              <a:rPr lang="en-US" altLang="en-ES" sz="1600" dirty="0"/>
              <a:t>::</a:t>
            </a:r>
            <a:r>
              <a:rPr lang="en-US" altLang="en-ES" sz="1600" dirty="0" err="1"/>
              <a:t>set_device</a:t>
            </a:r>
            <a:r>
              <a:rPr lang="en-US" altLang="en-ES" sz="1600" dirty="0"/>
              <a:t>(tunning factor)</a:t>
            </a:r>
          </a:p>
          <a:p>
            <a:pPr lvl="1"/>
            <a:r>
              <a:rPr lang="en-US" altLang="en-ES" sz="1400" dirty="0"/>
              <a:t>Tuning factor: number of operations, </a:t>
            </a:r>
            <a:r>
              <a:rPr lang="en-US" altLang="en-ES" sz="1400" dirty="0" err="1"/>
              <a:t>nnz</a:t>
            </a:r>
            <a:r>
              <a:rPr lang="en-US" altLang="en-ES" sz="1400" dirty="0"/>
              <a:t> elements, size of the grid, etc.</a:t>
            </a:r>
          </a:p>
          <a:p>
            <a:pPr lvl="1"/>
            <a:r>
              <a:rPr lang="en-US" altLang="en-ES" sz="1400" dirty="0"/>
              <a:t>CPU performance = Tuning factor/CPU flops</a:t>
            </a:r>
          </a:p>
          <a:p>
            <a:pPr lvl="1"/>
            <a:r>
              <a:rPr lang="en-US" altLang="en-ES" sz="1400" dirty="0"/>
              <a:t>GPU performance = Tuning factor/GPU flops + GPU overhead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8EE6F-EBBB-3637-3188-21D8FF398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978729"/>
          </a:xfrm>
        </p:spPr>
        <p:txBody>
          <a:bodyPr/>
          <a:lstStyle/>
          <a:p>
            <a:r>
              <a:rPr lang="en-US" dirty="0" err="1"/>
              <a:t>sKokkos</a:t>
            </a:r>
            <a:r>
              <a:rPr lang="en-US" dirty="0">
                <a:latin typeface="+mj-lt"/>
              </a:rPr>
              <a:t>: </a:t>
            </a:r>
            <a:r>
              <a:rPr lang="en-US" b="0" i="0" dirty="0">
                <a:effectLst/>
                <a:latin typeface="+mj-lt"/>
              </a:rPr>
              <a:t>Enabling </a:t>
            </a:r>
            <a:r>
              <a:rPr lang="en-US" b="0" i="0" dirty="0" err="1">
                <a:effectLst/>
                <a:latin typeface="+mj-lt"/>
              </a:rPr>
              <a:t>Kokkos</a:t>
            </a:r>
            <a:r>
              <a:rPr lang="en-US" b="0" i="0" dirty="0">
                <a:effectLst/>
                <a:latin typeface="+mj-lt"/>
              </a:rPr>
              <a:t> with Transparent Device Selection on Heterogeneous Systems</a:t>
            </a:r>
            <a:endParaRPr lang="en-US" dirty="0">
              <a:latin typeface="+mj-lt"/>
            </a:endParaRPr>
          </a:p>
        </p:txBody>
      </p:sp>
      <p:pic>
        <p:nvPicPr>
          <p:cNvPr id="9" name="Picture 8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252AC43C-9039-40D8-4986-08CC579E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34" y="2669336"/>
            <a:ext cx="2426638" cy="3287580"/>
          </a:xfrm>
          <a:prstGeom prst="rect">
            <a:avLst/>
          </a:prstGeom>
        </p:spPr>
      </p:pic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881938D-2289-A876-E158-B335ACC3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2" y="3786982"/>
            <a:ext cx="4050134" cy="1355972"/>
          </a:xfrm>
          <a:prstGeom prst="rect">
            <a:avLst/>
          </a:prstGeom>
        </p:spPr>
      </p:pic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57DB42-5C70-DE58-B724-EA584A54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355" y="3727087"/>
            <a:ext cx="4050133" cy="160615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5AE5225-A55E-BE2B-6068-07D2EBD50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954" y="5001886"/>
            <a:ext cx="1326919" cy="28213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AA541AD-EF9D-CA17-4A10-45D7FA02E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556" y="1253049"/>
            <a:ext cx="4848956" cy="1355972"/>
          </a:xfrm>
          <a:prstGeom prst="rect">
            <a:avLst/>
          </a:prstGeom>
        </p:spPr>
      </p:pic>
      <p:pic>
        <p:nvPicPr>
          <p:cNvPr id="14" name="Picture 13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2D8B7DCB-4A32-F69B-6641-A52A99320F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873" y="2922007"/>
            <a:ext cx="2331478" cy="3034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703063-1A07-7515-2FEC-DA68CE49251C}"/>
              </a:ext>
            </a:extLst>
          </p:cNvPr>
          <p:cNvSpPr txBox="1"/>
          <p:nvPr/>
        </p:nvSpPr>
        <p:spPr>
          <a:xfrm>
            <a:off x="8441765" y="6444394"/>
            <a:ext cx="3750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https://code.ornl.gov/5pv/skokkos</a:t>
            </a:r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B06C64-D1F0-B27B-6E60-016C836B21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9176" y="1797927"/>
            <a:ext cx="4132730" cy="186884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26E54B5-2C47-329D-8048-4B77240F0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753" y="4814895"/>
            <a:ext cx="1326919" cy="28213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4BB9AFA-9DAF-399C-A61F-EEA5FFCECE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9438" y="5442351"/>
            <a:ext cx="1608596" cy="56798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7BD8BD4-5A19-CBFD-BCF0-0E93A49A7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2759" y="5449245"/>
            <a:ext cx="1608596" cy="5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42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>
            <a:extLst>
              <a:ext uri="{FF2B5EF4-FFF2-40B4-BE49-F238E27FC236}">
                <a16:creationId xmlns:a16="http://schemas.microsoft.com/office/drawing/2014/main" id="{C6779EBE-EF1C-E111-F0D9-BEEE905AEF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36331" y="796985"/>
            <a:ext cx="10998419" cy="5560954"/>
          </a:xfrm>
        </p:spPr>
        <p:txBody>
          <a:bodyPr>
            <a:normAutofit/>
          </a:bodyPr>
          <a:lstStyle/>
          <a:p>
            <a:r>
              <a:rPr lang="en-US" altLang="en-ES" sz="1600" dirty="0"/>
              <a:t>Two different heterogeneous systems (</a:t>
            </a:r>
            <a:r>
              <a:rPr lang="en-US" altLang="en-ES" sz="1600" dirty="0" err="1"/>
              <a:t>ExCL</a:t>
            </a:r>
            <a:r>
              <a:rPr lang="en-US" altLang="en-ES" sz="1600" dirty="0"/>
              <a:t> ORNL):</a:t>
            </a:r>
          </a:p>
          <a:p>
            <a:pPr lvl="1"/>
            <a:r>
              <a:rPr lang="en-US" altLang="en-ES" sz="1600" dirty="0"/>
              <a:t>Equinox: 1x Intel Xeon E5-2698 v4 20-Core CPU + 1x NVIDIA V100 GPU</a:t>
            </a:r>
          </a:p>
          <a:p>
            <a:pPr lvl="1"/>
            <a:r>
              <a:rPr lang="en-US" altLang="en-ES" sz="1600" dirty="0"/>
              <a:t>Zenith: 1x AMD Ryzen 3970X 32-Core CPU + 1x NVIDIA GeForce RTX 3090 GPU</a:t>
            </a:r>
          </a:p>
          <a:p>
            <a:r>
              <a:rPr lang="en-US" altLang="en-ES" sz="1600" dirty="0"/>
              <a:t>Mini-benchmarks: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8EE6F-EBBB-3637-3188-21D8FF39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sKokkos</a:t>
            </a:r>
            <a:r>
              <a:rPr lang="en-US" dirty="0"/>
              <a:t> Performance: Mini-benchmarks</a:t>
            </a:r>
          </a:p>
        </p:txBody>
      </p:sp>
      <p:pic>
        <p:nvPicPr>
          <p:cNvPr id="2" name="Picture 1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5F4C69D4-31F3-B4A1-582C-8A4BDDC17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4" y="4219475"/>
            <a:ext cx="2807332" cy="2013015"/>
          </a:xfrm>
          <a:prstGeom prst="rect">
            <a:avLst/>
          </a:prstGeom>
        </p:spPr>
      </p:pic>
      <p:pic>
        <p:nvPicPr>
          <p:cNvPr id="5" name="Picture 4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EE3A424A-C86A-DF9F-42EA-E59B0A3B6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228" y="4219475"/>
            <a:ext cx="2801900" cy="2011415"/>
          </a:xfrm>
          <a:prstGeom prst="rect">
            <a:avLst/>
          </a:prstGeom>
        </p:spPr>
      </p:pic>
      <p:pic>
        <p:nvPicPr>
          <p:cNvPr id="6" name="Picture 5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50E64292-3C9D-E074-2C00-7D0888C51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65" y="2211417"/>
            <a:ext cx="2807329" cy="2011412"/>
          </a:xfrm>
          <a:prstGeom prst="rect">
            <a:avLst/>
          </a:prstGeom>
        </p:spPr>
      </p:pic>
      <p:pic>
        <p:nvPicPr>
          <p:cNvPr id="7" name="Picture 6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4D3EB5AF-C5AC-4059-2614-2A4D77F8A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134" y="2208061"/>
            <a:ext cx="2805098" cy="2011414"/>
          </a:xfrm>
          <a:prstGeom prst="rect">
            <a:avLst/>
          </a:prstGeom>
        </p:spPr>
      </p:pic>
      <p:pic>
        <p:nvPicPr>
          <p:cNvPr id="8" name="Picture 7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124E1280-7E6A-8AF2-91C9-E69F1CB76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154" y="4219475"/>
            <a:ext cx="2826344" cy="2025493"/>
          </a:xfrm>
          <a:prstGeom prst="rect">
            <a:avLst/>
          </a:prstGeom>
        </p:spPr>
      </p:pic>
      <p:pic>
        <p:nvPicPr>
          <p:cNvPr id="10" name="Picture 9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E56A04AA-389C-AAF4-6D4D-802A3910D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5977" y="4219474"/>
            <a:ext cx="2824732" cy="2025493"/>
          </a:xfrm>
          <a:prstGeom prst="rect">
            <a:avLst/>
          </a:prstGeom>
        </p:spPr>
      </p:pic>
      <p:pic>
        <p:nvPicPr>
          <p:cNvPr id="12" name="Picture 11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5A1BE23B-48E5-37C9-8184-C4634F40C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2154" y="2193983"/>
            <a:ext cx="2844135" cy="2025492"/>
          </a:xfrm>
          <a:prstGeom prst="rect">
            <a:avLst/>
          </a:prstGeom>
        </p:spPr>
      </p:pic>
      <p:pic>
        <p:nvPicPr>
          <p:cNvPr id="13" name="Picture 1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AB2A59AB-116C-AB0D-E9B2-9461EA863D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5380" y="2208061"/>
            <a:ext cx="2803498" cy="20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0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>
            <a:extLst>
              <a:ext uri="{FF2B5EF4-FFF2-40B4-BE49-F238E27FC236}">
                <a16:creationId xmlns:a16="http://schemas.microsoft.com/office/drawing/2014/main" id="{C6779EBE-EF1C-E111-F0D9-BEEE905AEF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12382" y="796985"/>
            <a:ext cx="10998419" cy="5560954"/>
          </a:xfrm>
        </p:spPr>
        <p:txBody>
          <a:bodyPr>
            <a:normAutofit/>
          </a:bodyPr>
          <a:lstStyle/>
          <a:p>
            <a:r>
              <a:rPr lang="en-US" altLang="en-ES" sz="1600" dirty="0"/>
              <a:t>Two different mini-apps (tunning factors):</a:t>
            </a:r>
          </a:p>
          <a:p>
            <a:pPr lvl="1"/>
            <a:r>
              <a:rPr lang="en-US" altLang="en-ES" sz="1600" dirty="0" err="1"/>
              <a:t>Lulesh</a:t>
            </a:r>
            <a:r>
              <a:rPr lang="en-US" altLang="en-ES" sz="1600" dirty="0"/>
              <a:t>: Stencil computation on the 3D domain (size of the domain)</a:t>
            </a:r>
          </a:p>
          <a:p>
            <a:pPr lvl="1"/>
            <a:r>
              <a:rPr lang="en-US" altLang="en-ES" sz="1600" dirty="0" err="1"/>
              <a:t>MiniFE</a:t>
            </a:r>
            <a:r>
              <a:rPr lang="en-US" altLang="en-ES" sz="1600" dirty="0"/>
              <a:t>: Conjugate Gradient (#nnz)</a:t>
            </a:r>
          </a:p>
          <a:p>
            <a:pPr lvl="1"/>
            <a:r>
              <a:rPr lang="en-US" altLang="en-ES" sz="1600" dirty="0"/>
              <a:t>LBM: Lattice-Boltzmann Method (#operations)</a:t>
            </a:r>
          </a:p>
          <a:p>
            <a:pPr lvl="1"/>
            <a:endParaRPr lang="en-US" altLang="en-E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8EE6F-EBBB-3637-3188-21D8FF39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sKokkos</a:t>
            </a:r>
            <a:r>
              <a:rPr lang="en-US" dirty="0"/>
              <a:t> Performance: Mini-apps</a:t>
            </a:r>
          </a:p>
        </p:txBody>
      </p:sp>
      <p:pic>
        <p:nvPicPr>
          <p:cNvPr id="3" name="Picture 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A9E1F105-7078-EE11-64BE-0BFF5982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213" y="2260156"/>
            <a:ext cx="3034056" cy="2175590"/>
          </a:xfrm>
          <a:prstGeom prst="rect">
            <a:avLst/>
          </a:prstGeom>
        </p:spPr>
      </p:pic>
      <p:pic>
        <p:nvPicPr>
          <p:cNvPr id="9" name="Picture 8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5C619168-EA71-73C9-CA15-B4D7B2A9E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213" y="4544489"/>
            <a:ext cx="3034056" cy="2176832"/>
          </a:xfrm>
          <a:prstGeom prst="rect">
            <a:avLst/>
          </a:prstGeom>
        </p:spPr>
      </p:pic>
      <p:pic>
        <p:nvPicPr>
          <p:cNvPr id="11" name="Picture 10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FACA0AE5-20BA-E5BC-E960-F5603245E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766" y="2258916"/>
            <a:ext cx="3034055" cy="2176830"/>
          </a:xfrm>
          <a:prstGeom prst="rect">
            <a:avLst/>
          </a:prstGeom>
        </p:spPr>
      </p:pic>
      <p:pic>
        <p:nvPicPr>
          <p:cNvPr id="14" name="Picture 13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3447001B-8909-1527-D456-538874212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767" y="4544490"/>
            <a:ext cx="3034055" cy="2216661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306FE73-A12F-290C-1B56-A9CA7B0C0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320" y="4544490"/>
            <a:ext cx="3088068" cy="2216661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82395DD-A977-1B31-904C-D0A640E166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319" y="2260156"/>
            <a:ext cx="3088068" cy="21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30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>
            <a:extLst>
              <a:ext uri="{FF2B5EF4-FFF2-40B4-BE49-F238E27FC236}">
                <a16:creationId xmlns:a16="http://schemas.microsoft.com/office/drawing/2014/main" id="{C6779EBE-EF1C-E111-F0D9-BEEE905AEF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36332" y="796984"/>
            <a:ext cx="6526924" cy="578669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r>
              <a:rPr lang="en-US" altLang="en-ES" sz="1600" dirty="0"/>
              <a:t>Use multiple GPUs in a transparent way</a:t>
            </a:r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eaLnBrk="1" hangingPunct="1"/>
            <a:endParaRPr lang="en-US" altLang="en-ES" sz="1600" dirty="0"/>
          </a:p>
          <a:p>
            <a:pPr marL="0" indent="0" eaLnBrk="1" hangingPunct="1">
              <a:buNone/>
            </a:pPr>
            <a:endParaRPr lang="en-US" altLang="en-ES" sz="1600" dirty="0"/>
          </a:p>
          <a:p>
            <a:pPr eaLnBrk="1" hangingPunct="1"/>
            <a:r>
              <a:rPr lang="en-US" altLang="en-ES" sz="1600" dirty="0"/>
              <a:t>Added a few new functions for memory management</a:t>
            </a:r>
          </a:p>
          <a:p>
            <a:pPr eaLnBrk="1" hangingPunct="1"/>
            <a:r>
              <a:rPr lang="en-US" altLang="en-ES" sz="1600" dirty="0"/>
              <a:t>Use of “array”</a:t>
            </a:r>
          </a:p>
          <a:p>
            <a:pPr eaLnBrk="1" hangingPunct="1"/>
            <a:r>
              <a:rPr lang="en-US" altLang="en-ES" sz="1600" dirty="0"/>
              <a:t>Autotuning</a:t>
            </a:r>
          </a:p>
          <a:p>
            <a:pPr lvl="1"/>
            <a:r>
              <a:rPr lang="en-US" altLang="en-ES" sz="1400" dirty="0"/>
              <a:t>Decide which number of GPUs is more appropriate</a:t>
            </a:r>
          </a:p>
          <a:p>
            <a:r>
              <a:rPr lang="en-US" altLang="en-ES" sz="1600" dirty="0"/>
              <a:t>Transparent GPU-GPU communication for “stencil computation”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8EE6F-EBBB-3637-3188-21D8FF39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Multi-GPU Support on </a:t>
            </a:r>
            <a:r>
              <a:rPr lang="en-US" dirty="0" err="1"/>
              <a:t>Kokkos</a:t>
            </a:r>
            <a:endParaRPr lang="en-US" dirty="0"/>
          </a:p>
        </p:txBody>
      </p:sp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881938D-2289-A876-E158-B335ACC3B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2493677"/>
            <a:ext cx="6656230" cy="222848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9259C59-87A3-E985-B444-103627A2A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091" y="4384538"/>
            <a:ext cx="1326919" cy="282135"/>
          </a:xfrm>
          <a:prstGeom prst="rect">
            <a:avLst/>
          </a:prstGeom>
        </p:spPr>
      </p:pic>
      <p:pic>
        <p:nvPicPr>
          <p:cNvPr id="5" name="Picture 4" descr="A screenshot of a computer code&#10;&#10;Description automatically generated with medium confidence">
            <a:extLst>
              <a:ext uri="{FF2B5EF4-FFF2-40B4-BE49-F238E27FC236}">
                <a16:creationId xmlns:a16="http://schemas.microsoft.com/office/drawing/2014/main" id="{53D82FD2-BAF7-7C8A-0572-10E47267F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563" y="309017"/>
            <a:ext cx="5394105" cy="5288683"/>
          </a:xfrm>
          <a:prstGeom prst="rect">
            <a:avLst/>
          </a:prstGeom>
        </p:spPr>
      </p:pic>
      <p:pic>
        <p:nvPicPr>
          <p:cNvPr id="7" name="Picture 6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C09F621E-1ABF-FA97-BACF-890F7760E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617" y="4455318"/>
            <a:ext cx="3110597" cy="2354157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961DBCB-2808-EA9E-27D4-A9A84966D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963" y="760389"/>
            <a:ext cx="4622721" cy="14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7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>
            <a:extLst>
              <a:ext uri="{FF2B5EF4-FFF2-40B4-BE49-F238E27FC236}">
                <a16:creationId xmlns:a16="http://schemas.microsoft.com/office/drawing/2014/main" id="{C6779EBE-EF1C-E111-F0D9-BEEE905AEF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36332" y="796985"/>
            <a:ext cx="4498427" cy="556095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ES" dirty="0"/>
              <a:t>Two systems</a:t>
            </a:r>
          </a:p>
          <a:p>
            <a:pPr lvl="1"/>
            <a:r>
              <a:rPr lang="en-US" altLang="en-ES" sz="2000" dirty="0"/>
              <a:t>Crusher/Frontier (#1 TOP500)  </a:t>
            </a:r>
          </a:p>
          <a:p>
            <a:pPr lvl="1"/>
            <a:r>
              <a:rPr lang="en-US" altLang="en-ES" sz="2000" dirty="0"/>
              <a:t>SUMMIT (#5 TOP500)</a:t>
            </a:r>
          </a:p>
          <a:p>
            <a:r>
              <a:rPr lang="en-US" altLang="en-ES" dirty="0"/>
              <a:t>Stencil</a:t>
            </a:r>
            <a:endParaRPr lang="en-US" altLang="en-ES" sz="2000" dirty="0"/>
          </a:p>
          <a:p>
            <a:pPr eaLnBrk="1" hangingPunct="1"/>
            <a:r>
              <a:rPr lang="en-US" altLang="en-ES" dirty="0"/>
              <a:t>Autotuning</a:t>
            </a:r>
          </a:p>
          <a:p>
            <a:pPr lvl="1"/>
            <a:r>
              <a:rPr lang="en-US" altLang="en-ES" sz="2000" dirty="0"/>
              <a:t>How many GPUs?</a:t>
            </a:r>
          </a:p>
          <a:p>
            <a:r>
              <a:rPr lang="en-US" altLang="en-ES" dirty="0"/>
              <a:t>Select the best #GPUs</a:t>
            </a:r>
          </a:p>
          <a:p>
            <a:pPr lvl="1"/>
            <a:r>
              <a:rPr lang="en-US" altLang="en-ES" sz="2000" dirty="0"/>
              <a:t>Hardware features</a:t>
            </a:r>
          </a:p>
          <a:p>
            <a:pPr lvl="1"/>
            <a:r>
              <a:rPr lang="en-US" altLang="en-ES" sz="2000" dirty="0"/>
              <a:t>Computational cost of the application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8EE6F-EBBB-3637-3188-21D8FF398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07544"/>
            <a:ext cx="11504904" cy="535531"/>
          </a:xfrm>
        </p:spPr>
        <p:txBody>
          <a:bodyPr/>
          <a:lstStyle/>
          <a:p>
            <a:r>
              <a:rPr lang="en-US" dirty="0"/>
              <a:t>Multi-GPU Support on </a:t>
            </a:r>
            <a:r>
              <a:rPr lang="en-US" dirty="0" err="1"/>
              <a:t>Kokkos</a:t>
            </a:r>
            <a:endParaRPr lang="en-US" dirty="0"/>
          </a:p>
        </p:txBody>
      </p:sp>
      <p:pic>
        <p:nvPicPr>
          <p:cNvPr id="3" name="Picture 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08BC126C-C282-7AE9-5D76-6C04F024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08" y="1133316"/>
            <a:ext cx="3665973" cy="2726567"/>
          </a:xfrm>
          <a:prstGeom prst="rect">
            <a:avLst/>
          </a:prstGeom>
        </p:spPr>
      </p:pic>
      <p:pic>
        <p:nvPicPr>
          <p:cNvPr id="6" name="Picture 5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082480C9-24B8-2955-DC3C-A1CB8E847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092" y="3955419"/>
            <a:ext cx="3663889" cy="2726567"/>
          </a:xfrm>
          <a:prstGeom prst="rect">
            <a:avLst/>
          </a:prstGeom>
        </p:spPr>
      </p:pic>
      <p:pic>
        <p:nvPicPr>
          <p:cNvPr id="8" name="Picture 7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5870D080-E130-AE97-3225-FDBCB8F5F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862" y="3957729"/>
            <a:ext cx="3663889" cy="2726033"/>
          </a:xfrm>
          <a:prstGeom prst="rect">
            <a:avLst/>
          </a:prstGeom>
        </p:spPr>
      </p:pic>
      <p:pic>
        <p:nvPicPr>
          <p:cNvPr id="10" name="Picture 9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93ECAB0C-1B2E-164A-F622-E98A0C1ED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995" y="1146917"/>
            <a:ext cx="3665973" cy="272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65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1421928"/>
          </a:xfrm>
        </p:spPr>
        <p:txBody>
          <a:bodyPr/>
          <a:lstStyle/>
          <a:p>
            <a:r>
              <a:rPr lang="en-US" dirty="0"/>
              <a:t>SEER: </a:t>
            </a:r>
            <a:r>
              <a:rPr lang="en-US" sz="3200" dirty="0"/>
              <a:t>An on-node Performance-Portable C++ Library for Heterogeneous Systems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216478"/>
            <a:ext cx="6132360" cy="5367201"/>
          </a:xfrm>
        </p:spPr>
        <p:txBody>
          <a:bodyPr/>
          <a:lstStyle/>
          <a:p>
            <a:r>
              <a:rPr lang="en-US" sz="2000" dirty="0"/>
              <a:t>A unified API</a:t>
            </a:r>
          </a:p>
          <a:p>
            <a:pPr lvl="1"/>
            <a:r>
              <a:rPr lang="en-US" sz="2000" dirty="0"/>
              <a:t>On top of </a:t>
            </a:r>
          </a:p>
          <a:p>
            <a:pPr lvl="2"/>
            <a:r>
              <a:rPr lang="en-US" sz="1600" dirty="0"/>
              <a:t>OpenMP, CUDA, HIP, OpenMP Target</a:t>
            </a:r>
          </a:p>
          <a:p>
            <a:pPr lvl="1"/>
            <a:r>
              <a:rPr lang="en-US" sz="2000" dirty="0"/>
              <a:t>Memory</a:t>
            </a:r>
          </a:p>
          <a:p>
            <a:pPr lvl="1"/>
            <a:r>
              <a:rPr lang="en-US" sz="2000" dirty="0"/>
              <a:t>Data Parallel Construct</a:t>
            </a:r>
          </a:p>
          <a:p>
            <a:pPr lvl="2"/>
            <a:r>
              <a:rPr lang="en-US" sz="1800" dirty="0" err="1"/>
              <a:t>parallel_for</a:t>
            </a:r>
            <a:r>
              <a:rPr lang="en-US" sz="1800" dirty="0"/>
              <a:t> and </a:t>
            </a:r>
            <a:r>
              <a:rPr lang="en-US" sz="1800" dirty="0" err="1"/>
              <a:t>parallel_reduce</a:t>
            </a:r>
            <a:endParaRPr lang="en-US" sz="1800" dirty="0"/>
          </a:p>
          <a:p>
            <a:r>
              <a:rPr lang="en-US" sz="2000" dirty="0"/>
              <a:t>Agnostic</a:t>
            </a:r>
          </a:p>
          <a:p>
            <a:pPr lvl="1"/>
            <a:r>
              <a:rPr lang="en-US" sz="2000" dirty="0"/>
              <a:t>Programmers do not have the control on</a:t>
            </a:r>
          </a:p>
          <a:p>
            <a:pPr lvl="2"/>
            <a:r>
              <a:rPr lang="en-US" sz="1800" dirty="0"/>
              <a:t>Memory mapping</a:t>
            </a:r>
          </a:p>
          <a:p>
            <a:pPr lvl="2"/>
            <a:r>
              <a:rPr lang="en-US" sz="1800" dirty="0"/>
              <a:t>Device/s execution</a:t>
            </a:r>
          </a:p>
          <a:p>
            <a:r>
              <a:rPr lang="en-US" sz="2000" dirty="0"/>
              <a:t>Autotuning</a:t>
            </a:r>
          </a:p>
          <a:p>
            <a:pPr lvl="1"/>
            <a:r>
              <a:rPr lang="en-US" sz="2000" dirty="0"/>
              <a:t>Make decision on </a:t>
            </a:r>
          </a:p>
          <a:p>
            <a:pPr lvl="2"/>
            <a:r>
              <a:rPr lang="en-US" sz="1800" dirty="0"/>
              <a:t>Memory mapping and transfers</a:t>
            </a:r>
          </a:p>
          <a:p>
            <a:pPr lvl="2"/>
            <a:r>
              <a:rPr lang="en-US" sz="1800" dirty="0"/>
              <a:t>Device/s exploitation</a:t>
            </a:r>
          </a:p>
        </p:txBody>
      </p:sp>
      <p:pic>
        <p:nvPicPr>
          <p:cNvPr id="7" name="Picture 6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BD3CD4DA-5B3D-FF93-47C7-CDAA7C345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947" y="985284"/>
            <a:ext cx="4422286" cy="2207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93B42-1F85-1FE5-FC0B-961A74360B88}"/>
              </a:ext>
            </a:extLst>
          </p:cNvPr>
          <p:cNvSpPr txBox="1"/>
          <p:nvPr/>
        </p:nvSpPr>
        <p:spPr>
          <a:xfrm>
            <a:off x="8891751" y="6474372"/>
            <a:ext cx="3300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https://code.ornl.gov/5pv/seer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C8A3124-D57F-7B43-5907-9A5FE1854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947" y="3429000"/>
            <a:ext cx="4128188" cy="29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7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0" y="274320"/>
            <a:ext cx="11897710" cy="535531"/>
          </a:xfrm>
        </p:spPr>
        <p:txBody>
          <a:bodyPr/>
          <a:lstStyle/>
          <a:p>
            <a:r>
              <a:rPr lang="en-US" dirty="0"/>
              <a:t>SEER API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139E7A-5778-FB07-DFE2-855ADA418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53" y="790537"/>
            <a:ext cx="10558391" cy="788807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2BBC933B-7194-94B8-25F2-E9DB6D59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97" y="1475425"/>
            <a:ext cx="5508205" cy="4549818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259952-27C2-A5D0-2B08-1217BC25B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902" y="1542778"/>
            <a:ext cx="4887452" cy="39461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EF5F3E7-F196-A3A5-7FE5-0BE4EFF68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799" y="5382575"/>
            <a:ext cx="8093747" cy="13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7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SEER Example: AXPY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813816"/>
            <a:ext cx="6204994" cy="4609522"/>
          </a:xfrm>
        </p:spPr>
        <p:txBody>
          <a:bodyPr/>
          <a:lstStyle/>
          <a:p>
            <a:r>
              <a:rPr lang="en-US" sz="2400" dirty="0"/>
              <a:t>BLAS Level-1 Vector-Vector operation</a:t>
            </a:r>
          </a:p>
          <a:p>
            <a:pPr lvl="1"/>
            <a:r>
              <a:rPr lang="en-US" sz="2400" dirty="0"/>
              <a:t>Y = alpha * X + Y</a:t>
            </a:r>
          </a:p>
          <a:p>
            <a:r>
              <a:rPr lang="en-US" sz="2400" dirty="0"/>
              <a:t>Definition of functions and parameters</a:t>
            </a:r>
          </a:p>
          <a:p>
            <a:pPr lvl="1"/>
            <a:r>
              <a:rPr lang="en-US" dirty="0" err="1"/>
              <a:t>init_axpy</a:t>
            </a:r>
            <a:r>
              <a:rPr lang="en-US" dirty="0"/>
              <a:t> and </a:t>
            </a:r>
            <a:r>
              <a:rPr lang="en-US" dirty="0" err="1"/>
              <a:t>axpy</a:t>
            </a:r>
            <a:endParaRPr lang="en-US" b="1" dirty="0"/>
          </a:p>
          <a:p>
            <a:r>
              <a:rPr lang="en-US" sz="2400" dirty="0"/>
              <a:t>Memory creation</a:t>
            </a:r>
          </a:p>
          <a:p>
            <a:pPr lvl="1"/>
            <a:r>
              <a:rPr lang="en-US" dirty="0" err="1"/>
              <a:t>mem_axpy</a:t>
            </a:r>
            <a:endParaRPr lang="en-US" dirty="0"/>
          </a:p>
          <a:p>
            <a:r>
              <a:rPr lang="en-US" sz="2400" dirty="0"/>
              <a:t>Parallel constructs execution</a:t>
            </a:r>
          </a:p>
          <a:p>
            <a:pPr lvl="1"/>
            <a:r>
              <a:rPr lang="en-US" dirty="0"/>
              <a:t>2x </a:t>
            </a:r>
            <a:r>
              <a:rPr lang="en-US" dirty="0" err="1"/>
              <a:t>parallel_for</a:t>
            </a:r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EB08C22-AB69-B814-EE6C-5B14D24C2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73" y="0"/>
            <a:ext cx="4895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SEER Example: Conjugate Gradient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389F8B4-1F66-D9DA-0D18-5FFB6D80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89" y="813816"/>
            <a:ext cx="7886093" cy="591805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30DA1B-9D0C-CA6B-9092-D12C4D467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813816"/>
            <a:ext cx="4954263" cy="6044184"/>
          </a:xfrm>
        </p:spPr>
        <p:txBody>
          <a:bodyPr/>
          <a:lstStyle/>
          <a:p>
            <a:r>
              <a:rPr lang="en-US" sz="2400" dirty="0"/>
              <a:t>Iterative problem</a:t>
            </a:r>
          </a:p>
          <a:p>
            <a:pPr lvl="1"/>
            <a:r>
              <a:rPr lang="en-US" sz="2000" dirty="0"/>
              <a:t>Sparse tridiagonal system</a:t>
            </a:r>
          </a:p>
          <a:p>
            <a:r>
              <a:rPr lang="en-US" sz="2400" dirty="0"/>
              <a:t>2 different memory objects</a:t>
            </a:r>
          </a:p>
          <a:p>
            <a:pPr lvl="1"/>
            <a:r>
              <a:rPr lang="en-US" sz="2000" dirty="0"/>
              <a:t>mem_space_0/1</a:t>
            </a:r>
          </a:p>
          <a:p>
            <a:pPr lvl="1"/>
            <a:r>
              <a:rPr lang="en-US" sz="2000" dirty="0"/>
              <a:t>Compute operations on both memory objects in parallel</a:t>
            </a:r>
          </a:p>
          <a:p>
            <a:r>
              <a:rPr lang="en-US" sz="2400" dirty="0" err="1"/>
              <a:t>Parallel_for</a:t>
            </a:r>
            <a:r>
              <a:rPr lang="en-US" sz="2400" dirty="0"/>
              <a:t> and </a:t>
            </a:r>
            <a:r>
              <a:rPr lang="en-US" sz="2400" dirty="0" err="1"/>
              <a:t>parallel_reduce</a:t>
            </a:r>
            <a:endParaRPr lang="en-US" sz="2400" dirty="0"/>
          </a:p>
          <a:p>
            <a:pPr lvl="1"/>
            <a:r>
              <a:rPr lang="en-US" sz="2000" dirty="0"/>
              <a:t>AXPY and DOT</a:t>
            </a:r>
          </a:p>
          <a:p>
            <a:r>
              <a:rPr lang="en-US" sz="2400" dirty="0"/>
              <a:t>SEER-node</a:t>
            </a:r>
          </a:p>
          <a:p>
            <a:pPr lvl="1"/>
            <a:r>
              <a:rPr lang="en-US" sz="2000" dirty="0"/>
              <a:t>Multiple AXPY and DOT can be computed in parallel</a:t>
            </a:r>
          </a:p>
          <a:p>
            <a:pPr lvl="1"/>
            <a:r>
              <a:rPr lang="en-US" sz="2000" dirty="0"/>
              <a:t>SEER_FORK(2)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9060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-&gt; Performance Portability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5" y="813816"/>
            <a:ext cx="8737935" cy="5481881"/>
          </a:xfrm>
        </p:spPr>
        <p:txBody>
          <a:bodyPr/>
          <a:lstStyle/>
          <a:p>
            <a:r>
              <a:rPr lang="en-US" sz="2400" dirty="0"/>
              <a:t>Performance portability is an important problem for the US Department of Energy ( DOE)</a:t>
            </a:r>
          </a:p>
          <a:p>
            <a:r>
              <a:rPr lang="en-US" sz="2400" dirty="0"/>
              <a:t>The DOE leadership computing facilities are  “heterogeneous” GPU-accelerated systems</a:t>
            </a:r>
          </a:p>
          <a:p>
            <a:r>
              <a:rPr lang="en-US" sz="2400" dirty="0"/>
              <a:t>Performant portable layers are a requirement in DOE: e.g. </a:t>
            </a:r>
            <a:r>
              <a:rPr lang="en-US" sz="2400" dirty="0" err="1"/>
              <a:t>Kokkos</a:t>
            </a:r>
            <a:r>
              <a:rPr lang="en-US" sz="2400" dirty="0"/>
              <a:t>, Raja, OpenMP, </a:t>
            </a:r>
            <a:r>
              <a:rPr lang="en-US" sz="2400" dirty="0" err="1"/>
              <a:t>OpenACC</a:t>
            </a:r>
            <a:endParaRPr lang="en-US" sz="2400" dirty="0"/>
          </a:p>
          <a:p>
            <a:r>
              <a:rPr lang="en-US" sz="2400" dirty="0"/>
              <a:t>Program “once” and deploy “many times”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8B00663C-5FEF-4041-DDE4-64AD7623E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05" y="3978228"/>
            <a:ext cx="1908374" cy="1764288"/>
          </a:xfrm>
          <a:prstGeom prst="rect">
            <a:avLst/>
          </a:prstGeom>
        </p:spPr>
      </p:pic>
      <p:pic>
        <p:nvPicPr>
          <p:cNvPr id="24" name="Picture 23" descr="Table&#10;&#10;Description automatically generated">
            <a:extLst>
              <a:ext uri="{FF2B5EF4-FFF2-40B4-BE49-F238E27FC236}">
                <a16:creationId xmlns:a16="http://schemas.microsoft.com/office/drawing/2014/main" id="{9CBE3441-6A58-B7A0-3225-884CCD52E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517" y="4096806"/>
            <a:ext cx="2655222" cy="1493562"/>
          </a:xfrm>
          <a:prstGeom prst="rect">
            <a:avLst/>
          </a:prstGeom>
        </p:spPr>
      </p:pic>
      <p:pic>
        <p:nvPicPr>
          <p:cNvPr id="25" name="Picture 24" descr="A picture containing diagram, plan, rectangle, line&#10;&#10;Description automatically generated">
            <a:extLst>
              <a:ext uri="{FF2B5EF4-FFF2-40B4-BE49-F238E27FC236}">
                <a16:creationId xmlns:a16="http://schemas.microsoft.com/office/drawing/2014/main" id="{113A9F4C-903D-F06D-CFD5-A67F06304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246" y="4126966"/>
            <a:ext cx="1209766" cy="2106416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5C8228C-DA77-CCE1-9260-F72D0DAC6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418" y="3964712"/>
            <a:ext cx="1161436" cy="491673"/>
          </a:xfrm>
          <a:prstGeom prst="rect">
            <a:avLst/>
          </a:prstGeom>
        </p:spPr>
      </p:pic>
      <p:pic>
        <p:nvPicPr>
          <p:cNvPr id="27" name="Picture 26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D8AF0155-1FFA-829F-67B2-AE21A4357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978" y="5631854"/>
            <a:ext cx="2239192" cy="476703"/>
          </a:xfrm>
          <a:prstGeom prst="rect">
            <a:avLst/>
          </a:prstGeom>
        </p:spPr>
      </p:pic>
      <p:pic>
        <p:nvPicPr>
          <p:cNvPr id="28" name="Picture 27" descr="A picture containing diagram, screenshot, plan, line&#10;&#10;Description automatically generated">
            <a:extLst>
              <a:ext uri="{FF2B5EF4-FFF2-40B4-BE49-F238E27FC236}">
                <a16:creationId xmlns:a16="http://schemas.microsoft.com/office/drawing/2014/main" id="{9A922493-D849-247D-86FE-605EC6540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3314" y="896130"/>
            <a:ext cx="2348616" cy="2288504"/>
          </a:xfrm>
          <a:prstGeom prst="rect">
            <a:avLst/>
          </a:prstGeom>
        </p:spPr>
      </p:pic>
      <p:pic>
        <p:nvPicPr>
          <p:cNvPr id="29" name="Picture 28" descr="A group of people in a group&#10;&#10;Description automatically generated with low confidence">
            <a:extLst>
              <a:ext uri="{FF2B5EF4-FFF2-40B4-BE49-F238E27FC236}">
                <a16:creationId xmlns:a16="http://schemas.microsoft.com/office/drawing/2014/main" id="{161B5972-17E3-3D4A-15DA-B0B0EE8E4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6103" y="274320"/>
            <a:ext cx="2667975" cy="539496"/>
          </a:xfrm>
          <a:prstGeom prst="rect">
            <a:avLst/>
          </a:prstGeom>
        </p:spPr>
      </p:pic>
      <p:pic>
        <p:nvPicPr>
          <p:cNvPr id="30" name="Picture 29" descr="A picture containing text, font, screenshot, graphic design&#10;&#10;Description automatically generated">
            <a:extLst>
              <a:ext uri="{FF2B5EF4-FFF2-40B4-BE49-F238E27FC236}">
                <a16:creationId xmlns:a16="http://schemas.microsoft.com/office/drawing/2014/main" id="{C7FE0CD3-8C14-FA1C-2194-2F5E7EAA1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7266" y="4202142"/>
            <a:ext cx="1341069" cy="754351"/>
          </a:xfrm>
          <a:prstGeom prst="rect">
            <a:avLst/>
          </a:prstGeom>
        </p:spPr>
      </p:pic>
      <p:pic>
        <p:nvPicPr>
          <p:cNvPr id="31" name="Picture 30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C5FA7420-5CD5-0869-16F9-A04322843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5076" y="5543945"/>
            <a:ext cx="1240392" cy="751752"/>
          </a:xfrm>
          <a:prstGeom prst="rect">
            <a:avLst/>
          </a:prstGeom>
        </p:spPr>
      </p:pic>
      <p:pic>
        <p:nvPicPr>
          <p:cNvPr id="32" name="Picture 31" descr="A blue numb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19DC2EF-B932-C26C-EE73-5B82DACB2C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2874" y="4579318"/>
            <a:ext cx="1288459" cy="724758"/>
          </a:xfrm>
          <a:prstGeom prst="rect">
            <a:avLst/>
          </a:prstGeom>
        </p:spPr>
      </p:pic>
      <p:pic>
        <p:nvPicPr>
          <p:cNvPr id="33" name="Picture 32" descr="A picture containing font, graphics, screenshot, logo&#10;&#10;Description automatically generated">
            <a:extLst>
              <a:ext uri="{FF2B5EF4-FFF2-40B4-BE49-F238E27FC236}">
                <a16:creationId xmlns:a16="http://schemas.microsoft.com/office/drawing/2014/main" id="{2716A580-5079-E655-2ECB-801D4E0002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767" y="5579304"/>
            <a:ext cx="1019818" cy="1019818"/>
          </a:xfrm>
          <a:prstGeom prst="rect">
            <a:avLst/>
          </a:prstGeom>
        </p:spPr>
      </p:pic>
      <p:pic>
        <p:nvPicPr>
          <p:cNvPr id="34" name="Picture 33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1BB881A4-4F16-E0D7-2FA6-632E6D732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2517" y="5731300"/>
            <a:ext cx="1288459" cy="644230"/>
          </a:xfrm>
          <a:prstGeom prst="rect">
            <a:avLst/>
          </a:prstGeom>
        </p:spPr>
      </p:pic>
      <p:pic>
        <p:nvPicPr>
          <p:cNvPr id="35" name="Picture 34" descr="A picture containing font, logo, graphics, design&#10;&#10;Description automatically generated">
            <a:extLst>
              <a:ext uri="{FF2B5EF4-FFF2-40B4-BE49-F238E27FC236}">
                <a16:creationId xmlns:a16="http://schemas.microsoft.com/office/drawing/2014/main" id="{7F128151-DFDF-78DB-B9A5-C1E629C1B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9983" y="5545891"/>
            <a:ext cx="1154521" cy="502556"/>
          </a:xfrm>
          <a:prstGeom prst="rect">
            <a:avLst/>
          </a:prstGeom>
        </p:spPr>
      </p:pic>
      <p:pic>
        <p:nvPicPr>
          <p:cNvPr id="36" name="Picture 35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B4D35B67-ECDB-37C5-B53D-75CF804C5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7495" y="3424233"/>
            <a:ext cx="1351255" cy="818942"/>
          </a:xfrm>
          <a:prstGeom prst="rect">
            <a:avLst/>
          </a:prstGeom>
        </p:spPr>
      </p:pic>
      <p:pic>
        <p:nvPicPr>
          <p:cNvPr id="37" name="Picture 36" descr="A picture containing font, graphics, screenshot, logo&#10;&#10;Description automatically generated">
            <a:extLst>
              <a:ext uri="{FF2B5EF4-FFF2-40B4-BE49-F238E27FC236}">
                <a16:creationId xmlns:a16="http://schemas.microsoft.com/office/drawing/2014/main" id="{5FF4C4B9-AB0D-2C87-574E-3FF0C5D22F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5111" y="2891670"/>
            <a:ext cx="1110966" cy="11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94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SEER Performance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78ABC70-6F5F-01E5-ACAC-EF7F549D6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59" y="955025"/>
            <a:ext cx="3381913" cy="260582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0A8DD5C-9C65-1A26-8DA6-8BD495AA6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3" y="3702054"/>
            <a:ext cx="3360204" cy="260582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7E52DB5-8E74-CC7D-BFB5-232CB77E7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136" y="1395106"/>
            <a:ext cx="3374203" cy="260582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5F119DA0-1D84-F75D-D6D1-9CDEAEDAB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527" y="4119069"/>
            <a:ext cx="3366812" cy="2605820"/>
          </a:xfrm>
          <a:prstGeom prst="rect">
            <a:avLst/>
          </a:prstGeom>
        </p:spPr>
      </p:pic>
      <p:pic>
        <p:nvPicPr>
          <p:cNvPr id="10" name="Picture 9" descr="Chart, text&#10;&#10;Description automatically generated">
            <a:extLst>
              <a:ext uri="{FF2B5EF4-FFF2-40B4-BE49-F238E27FC236}">
                <a16:creationId xmlns:a16="http://schemas.microsoft.com/office/drawing/2014/main" id="{5B3D3018-459F-F0C0-A686-16AA9F590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066" y="133111"/>
            <a:ext cx="2102561" cy="1120786"/>
          </a:xfrm>
          <a:prstGeom prst="rect">
            <a:avLst/>
          </a:prstGeom>
        </p:spPr>
      </p:pic>
      <p:pic>
        <p:nvPicPr>
          <p:cNvPr id="11" name="Picture 10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22FF0024-D35A-FAB5-5117-24FF8E5F3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620" y="81054"/>
            <a:ext cx="1482589" cy="2046814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4F6CA47-36F0-5E73-D2F5-F912209C8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6449" y="778825"/>
            <a:ext cx="3690887" cy="278202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0E895930-A0D0-15C4-1A6D-BBBCE9C94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6449" y="3677018"/>
            <a:ext cx="3677032" cy="27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8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1062225" cy="535531"/>
          </a:xfrm>
        </p:spPr>
        <p:txBody>
          <a:bodyPr/>
          <a:lstStyle/>
          <a:p>
            <a:r>
              <a:rPr lang="en-US" b="1" i="1" dirty="0" err="1"/>
              <a:t>MatRIS</a:t>
            </a:r>
            <a:r>
              <a:rPr lang="en-US" i="1" dirty="0"/>
              <a:t>, </a:t>
            </a:r>
            <a:r>
              <a:rPr lang="en-US" b="1" i="1" dirty="0"/>
              <a:t>Mat</a:t>
            </a:r>
            <a:r>
              <a:rPr lang="en-US" i="1" dirty="0"/>
              <a:t>h Library on I</a:t>
            </a:r>
            <a:r>
              <a:rPr lang="en-US" b="1" i="1" dirty="0"/>
              <a:t>RIS</a:t>
            </a:r>
            <a:r>
              <a:rPr lang="en-US" i="1" dirty="0"/>
              <a:t> runtime</a:t>
            </a:r>
            <a:endParaRPr lang="en-US" sz="2400" i="1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F8579B69-2285-47C0-8375-19B21EDFB3DC}"/>
              </a:ext>
            </a:extLst>
          </p:cNvPr>
          <p:cNvSpPr txBox="1">
            <a:spLocks/>
          </p:cNvSpPr>
          <p:nvPr/>
        </p:nvSpPr>
        <p:spPr bwMode="auto">
          <a:xfrm>
            <a:off x="447480" y="3876768"/>
            <a:ext cx="8074727" cy="183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PhD. Pedro Valero-Lara, </a:t>
            </a:r>
          </a:p>
          <a:p>
            <a:r>
              <a:rPr lang="en-US" sz="1200" dirty="0"/>
              <a:t>Computer Scientist at Programming Systems Group </a:t>
            </a:r>
            <a:br>
              <a:rPr lang="en-US" sz="1200" dirty="0"/>
            </a:br>
            <a:r>
              <a:rPr lang="en-US" sz="1200" dirty="0"/>
              <a:t>valerolarap@ornl.gov</a:t>
            </a:r>
          </a:p>
        </p:txBody>
      </p:sp>
      <p:pic>
        <p:nvPicPr>
          <p:cNvPr id="38" name="Picture 37" descr="A picture containing text, businesscard, envelo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116610F-3CC2-4B40-A8DC-E1BA838D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61" y="4828008"/>
            <a:ext cx="383792" cy="38379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9BB4D00-B317-46B9-BACE-F7CE9BBF5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21" y="4828008"/>
            <a:ext cx="383792" cy="383792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65E1778-AC73-4FA3-992D-2141854E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952" y="4828008"/>
            <a:ext cx="383792" cy="383792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low confidence">
            <a:hlinkClick r:id="rId8"/>
            <a:extLst>
              <a:ext uri="{FF2B5EF4-FFF2-40B4-BE49-F238E27FC236}">
                <a16:creationId xmlns:a16="http://schemas.microsoft.com/office/drawing/2014/main" id="{2204F554-D7D6-4A41-BD11-665BBEEE5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80" y="4828008"/>
            <a:ext cx="383793" cy="38379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0BF563-22C3-4847-BD53-F74D97B5E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076" y="5352625"/>
            <a:ext cx="1249256" cy="56923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218B7075-BFEB-4687-A4FC-B5C29E6822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7672" y="4828007"/>
            <a:ext cx="383793" cy="38379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24D3EA0A-3687-4BA8-83F9-A8C20FEBAA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2312" y="4828007"/>
            <a:ext cx="383793" cy="38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AA494-768D-7493-02E6-AB48E0C08F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317" y="5637241"/>
            <a:ext cx="42195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4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2CF3-ACF6-0C45-1519-1B9B2407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MatRIS</a:t>
            </a:r>
            <a:r>
              <a:rPr lang="en-US" dirty="0"/>
              <a:t>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54A45-8309-EAF0-94E9-645791DCA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224" y="1209303"/>
            <a:ext cx="5982269" cy="5116434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Funded by BLUESTONE (DOE ASCR X-Stack program)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ORNL team: </a:t>
            </a:r>
            <a:r>
              <a:rPr lang="en-US" sz="1600" dirty="0">
                <a:latin typeface="+mj-lt"/>
              </a:rPr>
              <a:t>Mohammad </a:t>
            </a:r>
            <a:r>
              <a:rPr lang="en-US" sz="1600" dirty="0" err="1">
                <a:latin typeface="+mj-lt"/>
              </a:rPr>
              <a:t>Alaul</a:t>
            </a:r>
            <a:r>
              <a:rPr lang="en-US" sz="1600" dirty="0">
                <a:latin typeface="+mj-lt"/>
              </a:rPr>
              <a:t> Haque </a:t>
            </a:r>
            <a:r>
              <a:rPr lang="en-US" sz="1600" dirty="0" err="1">
                <a:latin typeface="+mj-lt"/>
              </a:rPr>
              <a:t>Monil</a:t>
            </a:r>
            <a:r>
              <a:rPr lang="en-US" sz="1600" dirty="0">
                <a:latin typeface="+mj-lt"/>
              </a:rPr>
              <a:t>, Narasinga Rao </a:t>
            </a:r>
            <a:r>
              <a:rPr lang="en-US" sz="1600" dirty="0" err="1">
                <a:latin typeface="+mj-lt"/>
              </a:rPr>
              <a:t>Miniskar</a:t>
            </a:r>
            <a:r>
              <a:rPr lang="en-US" sz="1600" dirty="0">
                <a:latin typeface="+mj-lt"/>
              </a:rPr>
              <a:t>, </a:t>
            </a:r>
            <a:r>
              <a:rPr lang="en-US" sz="1600" b="1" i="1" dirty="0">
                <a:latin typeface="+mj-lt"/>
              </a:rPr>
              <a:t>Pedro Valero-Lara (PI)</a:t>
            </a:r>
            <a:endParaRPr lang="en-US" sz="1600" b="1" i="1" dirty="0">
              <a:latin typeface="+mn-lt"/>
            </a:endParaRP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Collaboration with CMU and RIKEN (Japan)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Our motivation: Take the next step in programing productivity solutions for HPC Math Libraries</a:t>
            </a:r>
          </a:p>
          <a:p>
            <a:pPr marL="741363" lvl="1" indent="-342900">
              <a:lnSpc>
                <a:spcPct val="70000"/>
              </a:lnSpc>
              <a:buFont typeface="+mj-lt"/>
              <a:buAutoNum type="arabicPeriod"/>
            </a:pPr>
            <a:r>
              <a:rPr lang="en-US" sz="1600" dirty="0">
                <a:latin typeface="+mn-lt"/>
              </a:rPr>
              <a:t>Separate implementation and deployment</a:t>
            </a:r>
          </a:p>
          <a:p>
            <a:pPr lvl="2">
              <a:lnSpc>
                <a:spcPct val="70000"/>
              </a:lnSpc>
            </a:pPr>
            <a:r>
              <a:rPr lang="en-US" dirty="0"/>
              <a:t>We focus on algorithm implementation only</a:t>
            </a:r>
          </a:p>
          <a:p>
            <a:pPr lvl="2">
              <a:lnSpc>
                <a:spcPct val="70000"/>
              </a:lnSpc>
            </a:pPr>
            <a:r>
              <a:rPr lang="en-US" dirty="0"/>
              <a:t>Which devices to use depends on IRIS at runtime</a:t>
            </a:r>
          </a:p>
          <a:p>
            <a:pPr marL="741363" lvl="1" indent="-342900">
              <a:lnSpc>
                <a:spcPct val="70000"/>
              </a:lnSpc>
              <a:buFont typeface="+mj-lt"/>
              <a:buAutoNum type="arabicPeriod"/>
            </a:pPr>
            <a:r>
              <a:rPr lang="en-US" sz="1600" dirty="0">
                <a:latin typeface="+mn-lt"/>
              </a:rPr>
              <a:t>Portable and agnostic</a:t>
            </a:r>
          </a:p>
          <a:p>
            <a:pPr lvl="2">
              <a:lnSpc>
                <a:spcPct val="70000"/>
              </a:lnSpc>
            </a:pPr>
            <a:r>
              <a:rPr lang="en-US" dirty="0"/>
              <a:t>Same code running on different architectures</a:t>
            </a:r>
          </a:p>
          <a:p>
            <a:pPr lvl="2">
              <a:lnSpc>
                <a:spcPct val="70000"/>
              </a:lnSpc>
            </a:pPr>
            <a:r>
              <a:rPr lang="en-US" dirty="0"/>
              <a:t>No architecture details in the code</a:t>
            </a:r>
          </a:p>
          <a:p>
            <a:pPr marL="741363" lvl="1" indent="-342900">
              <a:lnSpc>
                <a:spcPct val="70000"/>
              </a:lnSpc>
              <a:buFont typeface="+mj-lt"/>
              <a:buAutoNum type="arabicPeriod"/>
            </a:pPr>
            <a:r>
              <a:rPr lang="en-US" sz="1600" dirty="0">
                <a:latin typeface="+mn-lt"/>
              </a:rPr>
              <a:t>Multi-device and heterogeneity</a:t>
            </a:r>
          </a:p>
          <a:p>
            <a:pPr lvl="2">
              <a:lnSpc>
                <a:spcPct val="70000"/>
              </a:lnSpc>
            </a:pPr>
            <a:r>
              <a:rPr lang="en-US" dirty="0"/>
              <a:t>Use of all available resources</a:t>
            </a:r>
          </a:p>
          <a:p>
            <a:pPr marL="855663" lvl="1" indent="-457200">
              <a:lnSpc>
                <a:spcPct val="70000"/>
              </a:lnSpc>
              <a:buFont typeface="+mj-lt"/>
              <a:buAutoNum type="arabicPeriod"/>
            </a:pPr>
            <a:r>
              <a:rPr lang="en-US" sz="1600" dirty="0"/>
              <a:t>Co-design, debug and benchmarking of IRIS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3AA8F-7B94-C577-8C18-B6D94920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56949"/>
            <a:ext cx="5982269" cy="6653284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400" dirty="0"/>
              <a:t>Publications: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latin typeface="+mj-lt"/>
              </a:rPr>
              <a:t>Pedro Valero-Lara, </a:t>
            </a:r>
            <a:r>
              <a:rPr lang="en-US" sz="1400" dirty="0" err="1">
                <a:latin typeface="+mj-lt"/>
              </a:rPr>
              <a:t>Jungwon</a:t>
            </a:r>
            <a:r>
              <a:rPr lang="en-US" sz="1400" dirty="0">
                <a:latin typeface="+mj-lt"/>
              </a:rPr>
              <a:t> Kim, and Jeffrey Vetter: </a:t>
            </a:r>
            <a:r>
              <a:rPr lang="en-US" sz="1400" b="1" i="1" dirty="0">
                <a:latin typeface="+mj-lt"/>
              </a:rPr>
              <a:t>A Portable and Heterogeneous LU Factorization on IRIS.</a:t>
            </a:r>
            <a:r>
              <a:rPr lang="en-US" sz="1400" dirty="0">
                <a:latin typeface="+mj-lt"/>
              </a:rPr>
              <a:t> </a:t>
            </a:r>
            <a:r>
              <a:rPr lang="en-US" sz="1400" i="0" u="none" strike="noStrike" dirty="0">
                <a:effectLst/>
                <a:latin typeface="+mj-lt"/>
              </a:rPr>
              <a:t>Asynchronous Many-Task systems for </a:t>
            </a:r>
            <a:r>
              <a:rPr lang="en-US" sz="1400" i="0" u="none" strike="noStrike" dirty="0" err="1">
                <a:effectLst/>
                <a:latin typeface="+mj-lt"/>
              </a:rPr>
              <a:t>Exascale</a:t>
            </a:r>
            <a:r>
              <a:rPr lang="en-US" sz="1400" u="none" strike="noStrike" dirty="0">
                <a:latin typeface="+mj-lt"/>
              </a:rPr>
              <a:t> (</a:t>
            </a:r>
            <a:r>
              <a:rPr lang="en-US" sz="1400" dirty="0">
                <a:latin typeface="+mj-lt"/>
              </a:rPr>
              <a:t>AMTE), Euro-Par Workshops. 2022.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latin typeface="+mj-lt"/>
              </a:rPr>
              <a:t>Narasinga Rao </a:t>
            </a:r>
            <a:r>
              <a:rPr lang="en-US" sz="1400" dirty="0" err="1">
                <a:latin typeface="+mj-lt"/>
              </a:rPr>
              <a:t>Miniskar</a:t>
            </a:r>
            <a:r>
              <a:rPr lang="en-US" sz="1400" dirty="0">
                <a:latin typeface="+mj-lt"/>
              </a:rPr>
              <a:t>, Mohammad </a:t>
            </a:r>
            <a:r>
              <a:rPr lang="en-US" sz="1400" dirty="0" err="1">
                <a:latin typeface="+mj-lt"/>
              </a:rPr>
              <a:t>Alaul</a:t>
            </a:r>
            <a:r>
              <a:rPr lang="en-US" sz="1400" dirty="0">
                <a:latin typeface="+mj-lt"/>
              </a:rPr>
              <a:t> Haque </a:t>
            </a:r>
            <a:r>
              <a:rPr lang="en-US" sz="1400" dirty="0" err="1">
                <a:latin typeface="+mj-lt"/>
              </a:rPr>
              <a:t>Monil</a:t>
            </a:r>
            <a:r>
              <a:rPr lang="en-US" sz="1400" dirty="0">
                <a:latin typeface="+mj-lt"/>
              </a:rPr>
              <a:t>, Pedro Valero-Lara, Frank Liu, Jeffrey S. Vetter: </a:t>
            </a:r>
            <a:r>
              <a:rPr lang="en-US" sz="1400" b="1" i="1" dirty="0">
                <a:latin typeface="+mj-lt"/>
              </a:rPr>
              <a:t>IRIS-BLAS: Towards a Performance Portable and Heterogeneous BLAS Library. </a:t>
            </a:r>
            <a:r>
              <a:rPr lang="en-US" sz="1400" b="0" i="0" dirty="0">
                <a:effectLst/>
                <a:latin typeface="+mj-lt"/>
              </a:rPr>
              <a:t>29</a:t>
            </a:r>
            <a:r>
              <a:rPr lang="en-US" sz="1400" b="0" i="0" baseline="30000" dirty="0">
                <a:effectLst/>
                <a:latin typeface="+mj-lt"/>
              </a:rPr>
              <a:t>th </a:t>
            </a:r>
            <a:r>
              <a:rPr lang="en-US" sz="1400" b="0" i="0" dirty="0">
                <a:effectLst/>
                <a:latin typeface="+mj-lt"/>
              </a:rPr>
              <a:t>IEEE International Conference on High Performance Computing, Data, and Analytics (</a:t>
            </a:r>
            <a:r>
              <a:rPr lang="en-US" sz="1400" b="0" i="0" dirty="0" err="1">
                <a:effectLst/>
                <a:latin typeface="+mj-lt"/>
              </a:rPr>
              <a:t>HiPC</a:t>
            </a:r>
            <a:r>
              <a:rPr lang="en-US" sz="1400" b="0" i="0" dirty="0">
                <a:effectLst/>
                <a:latin typeface="+mj-lt"/>
              </a:rPr>
              <a:t>). 2022.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latin typeface="+mj-lt"/>
              </a:rPr>
              <a:t>Mohammad </a:t>
            </a:r>
            <a:r>
              <a:rPr lang="en-US" sz="1400" dirty="0" err="1">
                <a:latin typeface="+mj-lt"/>
              </a:rPr>
              <a:t>Alaul</a:t>
            </a:r>
            <a:r>
              <a:rPr lang="en-US" sz="1400" dirty="0">
                <a:latin typeface="+mj-lt"/>
              </a:rPr>
              <a:t> Haque </a:t>
            </a:r>
            <a:r>
              <a:rPr lang="en-US" sz="1400" dirty="0" err="1">
                <a:latin typeface="+mj-lt"/>
              </a:rPr>
              <a:t>Monil</a:t>
            </a:r>
            <a:r>
              <a:rPr lang="en-US" sz="1400" dirty="0">
                <a:latin typeface="+mj-lt"/>
              </a:rPr>
              <a:t>, Narasinga Rao </a:t>
            </a:r>
            <a:r>
              <a:rPr lang="en-US" sz="1400" dirty="0" err="1">
                <a:latin typeface="+mj-lt"/>
              </a:rPr>
              <a:t>Miniskar</a:t>
            </a:r>
            <a:r>
              <a:rPr lang="en-US" sz="1400" dirty="0">
                <a:latin typeface="+mj-lt"/>
              </a:rPr>
              <a:t>, Frank Y. Liu, Jeffrey S. Vetter, Pedro Valero-Lara: </a:t>
            </a:r>
            <a:r>
              <a:rPr lang="en-US" sz="1400" b="1" i="1" dirty="0" err="1">
                <a:latin typeface="+mj-lt"/>
              </a:rPr>
              <a:t>LaRIS</a:t>
            </a:r>
            <a:r>
              <a:rPr lang="en-US" sz="1400" b="1" i="1" dirty="0">
                <a:latin typeface="+mj-lt"/>
              </a:rPr>
              <a:t>: Targeting Portability and Productivity for LAPACK Codes on Extreme Heterogeneous Systems by Using IRIS. </a:t>
            </a:r>
            <a:r>
              <a:rPr lang="en-US" sz="1400" dirty="0">
                <a:latin typeface="+mj-lt"/>
              </a:rPr>
              <a:t>IEEE/ACM Redefining Scalability for Diversely Heterogeneous Architectures Workshop, RSDHA@SC. 2022</a:t>
            </a:r>
          </a:p>
          <a:p>
            <a:pPr lvl="1">
              <a:lnSpc>
                <a:spcPct val="70000"/>
              </a:lnSpc>
            </a:pPr>
            <a:r>
              <a:rPr lang="en-US" sz="1400" b="0" i="0" dirty="0">
                <a:effectLst/>
                <a:latin typeface="+mj-lt"/>
              </a:rPr>
              <a:t> Narasinga Rao </a:t>
            </a:r>
            <a:r>
              <a:rPr lang="en-US" sz="1400" b="0" i="0" dirty="0" err="1">
                <a:effectLst/>
                <a:latin typeface="+mj-lt"/>
              </a:rPr>
              <a:t>Miniskar</a:t>
            </a:r>
            <a:r>
              <a:rPr lang="en-US" sz="1400" b="0" i="0" dirty="0">
                <a:effectLst/>
                <a:latin typeface="+mj-lt"/>
              </a:rPr>
              <a:t>, Mohammad </a:t>
            </a:r>
            <a:r>
              <a:rPr lang="en-US" sz="1400" b="0" i="0" dirty="0" err="1">
                <a:effectLst/>
                <a:latin typeface="+mj-lt"/>
              </a:rPr>
              <a:t>Alaul</a:t>
            </a:r>
            <a:r>
              <a:rPr lang="en-US" sz="1400" b="0" i="0" dirty="0">
                <a:effectLst/>
                <a:latin typeface="+mj-lt"/>
              </a:rPr>
              <a:t> Haque </a:t>
            </a:r>
            <a:r>
              <a:rPr lang="en-US" sz="1400" b="0" i="0" dirty="0" err="1">
                <a:effectLst/>
                <a:latin typeface="+mj-lt"/>
              </a:rPr>
              <a:t>Monil</a:t>
            </a:r>
            <a:r>
              <a:rPr lang="en-US" sz="1400" b="0" i="0" dirty="0">
                <a:effectLst/>
                <a:latin typeface="+mj-lt"/>
              </a:rPr>
              <a:t>, Pedro Valero-Lara, Frank Liu, Jeffrey S. Vetter: </a:t>
            </a:r>
            <a:r>
              <a:rPr lang="en-US" sz="1400" b="1" i="1" dirty="0">
                <a:effectLst/>
                <a:latin typeface="+mj-lt"/>
              </a:rPr>
              <a:t>IRIS-DMEM: An Efficient Memory Management for Heterogeneous Computing.</a:t>
            </a:r>
            <a:r>
              <a:rPr lang="en-US" sz="1400" b="0" i="0" dirty="0">
                <a:effectLst/>
                <a:latin typeface="+mj-lt"/>
              </a:rPr>
              <a:t> IEEE HPEC 2023</a:t>
            </a:r>
          </a:p>
          <a:p>
            <a:pPr lvl="1">
              <a:lnSpc>
                <a:spcPct val="70000"/>
              </a:lnSpc>
            </a:pPr>
            <a:r>
              <a:rPr lang="en-US" sz="1400" b="0" i="0" dirty="0">
                <a:effectLst/>
                <a:latin typeface="+mj-lt"/>
              </a:rPr>
              <a:t>Narasinga Rao </a:t>
            </a:r>
            <a:r>
              <a:rPr lang="en-US" sz="1400" b="0" i="0" dirty="0" err="1">
                <a:effectLst/>
                <a:latin typeface="+mj-lt"/>
              </a:rPr>
              <a:t>Miniskar</a:t>
            </a:r>
            <a:r>
              <a:rPr lang="en-US" sz="1400" b="0" i="0" dirty="0">
                <a:effectLst/>
                <a:latin typeface="+mj-lt"/>
              </a:rPr>
              <a:t>, Mohammad </a:t>
            </a:r>
            <a:r>
              <a:rPr lang="en-US" sz="1400" b="0" i="0" dirty="0" err="1">
                <a:effectLst/>
                <a:latin typeface="+mj-lt"/>
              </a:rPr>
              <a:t>Alaul</a:t>
            </a:r>
            <a:r>
              <a:rPr lang="en-US" sz="1400" b="0" i="0" dirty="0">
                <a:effectLst/>
                <a:latin typeface="+mj-lt"/>
              </a:rPr>
              <a:t> Haque </a:t>
            </a:r>
            <a:r>
              <a:rPr lang="en-US" sz="1400" b="0" i="0" dirty="0" err="1">
                <a:effectLst/>
                <a:latin typeface="+mj-lt"/>
              </a:rPr>
              <a:t>Monil</a:t>
            </a:r>
            <a:r>
              <a:rPr lang="en-US" sz="1400" b="0" i="0" dirty="0">
                <a:effectLst/>
                <a:latin typeface="+mj-lt"/>
              </a:rPr>
              <a:t>, Pedro Valero-Lara, Frank Liu, Jeffrey S. Vetter: </a:t>
            </a:r>
            <a:r>
              <a:rPr lang="en-US" sz="1400" b="1" i="1" dirty="0">
                <a:effectLst/>
                <a:latin typeface="+mj-lt"/>
              </a:rPr>
              <a:t>Tiling Framework for Heterogeneous Computing of Matrix-Based Tiled Algorithms</a:t>
            </a:r>
            <a:r>
              <a:rPr lang="en-US" sz="1400" b="0" i="0" dirty="0">
                <a:effectLst/>
                <a:latin typeface="+mj-lt"/>
              </a:rPr>
              <a:t>, </a:t>
            </a:r>
            <a:r>
              <a:rPr lang="en-US" sz="1400" b="0" i="0" dirty="0" err="1">
                <a:effectLst/>
                <a:latin typeface="+mj-lt"/>
              </a:rPr>
              <a:t>ExHET@PPoPP</a:t>
            </a:r>
            <a:r>
              <a:rPr lang="en-US" sz="1400" b="0" i="0" dirty="0">
                <a:effectLst/>
                <a:latin typeface="+mj-lt"/>
              </a:rPr>
              <a:t>. 2023.</a:t>
            </a:r>
          </a:p>
          <a:p>
            <a:pPr lvl="1">
              <a:lnSpc>
                <a:spcPct val="70000"/>
              </a:lnSpc>
            </a:pPr>
            <a:r>
              <a:rPr lang="en-US" sz="1400" dirty="0"/>
              <a:t>Mohammad </a:t>
            </a:r>
            <a:r>
              <a:rPr lang="en-US" sz="1400" dirty="0" err="1"/>
              <a:t>Alaul</a:t>
            </a:r>
            <a:r>
              <a:rPr lang="en-US" sz="1400" dirty="0"/>
              <a:t> Haque </a:t>
            </a:r>
            <a:r>
              <a:rPr lang="en-US" sz="1400" dirty="0" err="1"/>
              <a:t>Monil</a:t>
            </a:r>
            <a:r>
              <a:rPr lang="en-US" sz="1400" dirty="0"/>
              <a:t>, Narasinga Rao </a:t>
            </a:r>
            <a:r>
              <a:rPr lang="en-US" sz="1400" dirty="0" err="1"/>
              <a:t>Miniskar</a:t>
            </a:r>
            <a:r>
              <a:rPr lang="en-US" sz="1400" dirty="0"/>
              <a:t>, Keita </a:t>
            </a:r>
            <a:r>
              <a:rPr lang="en-US" sz="1400" dirty="0" err="1"/>
              <a:t>Teranishi</a:t>
            </a:r>
            <a:r>
              <a:rPr lang="en-US" sz="1400" dirty="0"/>
              <a:t>, Jeffrey S. Vetter, Pedro Valero-Lara: </a:t>
            </a:r>
            <a:r>
              <a:rPr lang="en-US" sz="1400" b="1" i="1" dirty="0" err="1"/>
              <a:t>MatRIS</a:t>
            </a:r>
            <a:r>
              <a:rPr lang="en-US" sz="1400" b="1" i="1" dirty="0"/>
              <a:t>: Multi-level Math Library Abstraction for Heterogeneity and Performance Portability using IRIS Runtime</a:t>
            </a:r>
            <a:r>
              <a:rPr lang="en-US" sz="1400" dirty="0"/>
              <a:t>, P3HPC@SC. 2023.</a:t>
            </a:r>
          </a:p>
          <a:p>
            <a:pPr>
              <a:lnSpc>
                <a:spcPct val="70000"/>
              </a:lnSpc>
            </a:pPr>
            <a:r>
              <a:rPr lang="en-US" sz="1400" dirty="0"/>
              <a:t>Awards:</a:t>
            </a:r>
          </a:p>
          <a:p>
            <a:pPr lvl="1">
              <a:lnSpc>
                <a:spcPct val="70000"/>
              </a:lnSpc>
            </a:pPr>
            <a:r>
              <a:rPr lang="en-US" sz="1400" b="1" i="1" dirty="0"/>
              <a:t>Outstanding paper, </a:t>
            </a:r>
            <a:r>
              <a:rPr lang="en-US" sz="1400" b="1" i="1" dirty="0">
                <a:effectLst/>
                <a:latin typeface="+mj-lt"/>
              </a:rPr>
              <a:t>IRIS-DMEM: An Efficient Memory Management for Heterogeneous Computing.</a:t>
            </a:r>
            <a:r>
              <a:rPr lang="en-US" sz="1400" b="1" i="1" dirty="0"/>
              <a:t> IEEE HPEC 2023.</a:t>
            </a:r>
          </a:p>
          <a:p>
            <a:pPr>
              <a:lnSpc>
                <a:spcPct val="70000"/>
              </a:lnSpc>
            </a:pPr>
            <a:r>
              <a:rPr lang="en-US" sz="1400" dirty="0"/>
              <a:t>Links (repositories):</a:t>
            </a:r>
          </a:p>
          <a:p>
            <a:pPr lvl="1">
              <a:lnSpc>
                <a:spcPct val="70000"/>
              </a:lnSpc>
            </a:pPr>
            <a:r>
              <a:rPr lang="en-US" sz="1200" dirty="0">
                <a:hlinkClick r:id="rId2"/>
              </a:rPr>
              <a:t>https://iris-programming.github.io/</a:t>
            </a:r>
            <a:endParaRPr lang="en-US" sz="1200" dirty="0"/>
          </a:p>
          <a:p>
            <a:pPr lvl="1">
              <a:lnSpc>
                <a:spcPct val="70000"/>
              </a:lnSpc>
            </a:pPr>
            <a:r>
              <a:rPr lang="en-US" sz="1200" dirty="0">
                <a:hlinkClick r:id="rId3"/>
              </a:rPr>
              <a:t>https://github.com/ORNL/iris</a:t>
            </a:r>
            <a:endParaRPr lang="en-US" sz="1200" dirty="0"/>
          </a:p>
          <a:p>
            <a:pPr lvl="1">
              <a:lnSpc>
                <a:spcPct val="70000"/>
              </a:lnSpc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02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2635" y="1134986"/>
            <a:ext cx="5431957" cy="4544291"/>
          </a:xfrm>
        </p:spPr>
        <p:txBody>
          <a:bodyPr/>
          <a:lstStyle/>
          <a:p>
            <a:r>
              <a:rPr lang="en-US" dirty="0"/>
              <a:t>Task-based runtime</a:t>
            </a:r>
          </a:p>
          <a:p>
            <a:r>
              <a:rPr lang="en-US" dirty="0"/>
              <a:t>Python, C, C++, Fortran APIs</a:t>
            </a:r>
          </a:p>
          <a:p>
            <a:r>
              <a:rPr lang="en-US" dirty="0"/>
              <a:t>Multi-platform</a:t>
            </a:r>
          </a:p>
          <a:p>
            <a:pPr lvl="1"/>
            <a:r>
              <a:rPr lang="en-US" dirty="0"/>
              <a:t>CPU, NVIDIA/AMD GPUs, DSP, Qualcomm,…</a:t>
            </a:r>
          </a:p>
          <a:p>
            <a:r>
              <a:rPr lang="en-US" dirty="0"/>
              <a:t>Memory Model</a:t>
            </a:r>
          </a:p>
          <a:p>
            <a:pPr lvl="1"/>
            <a:r>
              <a:rPr lang="en-US" dirty="0"/>
              <a:t>Host memory -&gt; CPU memory</a:t>
            </a:r>
          </a:p>
          <a:p>
            <a:pPr lvl="1"/>
            <a:r>
              <a:rPr lang="en-US" dirty="0"/>
              <a:t>Device memory</a:t>
            </a:r>
          </a:p>
          <a:p>
            <a:pPr lvl="2"/>
            <a:r>
              <a:rPr lang="en-US" dirty="0"/>
              <a:t>CPU, GPU, DSP, ….</a:t>
            </a:r>
          </a:p>
          <a:p>
            <a:pPr lvl="1"/>
            <a:r>
              <a:rPr lang="en-US" dirty="0"/>
              <a:t>Transparent</a:t>
            </a:r>
          </a:p>
          <a:p>
            <a:pPr marL="398463" lvl="1" indent="0">
              <a:buNone/>
            </a:pPr>
            <a:endParaRPr lang="en-US" dirty="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12F923D-3547-4E0E-B3C9-AB752BC9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1140307"/>
            <a:ext cx="5813378" cy="364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65D36A-D6A5-4F2A-8FA0-70ACD262BD9E}"/>
              </a:ext>
            </a:extLst>
          </p:cNvPr>
          <p:cNvSpPr txBox="1"/>
          <p:nvPr/>
        </p:nvSpPr>
        <p:spPr>
          <a:xfrm>
            <a:off x="429767" y="4789581"/>
            <a:ext cx="55626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https://iris-programming.readthedocs.io/en/latest/index.html</a:t>
            </a:r>
          </a:p>
        </p:txBody>
      </p:sp>
    </p:spTree>
    <p:extLst>
      <p:ext uri="{BB962C8B-B14F-4D97-AF65-F5344CB8AC3E}">
        <p14:creationId xmlns:p14="http://schemas.microsoft.com/office/powerpoint/2010/main" val="3091844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API – Memory and Tasks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5D36A-D6A5-4F2A-8FA0-70ACD262BD9E}"/>
              </a:ext>
            </a:extLst>
          </p:cNvPr>
          <p:cNvSpPr txBox="1"/>
          <p:nvPr/>
        </p:nvSpPr>
        <p:spPr>
          <a:xfrm>
            <a:off x="1585905" y="6414403"/>
            <a:ext cx="55626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https://iris-programming.readthedocs.io/en/latest/index.html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CD3AA0E-E70E-4BEA-E394-DEB3F8E27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15" y="1738587"/>
            <a:ext cx="5802868" cy="366496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8B929A9-0FB0-B7B4-862F-3F6F768F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009" y="1738587"/>
            <a:ext cx="5802868" cy="11365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0E135BEE-F8E2-6C0A-244D-A01288C56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09" y="3242316"/>
            <a:ext cx="5802868" cy="21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87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API – Policies and Task Dependencies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5D36A-D6A5-4F2A-8FA0-70ACD262BD9E}"/>
              </a:ext>
            </a:extLst>
          </p:cNvPr>
          <p:cNvSpPr txBox="1"/>
          <p:nvPr/>
        </p:nvSpPr>
        <p:spPr>
          <a:xfrm>
            <a:off x="1585905" y="6414403"/>
            <a:ext cx="55626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https://iris-programming.readthedocs.io/en/latest/index.html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7979639-EB88-8101-271D-8D82A76EF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0" y="1560785"/>
            <a:ext cx="5790280" cy="3511931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13457E5-54B3-A74E-3F64-D99AC2546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03" y="1560785"/>
            <a:ext cx="5802867" cy="35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83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API – DAG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5D36A-D6A5-4F2A-8FA0-70ACD262BD9E}"/>
              </a:ext>
            </a:extLst>
          </p:cNvPr>
          <p:cNvSpPr txBox="1"/>
          <p:nvPr/>
        </p:nvSpPr>
        <p:spPr>
          <a:xfrm>
            <a:off x="1585905" y="6414403"/>
            <a:ext cx="55626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https://iris-programming.readthedocs.io/en/latest/index.html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40C9A8A-DC12-977D-9BDD-936D2F85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518" y="744874"/>
            <a:ext cx="6945631" cy="504512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4CB9EB-2867-2049-C3CA-FB36C6C59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493" y="1134986"/>
            <a:ext cx="5431957" cy="4544291"/>
          </a:xfrm>
        </p:spPr>
        <p:txBody>
          <a:bodyPr/>
          <a:lstStyle/>
          <a:p>
            <a:r>
              <a:rPr lang="en-US" dirty="0"/>
              <a:t>Policies</a:t>
            </a:r>
          </a:p>
          <a:p>
            <a:pPr lvl="1"/>
            <a:r>
              <a:rPr lang="en-US" dirty="0"/>
              <a:t>One policy per task</a:t>
            </a:r>
          </a:p>
          <a:p>
            <a:pPr lvl="1"/>
            <a:r>
              <a:rPr lang="en-US" dirty="0"/>
              <a:t>One policy per DAG</a:t>
            </a:r>
          </a:p>
          <a:p>
            <a:r>
              <a:rPr lang="en-US" dirty="0"/>
              <a:t>IRIS_ANY</a:t>
            </a:r>
          </a:p>
          <a:p>
            <a:pPr lvl="1"/>
            <a:r>
              <a:rPr lang="en-US" dirty="0"/>
              <a:t>Use whatever is available</a:t>
            </a:r>
          </a:p>
          <a:p>
            <a:r>
              <a:rPr lang="en-US" dirty="0"/>
              <a:t>IRIS-MEM</a:t>
            </a:r>
          </a:p>
          <a:p>
            <a:pPr lvl="1"/>
            <a:r>
              <a:rPr lang="en-US"/>
              <a:t>No H2D or D2H or D2D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303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3154680"/>
            <a:ext cx="11430000" cy="3005975"/>
          </a:xfrm>
        </p:spPr>
        <p:txBody>
          <a:bodyPr/>
          <a:lstStyle/>
          <a:p>
            <a:r>
              <a:rPr lang="en-US" dirty="0"/>
              <a:t>Widely used by HPC scientific applications and benchmarking</a:t>
            </a:r>
          </a:p>
          <a:p>
            <a:r>
              <a:rPr lang="en-US" dirty="0"/>
              <a:t>No pivoting</a:t>
            </a:r>
          </a:p>
          <a:p>
            <a:r>
              <a:rPr lang="en-US" dirty="0"/>
              <a:t>Three major components:</a:t>
            </a:r>
          </a:p>
          <a:p>
            <a:pPr lvl="1"/>
            <a:r>
              <a:rPr lang="en-US" dirty="0"/>
              <a:t>DGETRF </a:t>
            </a:r>
            <a:r>
              <a:rPr lang="en-US" dirty="0" err="1"/>
              <a:t>LaPACK</a:t>
            </a:r>
            <a:r>
              <a:rPr lang="en-US" dirty="0"/>
              <a:t> routine (no pivoting LU factorization)</a:t>
            </a:r>
          </a:p>
          <a:p>
            <a:pPr lvl="1"/>
            <a:r>
              <a:rPr lang="en-US" dirty="0"/>
              <a:t>DTRSM BLAS level 3 routine (triangular solve)</a:t>
            </a:r>
          </a:p>
          <a:p>
            <a:pPr lvl="1"/>
            <a:r>
              <a:rPr lang="en-US" dirty="0"/>
              <a:t>SGEMM BLAS level 3 routine (matrix-matrix multiplication)</a:t>
            </a:r>
          </a:p>
          <a:p>
            <a:pPr marL="398463" lvl="1" indent="0">
              <a:buNone/>
            </a:pPr>
            <a:endParaRPr lang="en-US" dirty="0"/>
          </a:p>
        </p:txBody>
      </p:sp>
      <p:pic>
        <p:nvPicPr>
          <p:cNvPr id="4" name="Picture 3" descr="A picture containing diagram, line, screenshot, graphics&#10;&#10;Description automatically generated">
            <a:extLst>
              <a:ext uri="{FF2B5EF4-FFF2-40B4-BE49-F238E27FC236}">
                <a16:creationId xmlns:a16="http://schemas.microsoft.com/office/drawing/2014/main" id="{5FD26A87-BEB4-E4CE-695C-8580F1664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7" y="813816"/>
            <a:ext cx="4913744" cy="2214219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8A4BD4-2351-7460-9120-8F491D87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03" y="305959"/>
            <a:ext cx="3325276" cy="27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0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 err="1"/>
              <a:t>MatRIS</a:t>
            </a:r>
            <a:r>
              <a:rPr lang="en-US" dirty="0"/>
              <a:t> Software Stack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7E8411-172F-4952-B83B-4DD61CF7FCFE}"/>
              </a:ext>
            </a:extLst>
          </p:cNvPr>
          <p:cNvSpPr txBox="1">
            <a:spLocks/>
          </p:cNvSpPr>
          <p:nvPr/>
        </p:nvSpPr>
        <p:spPr bwMode="auto">
          <a:xfrm>
            <a:off x="6399411" y="386745"/>
            <a:ext cx="5792589" cy="560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IRIS-BLAS</a:t>
            </a:r>
          </a:p>
          <a:p>
            <a:pPr lvl="1"/>
            <a:r>
              <a:rPr lang="en-US" sz="2000" dirty="0"/>
              <a:t>A unified API for standard BLAS and </a:t>
            </a:r>
            <a:r>
              <a:rPr lang="en-US" sz="2000" dirty="0" err="1"/>
              <a:t>LaPACK</a:t>
            </a:r>
            <a:r>
              <a:rPr lang="en-US" sz="2000" dirty="0"/>
              <a:t> libraries</a:t>
            </a:r>
          </a:p>
          <a:p>
            <a:pPr lvl="1"/>
            <a:r>
              <a:rPr lang="en-US" sz="2000" dirty="0"/>
              <a:t>IRIS-BLAS is mapped on one specific vendor or open-source solution at runtime (IRIS driven)</a:t>
            </a:r>
          </a:p>
          <a:p>
            <a:r>
              <a:rPr lang="en-US" dirty="0" err="1"/>
              <a:t>MatRIS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We implement the tiled algorithms by using IRIS-BLAS Architecture Agnostic API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pic>
        <p:nvPicPr>
          <p:cNvPr id="6" name="Picture 5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F0300B3E-E1E8-B7F8-4875-FB0CDC2D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56" y="998975"/>
            <a:ext cx="5236944" cy="5005732"/>
          </a:xfrm>
          <a:prstGeom prst="rect">
            <a:avLst/>
          </a:prstGeom>
        </p:spPr>
      </p:pic>
      <p:pic>
        <p:nvPicPr>
          <p:cNvPr id="8" name="Picture 7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ABAC8AEE-099B-BDE8-5699-E4FFE20C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981" y="4083796"/>
            <a:ext cx="4794786" cy="277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10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MatRIS</a:t>
            </a:r>
            <a:r>
              <a:rPr lang="en-US" dirty="0"/>
              <a:t> code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B00B07-67E5-4927-97FF-A230F3E2487A}"/>
              </a:ext>
            </a:extLst>
          </p:cNvPr>
          <p:cNvSpPr txBox="1">
            <a:spLocks/>
          </p:cNvSpPr>
          <p:nvPr/>
        </p:nvSpPr>
        <p:spPr bwMode="auto">
          <a:xfrm>
            <a:off x="303411" y="813816"/>
            <a:ext cx="5792589" cy="560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focused on algorithm only</a:t>
            </a:r>
          </a:p>
          <a:p>
            <a:pPr lvl="1"/>
            <a:r>
              <a:rPr lang="en-US" sz="2000" dirty="0"/>
              <a:t>Tasks, memory and dependencies</a:t>
            </a:r>
          </a:p>
          <a:p>
            <a:pPr lvl="1"/>
            <a:r>
              <a:rPr lang="en-US" sz="2000" dirty="0"/>
              <a:t>No architecture, vendor, library, …, details at this level</a:t>
            </a:r>
          </a:p>
          <a:p>
            <a:r>
              <a:rPr lang="en-US" dirty="0"/>
              <a:t>Life cycle: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sz="2000" dirty="0"/>
              <a:t>We create a DAG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sz="2000" dirty="0"/>
              <a:t>Launch DAG</a:t>
            </a:r>
          </a:p>
          <a:p>
            <a:r>
              <a:rPr lang="en-US" dirty="0"/>
              <a:t>Each task is optimized for a specific system</a:t>
            </a:r>
          </a:p>
          <a:p>
            <a:pPr lvl="1"/>
            <a:r>
              <a:rPr lang="en-US" dirty="0"/>
              <a:t>Use of vendor libraries (IRIS_BLAS)</a:t>
            </a:r>
          </a:p>
          <a:p>
            <a:endParaRPr lang="en-US" dirty="0"/>
          </a:p>
        </p:txBody>
      </p:sp>
      <p:pic>
        <p:nvPicPr>
          <p:cNvPr id="5" name="Picture 4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32CA3FBF-2A7B-E11F-3A40-6D8A93294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352" y="346841"/>
            <a:ext cx="6209648" cy="637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99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Agnostic Programing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257300"/>
            <a:ext cx="11881104" cy="438422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A software paradigm in which no particular programming model is promoted</a:t>
            </a:r>
          </a:p>
          <a:p>
            <a:pPr marL="0" indent="0" algn="ctr">
              <a:buNone/>
            </a:pPr>
            <a:r>
              <a:rPr lang="en-US" sz="2400" dirty="0"/>
              <a:t>“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Teaching principles rather than programing models features</a:t>
            </a:r>
            <a:r>
              <a:rPr lang="en-US" sz="2400" dirty="0"/>
              <a:t>”</a:t>
            </a:r>
          </a:p>
          <a:p>
            <a:pPr marL="0" indent="0" algn="ctr">
              <a:buNone/>
            </a:pPr>
            <a:r>
              <a:rPr lang="en-US" sz="2400" b="0" i="0" dirty="0">
                <a:solidFill>
                  <a:srgbClr val="040C28"/>
                </a:solidFill>
                <a:effectLst/>
                <a:latin typeface="Google Sans"/>
              </a:rPr>
              <a:t>“</a:t>
            </a:r>
            <a:r>
              <a:rPr lang="en-US" sz="2400" b="1" i="0" dirty="0">
                <a:solidFill>
                  <a:srgbClr val="040C28"/>
                </a:solidFill>
                <a:effectLst/>
                <a:latin typeface="Google Sans"/>
              </a:rPr>
              <a:t>Interoperable across the systems and there are no prejudices towards using a specific technology, model, methodology or data</a:t>
            </a:r>
            <a:r>
              <a:rPr lang="en-US" sz="2400" dirty="0">
                <a:solidFill>
                  <a:srgbClr val="040C28"/>
                </a:solidFill>
                <a:latin typeface="Google Sans"/>
              </a:rPr>
              <a:t>”</a:t>
            </a:r>
          </a:p>
          <a:p>
            <a:pPr marL="0" indent="0" algn="ctr">
              <a:buNone/>
            </a:pPr>
            <a:r>
              <a:rPr lang="en-US" sz="2400" b="1" i="0" dirty="0">
                <a:solidFill>
                  <a:srgbClr val="040C28"/>
                </a:solidFill>
                <a:effectLst/>
                <a:latin typeface="Google Sans"/>
              </a:rPr>
              <a:t>“A technology that can be used with any type of system, regardless of underlying systems' technology or architecture”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i="1" dirty="0"/>
              <a:t>Less</a:t>
            </a:r>
            <a:r>
              <a:rPr lang="en-US" sz="2400" dirty="0"/>
              <a:t> complicated programs are often </a:t>
            </a:r>
            <a:r>
              <a:rPr lang="en-US" sz="2400" b="1" i="1" dirty="0"/>
              <a:t>more</a:t>
            </a:r>
            <a:r>
              <a:rPr lang="en-US" sz="2400" dirty="0"/>
              <a:t> performing</a:t>
            </a:r>
          </a:p>
          <a:p>
            <a:pPr marL="0" indent="0" algn="ctr">
              <a:buNone/>
            </a:pPr>
            <a:r>
              <a:rPr lang="en-US" sz="2400" b="1" i="1" dirty="0"/>
              <a:t>Proactive, not reactive</a:t>
            </a:r>
          </a:p>
        </p:txBody>
      </p:sp>
    </p:spTree>
    <p:extLst>
      <p:ext uri="{BB962C8B-B14F-4D97-AF65-F5344CB8AC3E}">
        <p14:creationId xmlns:p14="http://schemas.microsoft.com/office/powerpoint/2010/main" val="2479209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and Optimized code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18394D-FE1B-4BBC-9751-F793D10AE209}"/>
              </a:ext>
            </a:extLst>
          </p:cNvPr>
          <p:cNvSpPr txBox="1">
            <a:spLocks/>
          </p:cNvSpPr>
          <p:nvPr/>
        </p:nvSpPr>
        <p:spPr bwMode="auto">
          <a:xfrm>
            <a:off x="314036" y="1033703"/>
            <a:ext cx="6281836" cy="421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One single algorithm (or DAG)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Multiple different mappings</a:t>
            </a:r>
          </a:p>
          <a:p>
            <a:pPr lvl="1"/>
            <a:r>
              <a:rPr lang="en-US" dirty="0"/>
              <a:t>Hardware</a:t>
            </a:r>
          </a:p>
          <a:p>
            <a:pPr lvl="1"/>
            <a:r>
              <a:rPr lang="en-US" dirty="0"/>
              <a:t>Algorithm</a:t>
            </a:r>
          </a:p>
          <a:p>
            <a:r>
              <a:rPr lang="en-US" dirty="0"/>
              <a:t>IRIS (task-based runtime)driven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628D98E-709A-4A56-BD9C-5751F0515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2475" y="81808"/>
            <a:ext cx="3650304" cy="3478067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E384BA-4B60-43B0-8AE5-55D3D83F4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5" y="3623860"/>
            <a:ext cx="3325276" cy="2722076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177FA70-163D-F859-37F3-B99B2E913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385" y="3660383"/>
            <a:ext cx="3553968" cy="1999107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0E0BF53-1152-5EB2-C5A5-47187E710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283" y="3623860"/>
            <a:ext cx="3015105" cy="2787458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E590709-9E4F-6A52-A475-0A1CB1100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261" y="6191690"/>
            <a:ext cx="2123192" cy="62179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7E1EC83-6313-3340-9CFC-558BA182C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521" y="3069333"/>
            <a:ext cx="1309908" cy="554527"/>
          </a:xfrm>
          <a:prstGeom prst="rect">
            <a:avLst/>
          </a:prstGeom>
        </p:spPr>
      </p:pic>
      <p:pic>
        <p:nvPicPr>
          <p:cNvPr id="15" name="Picture 14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22FB81A8-1BCD-B163-BCD0-6A90C6D4F4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3216" y="5659490"/>
            <a:ext cx="1898772" cy="40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97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2EA89-C56B-1627-C521-50E06A4B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872" y="0"/>
            <a:ext cx="5489449" cy="1489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F9DAD-3BF1-2170-5364-285D7CD8E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0" r="12120" b="10826"/>
          <a:stretch/>
        </p:blipFill>
        <p:spPr>
          <a:xfrm>
            <a:off x="6830569" y="1461731"/>
            <a:ext cx="5254752" cy="531350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8BAEB9-A510-C05B-3B2D-E552C8177036}"/>
              </a:ext>
            </a:extLst>
          </p:cNvPr>
          <p:cNvSpPr txBox="1">
            <a:spLocks/>
          </p:cNvSpPr>
          <p:nvPr/>
        </p:nvSpPr>
        <p:spPr bwMode="auto">
          <a:xfrm>
            <a:off x="314036" y="996384"/>
            <a:ext cx="6281836" cy="53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16,384 x16,384 Matrix (~ 1,440 tasks) </a:t>
            </a:r>
          </a:p>
          <a:p>
            <a:r>
              <a:rPr lang="en-US" sz="2000" dirty="0"/>
              <a:t>Portability</a:t>
            </a:r>
          </a:p>
          <a:p>
            <a:pPr lvl="1"/>
            <a:r>
              <a:rPr lang="en-US" sz="2000" dirty="0"/>
              <a:t>NVIDIA DGX-1</a:t>
            </a:r>
          </a:p>
          <a:p>
            <a:pPr lvl="2"/>
            <a:r>
              <a:rPr lang="en-US" dirty="0"/>
              <a:t>1x Intel CPU + 4x NVIDIA Volta GPUs</a:t>
            </a:r>
          </a:p>
          <a:p>
            <a:pPr lvl="1"/>
            <a:r>
              <a:rPr lang="en-US" sz="2000" dirty="0"/>
              <a:t>Crusher (Frontier) node</a:t>
            </a:r>
          </a:p>
          <a:p>
            <a:pPr lvl="2"/>
            <a:r>
              <a:rPr lang="en-US" dirty="0"/>
              <a:t>1x AMD CPU + 4x AMD MI250x GPUs</a:t>
            </a:r>
          </a:p>
          <a:p>
            <a:pPr lvl="1"/>
            <a:r>
              <a:rPr lang="en-US" sz="2000" dirty="0"/>
              <a:t>CADES</a:t>
            </a:r>
          </a:p>
          <a:p>
            <a:pPr lvl="2"/>
            <a:r>
              <a:rPr lang="en-US" dirty="0"/>
              <a:t>1x AMD CPU + 4x NVIDIA A100 GPUs + 4x AMD MI100 GPUs</a:t>
            </a:r>
          </a:p>
          <a:p>
            <a:r>
              <a:rPr lang="en-US" sz="2000" dirty="0"/>
              <a:t>Colors</a:t>
            </a:r>
          </a:p>
          <a:p>
            <a:pPr lvl="1"/>
            <a:r>
              <a:rPr lang="en-US" sz="2000" dirty="0"/>
              <a:t>DGETRF - Red</a:t>
            </a:r>
          </a:p>
          <a:p>
            <a:pPr lvl="1"/>
            <a:r>
              <a:rPr lang="en-US" sz="2000" dirty="0"/>
              <a:t>DTRSM - Yellow</a:t>
            </a:r>
          </a:p>
          <a:p>
            <a:pPr lvl="1"/>
            <a:r>
              <a:rPr lang="en-US" sz="2000" dirty="0"/>
              <a:t>DGEMM – Blue</a:t>
            </a:r>
          </a:p>
        </p:txBody>
      </p:sp>
    </p:spTree>
    <p:extLst>
      <p:ext uri="{BB962C8B-B14F-4D97-AF65-F5344CB8AC3E}">
        <p14:creationId xmlns:p14="http://schemas.microsoft.com/office/powerpoint/2010/main" val="182201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(Zoom-in Cades)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7392C0-DFC1-16DC-1AA6-6F58A791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16" y="936229"/>
            <a:ext cx="11801784" cy="41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44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Optimizations on </a:t>
            </a:r>
            <a:r>
              <a:rPr lang="en-US" dirty="0" err="1"/>
              <a:t>MatRIS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C82BE3-5507-DC64-B38B-B2B1F44434A0}"/>
              </a:ext>
            </a:extLst>
          </p:cNvPr>
          <p:cNvSpPr txBox="1">
            <a:spLocks/>
          </p:cNvSpPr>
          <p:nvPr/>
        </p:nvSpPr>
        <p:spPr bwMode="auto">
          <a:xfrm>
            <a:off x="314036" y="996384"/>
            <a:ext cx="6339012" cy="53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Poor scalability using IRIS-ANY policy</a:t>
            </a:r>
          </a:p>
          <a:p>
            <a:r>
              <a:rPr lang="en-US" sz="2000" dirty="0"/>
              <a:t>Use a different policy based on 2D Block Cyclic Algorithm</a:t>
            </a:r>
          </a:p>
          <a:p>
            <a:pPr lvl="1"/>
            <a:r>
              <a:rPr lang="en-US" sz="1600" dirty="0"/>
              <a:t>This algorithm is used in High Performance </a:t>
            </a:r>
            <a:r>
              <a:rPr lang="en-US" sz="1600" dirty="0" err="1"/>
              <a:t>Linpack</a:t>
            </a:r>
            <a:r>
              <a:rPr lang="en-US" sz="1600" dirty="0"/>
              <a:t> (HPL) benchmark </a:t>
            </a:r>
          </a:p>
          <a:p>
            <a:pPr lvl="1"/>
            <a:r>
              <a:rPr lang="en-US" sz="1600" dirty="0"/>
              <a:t>Instead of every color corresponding to a MPI process, every color correspond to one device </a:t>
            </a:r>
          </a:p>
          <a:p>
            <a:r>
              <a:rPr lang="en-US" sz="2400" dirty="0"/>
              <a:t>IRIS Mem</a:t>
            </a:r>
          </a:p>
          <a:p>
            <a:pPr lvl="1"/>
            <a:r>
              <a:rPr lang="en-US" sz="1600" dirty="0"/>
              <a:t>No implicit H2D or D2H necessary</a:t>
            </a:r>
          </a:p>
          <a:p>
            <a:pPr lvl="1"/>
            <a:r>
              <a:rPr lang="en-US" sz="1600" dirty="0"/>
              <a:t>Poor performance -&gt; no GPU-GPU communication</a:t>
            </a:r>
          </a:p>
          <a:p>
            <a:r>
              <a:rPr lang="en-US" sz="2400" dirty="0"/>
              <a:t>IRIS </a:t>
            </a:r>
            <a:r>
              <a:rPr lang="en-US" sz="2400" dirty="0" err="1"/>
              <a:t>DMem</a:t>
            </a:r>
            <a:endParaRPr lang="en-US" sz="2400" dirty="0"/>
          </a:p>
          <a:p>
            <a:pPr lvl="1"/>
            <a:r>
              <a:rPr lang="en-US" sz="1600" dirty="0"/>
              <a:t>Optimization of IRIS MEM</a:t>
            </a:r>
          </a:p>
          <a:p>
            <a:pPr lvl="1"/>
            <a:r>
              <a:rPr lang="en-US" sz="1600" dirty="0"/>
              <a:t>GPU-GPU communication</a:t>
            </a:r>
            <a:endParaRPr lang="en-US" sz="2000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947DB4E-4A26-AE63-A7F8-98BBB3AAC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062" y="4209868"/>
            <a:ext cx="4007979" cy="2507455"/>
          </a:xfrm>
          <a:prstGeom prst="rect">
            <a:avLst/>
          </a:prstGeom>
        </p:spPr>
      </p:pic>
      <p:pic>
        <p:nvPicPr>
          <p:cNvPr id="6" name="Picture 5" descr="A picture containing text, screenshot, square&#10;&#10;Description automatically generated">
            <a:extLst>
              <a:ext uri="{FF2B5EF4-FFF2-40B4-BE49-F238E27FC236}">
                <a16:creationId xmlns:a16="http://schemas.microsoft.com/office/drawing/2014/main" id="{485007C5-CB9C-B55E-B039-4E09DC83B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246" y="2149013"/>
            <a:ext cx="3515610" cy="1991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87827-D012-C2E1-D76B-EE5E3E99A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503" y="140677"/>
            <a:ext cx="5459098" cy="19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02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MatRIS</a:t>
            </a:r>
            <a:r>
              <a:rPr lang="en-US" dirty="0"/>
              <a:t> Scalability</a:t>
            </a:r>
          </a:p>
        </p:txBody>
      </p:sp>
      <p:pic>
        <p:nvPicPr>
          <p:cNvPr id="5" name="Picture 4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148AD49A-9F48-4A36-6782-B57F0C9A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414" y="3885556"/>
            <a:ext cx="3396385" cy="2400641"/>
          </a:xfrm>
          <a:prstGeom prst="rect">
            <a:avLst/>
          </a:prstGeom>
        </p:spPr>
      </p:pic>
      <p:pic>
        <p:nvPicPr>
          <p:cNvPr id="11" name="Picture 10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6C163E37-E66F-EF75-2A22-7A8CCE56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3" y="813816"/>
            <a:ext cx="6358759" cy="1302506"/>
          </a:xfrm>
          <a:prstGeom prst="rect">
            <a:avLst/>
          </a:prstGeom>
        </p:spPr>
      </p:pic>
      <p:pic>
        <p:nvPicPr>
          <p:cNvPr id="13" name="Picture 1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967FB2C6-8736-1336-E5E0-2188753DE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3" y="2427121"/>
            <a:ext cx="6358760" cy="792780"/>
          </a:xfrm>
          <a:prstGeom prst="rect">
            <a:avLst/>
          </a:prstGeom>
        </p:spPr>
      </p:pic>
      <p:pic>
        <p:nvPicPr>
          <p:cNvPr id="4" name="Picture 3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BC6A118F-4F3F-88CC-695B-001DBEEF9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413" y="915590"/>
            <a:ext cx="3396386" cy="251341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37CDBAC-61CC-0274-0D78-CB130B1DA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24" y="3354024"/>
            <a:ext cx="3627581" cy="1479182"/>
          </a:xfrm>
          <a:prstGeom prst="rect">
            <a:avLst/>
          </a:prstGeom>
        </p:spPr>
      </p:pic>
      <p:pic>
        <p:nvPicPr>
          <p:cNvPr id="9" name="Picture 8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6A06B616-A7AA-4229-3884-E3CFBEF9E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612" y="3885556"/>
            <a:ext cx="3390250" cy="240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95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MatRIS</a:t>
            </a:r>
            <a:r>
              <a:rPr lang="en-US" dirty="0"/>
              <a:t> - Sparse LU</a:t>
            </a:r>
          </a:p>
        </p:txBody>
      </p:sp>
      <p:pic>
        <p:nvPicPr>
          <p:cNvPr id="6" name="Picture 5" descr="A picture containing diagram, screenshot, line, square&#10;&#10;Description automatically generated">
            <a:extLst>
              <a:ext uri="{FF2B5EF4-FFF2-40B4-BE49-F238E27FC236}">
                <a16:creationId xmlns:a16="http://schemas.microsoft.com/office/drawing/2014/main" id="{D9CD147F-73C0-CC3A-7027-D80F97BA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295" y="117368"/>
            <a:ext cx="3509938" cy="1456934"/>
          </a:xfrm>
          <a:prstGeom prst="rect">
            <a:avLst/>
          </a:prstGeom>
        </p:spPr>
      </p:pic>
      <p:pic>
        <p:nvPicPr>
          <p:cNvPr id="4" name="Picture 3" descr="A picture containing diagram, line, screenshot, text&#10;&#10;Description automatically generated">
            <a:extLst>
              <a:ext uri="{FF2B5EF4-FFF2-40B4-BE49-F238E27FC236}">
                <a16:creationId xmlns:a16="http://schemas.microsoft.com/office/drawing/2014/main" id="{A6AA79F1-B0C1-6F2E-2E4C-4D2949FBD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739" y="117369"/>
            <a:ext cx="1527184" cy="152718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C1CB48-87DE-1C80-1C78-CA83F2DEBF2B}"/>
              </a:ext>
            </a:extLst>
          </p:cNvPr>
          <p:cNvSpPr txBox="1">
            <a:spLocks/>
          </p:cNvSpPr>
          <p:nvPr/>
        </p:nvSpPr>
        <p:spPr bwMode="auto">
          <a:xfrm>
            <a:off x="314036" y="896970"/>
            <a:ext cx="6339012" cy="522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000" dirty="0"/>
              <a:t>Similar to dense LU factorization code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Fill-in, dynamic use of memory management and memory allocation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Relative low density (≈ 3 × 10−4)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~400 tasks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Representative synthetic matrices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Simulates the important characteristics of real sparse matrices</a:t>
            </a:r>
          </a:p>
          <a:p>
            <a:pPr lvl="1">
              <a:spcBef>
                <a:spcPts val="300"/>
              </a:spcBef>
            </a:pPr>
            <a:endParaRPr lang="en-US" sz="2000" dirty="0"/>
          </a:p>
        </p:txBody>
      </p:sp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4E22C564-4BFC-48B5-DC46-A1AEEDBC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728" y="1731453"/>
            <a:ext cx="5060907" cy="1036659"/>
          </a:xfrm>
          <a:prstGeom prst="rect">
            <a:avLst/>
          </a:prstGeom>
        </p:spPr>
      </p:pic>
      <p:pic>
        <p:nvPicPr>
          <p:cNvPr id="5" name="Picture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F3479E3D-B410-B19E-1A57-0D6AD251F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727" y="2759474"/>
            <a:ext cx="5060907" cy="663290"/>
          </a:xfrm>
          <a:prstGeom prst="rect">
            <a:avLst/>
          </a:prstGeom>
        </p:spPr>
      </p:pic>
      <p:pic>
        <p:nvPicPr>
          <p:cNvPr id="7" name="Picture 6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AB586163-68A2-A42E-C2B2-96A28FD51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2691" y="3676544"/>
            <a:ext cx="3440943" cy="2524932"/>
          </a:xfrm>
          <a:prstGeom prst="rect">
            <a:avLst/>
          </a:prstGeom>
        </p:spPr>
      </p:pic>
      <p:pic>
        <p:nvPicPr>
          <p:cNvPr id="9" name="Picture 8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0207B4B7-59A6-1F5C-B7F6-B49858691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989" y="3676296"/>
            <a:ext cx="3382175" cy="2524932"/>
          </a:xfrm>
          <a:prstGeom prst="rect">
            <a:avLst/>
          </a:prstGeom>
        </p:spPr>
      </p:pic>
      <p:pic>
        <p:nvPicPr>
          <p:cNvPr id="10" name="Picture 9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951CCEB6-C2E2-8EDA-5341-ED2BDE4A2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01" y="3676296"/>
            <a:ext cx="3576803" cy="252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1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48196"/>
            <a:ext cx="11430000" cy="539496"/>
          </a:xfrm>
        </p:spPr>
        <p:txBody>
          <a:bodyPr/>
          <a:lstStyle/>
          <a:p>
            <a:r>
              <a:rPr lang="en-US" dirty="0"/>
              <a:t>Tile-size is important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77CAA-837C-2023-0C05-ABDED661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701" y="3481784"/>
            <a:ext cx="8054917" cy="2722076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8845B3-4990-C270-1FF5-239E477B4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7" y="3514445"/>
            <a:ext cx="3325276" cy="272207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20F536-B361-4EAF-220D-F01F56BFD3E4}"/>
              </a:ext>
            </a:extLst>
          </p:cNvPr>
          <p:cNvSpPr txBox="1">
            <a:spLocks/>
          </p:cNvSpPr>
          <p:nvPr/>
        </p:nvSpPr>
        <p:spPr bwMode="auto">
          <a:xfrm>
            <a:off x="429767" y="686801"/>
            <a:ext cx="6339012" cy="53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Big tile size</a:t>
            </a:r>
          </a:p>
          <a:p>
            <a:pPr lvl="1"/>
            <a:r>
              <a:rPr lang="en-US" sz="1600" dirty="0"/>
              <a:t>Lower number of tiles/iterations</a:t>
            </a:r>
          </a:p>
          <a:p>
            <a:pPr lvl="1"/>
            <a:r>
              <a:rPr lang="en-US" sz="1600" dirty="0"/>
              <a:t>Big tasks and small DAGs</a:t>
            </a:r>
          </a:p>
          <a:p>
            <a:r>
              <a:rPr lang="en-US" sz="2000" dirty="0"/>
              <a:t>Small tile size</a:t>
            </a:r>
          </a:p>
          <a:p>
            <a:pPr lvl="1"/>
            <a:r>
              <a:rPr lang="en-US" sz="1600" dirty="0"/>
              <a:t>Higher number of tiles/iterations</a:t>
            </a:r>
          </a:p>
          <a:p>
            <a:pPr lvl="1"/>
            <a:r>
              <a:rPr lang="en-US" sz="1600" dirty="0"/>
              <a:t>Small tasks and big DAGs</a:t>
            </a:r>
          </a:p>
          <a:p>
            <a:r>
              <a:rPr lang="en-US" sz="2000" dirty="0"/>
              <a:t>What is the best?</a:t>
            </a:r>
          </a:p>
        </p:txBody>
      </p:sp>
      <p:pic>
        <p:nvPicPr>
          <p:cNvPr id="10" name="Picture 9" descr="A picture containing diagram, screenshot, line, square&#10;&#10;Description automatically generated">
            <a:extLst>
              <a:ext uri="{FF2B5EF4-FFF2-40B4-BE49-F238E27FC236}">
                <a16:creationId xmlns:a16="http://schemas.microsoft.com/office/drawing/2014/main" id="{0DEA70E7-C945-3697-E32A-EA7BD90C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77" y="1262960"/>
            <a:ext cx="3874241" cy="1608151"/>
          </a:xfrm>
          <a:prstGeom prst="rect">
            <a:avLst/>
          </a:prstGeom>
        </p:spPr>
      </p:pic>
      <p:pic>
        <p:nvPicPr>
          <p:cNvPr id="12" name="Picture 11" descr="A picture containing diagram, line, screenshot, graphics&#10;&#10;Description automatically generated">
            <a:extLst>
              <a:ext uri="{FF2B5EF4-FFF2-40B4-BE49-F238E27FC236}">
                <a16:creationId xmlns:a16="http://schemas.microsoft.com/office/drawing/2014/main" id="{8ABA5997-88E3-3990-D66A-5829C4508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356" y="1344671"/>
            <a:ext cx="3279538" cy="14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8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67903"/>
            <a:ext cx="11430000" cy="539496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33" y="877824"/>
            <a:ext cx="11712622" cy="4776742"/>
          </a:xfrm>
        </p:spPr>
        <p:txBody>
          <a:bodyPr/>
          <a:lstStyle/>
          <a:p>
            <a:r>
              <a:rPr lang="en-US" dirty="0"/>
              <a:t>Improve portability and programming productivity </a:t>
            </a:r>
          </a:p>
          <a:p>
            <a:pPr lvl="1"/>
            <a:r>
              <a:rPr lang="en-US" sz="2800" b="1" dirty="0"/>
              <a:t>Program “once” and deploy “many times”</a:t>
            </a:r>
            <a:endParaRPr lang="en-US" sz="2800" dirty="0"/>
          </a:p>
          <a:p>
            <a:pPr lvl="2"/>
            <a:r>
              <a:rPr lang="en-US" sz="2800" dirty="0"/>
              <a:t>Separate algorithm/application description from its mapping on heterogeneous systems</a:t>
            </a:r>
          </a:p>
          <a:p>
            <a:pPr lvl="1"/>
            <a:r>
              <a:rPr lang="en-US" sz="2800" b="1" dirty="0"/>
              <a:t>Not having the control of everything is good!</a:t>
            </a:r>
            <a:endParaRPr lang="en-US" sz="2800" dirty="0"/>
          </a:p>
          <a:p>
            <a:pPr lvl="2"/>
            <a:r>
              <a:rPr lang="en-US" sz="2800" dirty="0"/>
              <a:t>Application developers should not deal with low level hardware or software details</a:t>
            </a:r>
          </a:p>
          <a:p>
            <a:pPr lvl="2"/>
            <a:r>
              <a:rPr lang="en-US" sz="2800" dirty="0"/>
              <a:t>Different systems need different mappings of the same algorithm (DAG)</a:t>
            </a:r>
          </a:p>
          <a:p>
            <a:pPr lvl="2"/>
            <a:r>
              <a:rPr lang="en-US" sz="2800" dirty="0"/>
              <a:t>Number and kind of computing units, network topology, hierarchy of memory, …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40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1062225" cy="535531"/>
          </a:xfrm>
        </p:spPr>
        <p:txBody>
          <a:bodyPr/>
          <a:lstStyle/>
          <a:p>
            <a:r>
              <a:rPr lang="en-US" b="1" i="1" dirty="0"/>
              <a:t>Julia for HPC + AI</a:t>
            </a:r>
            <a:endParaRPr lang="en-US" sz="2400" b="1" i="1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F8579B69-2285-47C0-8375-19B21EDFB3DC}"/>
              </a:ext>
            </a:extLst>
          </p:cNvPr>
          <p:cNvSpPr txBox="1">
            <a:spLocks/>
          </p:cNvSpPr>
          <p:nvPr/>
        </p:nvSpPr>
        <p:spPr bwMode="auto">
          <a:xfrm>
            <a:off x="447480" y="3876768"/>
            <a:ext cx="8074727" cy="183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PhD. Pedro Valero-Lara, </a:t>
            </a:r>
          </a:p>
          <a:p>
            <a:r>
              <a:rPr lang="en-US" sz="1200" dirty="0"/>
              <a:t>Computer Scientist at Programming Systems Group </a:t>
            </a:r>
            <a:br>
              <a:rPr lang="en-US" sz="1200" dirty="0"/>
            </a:br>
            <a:r>
              <a:rPr lang="en-US" sz="1200" dirty="0"/>
              <a:t>valerolarap@ornl.gov</a:t>
            </a:r>
          </a:p>
        </p:txBody>
      </p:sp>
      <p:pic>
        <p:nvPicPr>
          <p:cNvPr id="38" name="Picture 37" descr="A picture containing text, businesscard, envelo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116610F-3CC2-4B40-A8DC-E1BA838D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61" y="4828008"/>
            <a:ext cx="383792" cy="38379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9BB4D00-B317-46B9-BACE-F7CE9BBF5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21" y="4828008"/>
            <a:ext cx="383792" cy="383792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65E1778-AC73-4FA3-992D-2141854E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952" y="4828008"/>
            <a:ext cx="383792" cy="383792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low confidence">
            <a:hlinkClick r:id="rId8"/>
            <a:extLst>
              <a:ext uri="{FF2B5EF4-FFF2-40B4-BE49-F238E27FC236}">
                <a16:creationId xmlns:a16="http://schemas.microsoft.com/office/drawing/2014/main" id="{2204F554-D7D6-4A41-BD11-665BBEEE5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80" y="4828008"/>
            <a:ext cx="383793" cy="38379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0BF563-22C3-4847-BD53-F74D97B5E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076" y="5352625"/>
            <a:ext cx="1249256" cy="56923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218B7075-BFEB-4687-A4FC-B5C29E6822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7672" y="4828007"/>
            <a:ext cx="383793" cy="38379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24D3EA0A-3687-4BA8-83F9-A8C20FEBAA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2312" y="4828007"/>
            <a:ext cx="383793" cy="38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54741-5E98-2752-554B-5B7A0649DB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317" y="5637241"/>
            <a:ext cx="42195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55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2CF3-ACF6-0C45-1519-1B9B2407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54A45-8309-EAF0-94E9-645791DCA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224" y="809851"/>
            <a:ext cx="11675448" cy="5515885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Funded by BLUESTONE (DOE ASCR X-Stack program)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ORNL team: </a:t>
            </a:r>
            <a:r>
              <a:rPr lang="en-US" sz="1600" dirty="0">
                <a:latin typeface="+mj-lt"/>
              </a:rPr>
              <a:t>William F. Godoy, </a:t>
            </a:r>
            <a:r>
              <a:rPr lang="en-US" sz="1600" b="1" i="1" dirty="0">
                <a:latin typeface="+mj-lt"/>
              </a:rPr>
              <a:t>Pedro Valero-Lara (PI)</a:t>
            </a:r>
            <a:endParaRPr lang="en-US" sz="1600" b="1" i="1" dirty="0">
              <a:latin typeface="+mn-lt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Collaboration with MIT, NERSC and ANL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Introduction:</a:t>
            </a:r>
          </a:p>
          <a:p>
            <a:pPr marL="738187" lvl="1" indent="-342900">
              <a:lnSpc>
                <a:spcPct val="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LLVM frontend with Just-in-Time compilation</a:t>
            </a:r>
          </a:p>
          <a:p>
            <a:pPr marL="738187" lvl="1" indent="-342900">
              <a:lnSpc>
                <a:spcPct val="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Aims to provide performant code for technical/scientific computing</a:t>
            </a:r>
          </a:p>
          <a:p>
            <a:pPr marL="738187" lvl="1" indent="-342900">
              <a:lnSpc>
                <a:spcPct val="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Language design enables scientists to develop novel algorithms and contribute to the language</a:t>
            </a:r>
            <a:endParaRPr lang="en-US" sz="1400" dirty="0">
              <a:latin typeface="+mn-lt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Motivation: </a:t>
            </a:r>
          </a:p>
          <a:p>
            <a:pPr marL="741363" lvl="1" indent="-342900">
              <a:lnSpc>
                <a:spcPct val="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>
                <a:latin typeface="+mn-lt"/>
              </a:rPr>
              <a:t>Explore the benefit of Julia for HPC and AI</a:t>
            </a:r>
          </a:p>
          <a:p>
            <a:pPr marL="1030288" lvl="2" indent="-342900">
              <a:lnSpc>
                <a:spcPct val="70000"/>
              </a:lnSpc>
              <a:spcBef>
                <a:spcPts val="600"/>
              </a:spcBef>
            </a:pPr>
            <a:r>
              <a:rPr lang="en-US" sz="1400" dirty="0">
                <a:latin typeface="+mn-lt"/>
              </a:rPr>
              <a:t>HPC support</a:t>
            </a:r>
          </a:p>
          <a:p>
            <a:pPr marL="1030288" lvl="2" indent="-342900">
              <a:lnSpc>
                <a:spcPct val="70000"/>
              </a:lnSpc>
              <a:spcBef>
                <a:spcPts val="600"/>
              </a:spcBef>
            </a:pPr>
            <a:r>
              <a:rPr lang="en-US" sz="1400" dirty="0">
                <a:latin typeface="+mn-lt"/>
              </a:rPr>
              <a:t>Workflows</a:t>
            </a:r>
          </a:p>
          <a:p>
            <a:pPr marL="1030288" lvl="2" indent="-342900">
              <a:lnSpc>
                <a:spcPct val="70000"/>
              </a:lnSpc>
              <a:spcBef>
                <a:spcPts val="600"/>
              </a:spcBef>
            </a:pPr>
            <a:r>
              <a:rPr lang="en-US" sz="1400" dirty="0">
                <a:latin typeface="+mn-lt"/>
              </a:rPr>
              <a:t>HPC+AI integration</a:t>
            </a:r>
          </a:p>
          <a:p>
            <a:pPr marL="741363" lvl="1" indent="-342900">
              <a:lnSpc>
                <a:spcPct val="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>
                <a:latin typeface="+mn-lt"/>
              </a:rPr>
              <a:t>Provide better solution for performance portability</a:t>
            </a:r>
          </a:p>
          <a:p>
            <a:pPr lvl="2">
              <a:lnSpc>
                <a:spcPct val="70000"/>
              </a:lnSpc>
              <a:spcBef>
                <a:spcPts val="600"/>
              </a:spcBef>
            </a:pPr>
            <a:r>
              <a:rPr lang="en-US" dirty="0"/>
              <a:t>JACC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400" dirty="0"/>
              <a:t>Publications:</a:t>
            </a:r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400" dirty="0"/>
              <a:t>William F. Godoy, Pedro Valero-Lara, </a:t>
            </a:r>
            <a:r>
              <a:rPr lang="en-US" sz="1400" dirty="0" err="1"/>
              <a:t>Caira</a:t>
            </a:r>
            <a:r>
              <a:rPr lang="en-US" sz="1400" dirty="0"/>
              <a:t> Anderson, Katrina W. Lee, Ana </a:t>
            </a:r>
            <a:r>
              <a:rPr lang="en-US" sz="1400" dirty="0" err="1"/>
              <a:t>Gainaru</a:t>
            </a:r>
            <a:r>
              <a:rPr lang="en-US" sz="1400" dirty="0"/>
              <a:t>, Rafael Ferreira da Silva, and Jeffrey S. Vetter: </a:t>
            </a:r>
            <a:r>
              <a:rPr lang="en-US" sz="1400" b="1" i="1" dirty="0"/>
              <a:t>Julia as a unifying end-to-end workflow language on the Frontier </a:t>
            </a:r>
            <a:r>
              <a:rPr lang="en-US" sz="1400" b="1" i="1" dirty="0" err="1"/>
              <a:t>exascale</a:t>
            </a:r>
            <a:r>
              <a:rPr lang="en-US" sz="1400" b="1" i="1" dirty="0"/>
              <a:t> system</a:t>
            </a:r>
            <a:r>
              <a:rPr lang="en-US" sz="1400" dirty="0"/>
              <a:t>. WORKS@SC. 2023.</a:t>
            </a:r>
            <a:endParaRPr lang="en-US" sz="1400" b="1" i="1" dirty="0"/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400" dirty="0"/>
              <a:t>Pedro Valero-Lara, William F. Godoy, and Jeffrey S. Vetter: </a:t>
            </a:r>
            <a:r>
              <a:rPr lang="en-US" sz="1400" b="1" i="1" dirty="0" err="1"/>
              <a:t>JACC.jl</a:t>
            </a:r>
            <a:r>
              <a:rPr lang="en-US" sz="1400" b="1" i="1" dirty="0"/>
              <a:t>: A Julia CPU/GPU Portable Functional Layer </a:t>
            </a:r>
            <a:r>
              <a:rPr lang="en-US" sz="1400" dirty="0"/>
              <a:t>(in progress)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/>
              <a:t>Awards:</a:t>
            </a:r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400" b="1" i="1" dirty="0"/>
              <a:t>Best paper award, Julia as a unifying end-to-end workflow language on the Frontier </a:t>
            </a:r>
            <a:r>
              <a:rPr lang="en-US" sz="1400" b="1" i="1" dirty="0" err="1"/>
              <a:t>exascale</a:t>
            </a:r>
            <a:r>
              <a:rPr lang="en-US" sz="1400" b="1" i="1" dirty="0"/>
              <a:t> system, WORKS@SC 2023.</a:t>
            </a:r>
            <a:endParaRPr lang="en-US" sz="1400" dirty="0"/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/>
              <a:t>Links (repositories):</a:t>
            </a:r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100" dirty="0">
                <a:hlinkClick r:id="rId2"/>
              </a:rPr>
              <a:t>https://julialang.org/</a:t>
            </a:r>
            <a:endParaRPr lang="en-US" sz="1100" dirty="0"/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100" dirty="0">
                <a:hlinkClick r:id="rId3"/>
              </a:rPr>
              <a:t>https://github.com/JuliaORNL/JACC.jl/tree/main</a:t>
            </a:r>
            <a:endParaRPr lang="en-US" sz="1100" dirty="0"/>
          </a:p>
          <a:p>
            <a:pPr>
              <a:lnSpc>
                <a:spcPct val="70000"/>
              </a:lnSpc>
            </a:pPr>
            <a:endParaRPr lang="en-US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6CB14D-D606-54BE-E0CB-2480E399D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121" y="349520"/>
            <a:ext cx="2250200" cy="1444865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C3DD2D-BD3A-BF41-7083-53DBA3876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129" y="349519"/>
            <a:ext cx="2423464" cy="1871489"/>
          </a:xfrm>
          <a:prstGeom prst="rect">
            <a:avLst/>
          </a:prstGeom>
        </p:spPr>
      </p:pic>
      <p:pic>
        <p:nvPicPr>
          <p:cNvPr id="6" name="Picture 5" descr="A group of men posing for a photo in front of a projector screen&#10;&#10;Description automatically generated">
            <a:extLst>
              <a:ext uri="{FF2B5EF4-FFF2-40B4-BE49-F238E27FC236}">
                <a16:creationId xmlns:a16="http://schemas.microsoft.com/office/drawing/2014/main" id="{42DB7FCF-AFBA-B0C9-D59E-F6BB8A348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501333"/>
            <a:ext cx="3298371" cy="18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4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1062225" cy="978729"/>
          </a:xfrm>
        </p:spPr>
        <p:txBody>
          <a:bodyPr/>
          <a:lstStyle/>
          <a:p>
            <a:r>
              <a:rPr lang="en-US" b="1" i="1" dirty="0"/>
              <a:t>C++ Programming Models: </a:t>
            </a:r>
            <a:br>
              <a:rPr lang="en-US" i="1" dirty="0"/>
            </a:br>
            <a:r>
              <a:rPr lang="en-US" i="1" dirty="0" err="1"/>
              <a:t>Kokkos</a:t>
            </a:r>
            <a:r>
              <a:rPr lang="en-US" i="1" dirty="0"/>
              <a:t> (</a:t>
            </a:r>
            <a:r>
              <a:rPr lang="en-US" i="1" dirty="0" err="1"/>
              <a:t>KokkACC</a:t>
            </a:r>
            <a:r>
              <a:rPr lang="en-US" i="1" dirty="0"/>
              <a:t>, </a:t>
            </a:r>
            <a:r>
              <a:rPr lang="en-US" i="1" dirty="0" err="1"/>
              <a:t>sKokkos</a:t>
            </a:r>
            <a:r>
              <a:rPr lang="en-US" i="1" dirty="0"/>
              <a:t>, </a:t>
            </a:r>
            <a:r>
              <a:rPr lang="en-US" i="1" dirty="0" err="1"/>
              <a:t>MultiGPU</a:t>
            </a:r>
            <a:r>
              <a:rPr lang="en-US" i="1" dirty="0"/>
              <a:t> support) and SEER</a:t>
            </a:r>
            <a:endParaRPr lang="en-US" sz="2400" i="1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F8579B69-2285-47C0-8375-19B21EDFB3DC}"/>
              </a:ext>
            </a:extLst>
          </p:cNvPr>
          <p:cNvSpPr txBox="1">
            <a:spLocks/>
          </p:cNvSpPr>
          <p:nvPr/>
        </p:nvSpPr>
        <p:spPr bwMode="auto">
          <a:xfrm>
            <a:off x="447480" y="3876768"/>
            <a:ext cx="8074727" cy="183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PhD. Pedro Valero-Lara, </a:t>
            </a:r>
          </a:p>
          <a:p>
            <a:r>
              <a:rPr lang="en-US" sz="1200" dirty="0"/>
              <a:t>Computer Scientist at Programming Systems Group </a:t>
            </a:r>
            <a:br>
              <a:rPr lang="en-US" sz="1200" dirty="0"/>
            </a:br>
            <a:r>
              <a:rPr lang="en-US" sz="1200" dirty="0"/>
              <a:t>valerolarap@ornl.gov</a:t>
            </a:r>
          </a:p>
        </p:txBody>
      </p:sp>
      <p:pic>
        <p:nvPicPr>
          <p:cNvPr id="38" name="Picture 37" descr="A picture containing text, businesscard, envelo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116610F-3CC2-4B40-A8DC-E1BA838D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61" y="4828008"/>
            <a:ext cx="383792" cy="38379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9BB4D00-B317-46B9-BACE-F7CE9BBF5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21" y="4828008"/>
            <a:ext cx="383792" cy="383792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65E1778-AC73-4FA3-992D-2141854E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952" y="4828008"/>
            <a:ext cx="383792" cy="383792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low confidence">
            <a:hlinkClick r:id="rId8"/>
            <a:extLst>
              <a:ext uri="{FF2B5EF4-FFF2-40B4-BE49-F238E27FC236}">
                <a16:creationId xmlns:a16="http://schemas.microsoft.com/office/drawing/2014/main" id="{2204F554-D7D6-4A41-BD11-665BBEEE5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80" y="4828008"/>
            <a:ext cx="383793" cy="38379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0BF563-22C3-4847-BD53-F74D97B5E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076" y="5352625"/>
            <a:ext cx="1249256" cy="56923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218B7075-BFEB-4687-A4FC-B5C29E6822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7672" y="4828007"/>
            <a:ext cx="383793" cy="38379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24D3EA0A-3687-4BA8-83F9-A8C20FEBAA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2312" y="4828007"/>
            <a:ext cx="383793" cy="38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37A94-BE73-A96F-D7B6-616F957042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317" y="5637241"/>
            <a:ext cx="42195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50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C474-01DC-4E4B-AA6A-C72055FB9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27" y="37728"/>
            <a:ext cx="11966713" cy="480131"/>
          </a:xfrm>
        </p:spPr>
        <p:txBody>
          <a:bodyPr/>
          <a:lstStyle/>
          <a:p>
            <a:r>
              <a:rPr lang="en-US" sz="2800" b="1" dirty="0"/>
              <a:t>Evaluating Julia as a Unifying Workflow Language on Frontier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3F185B-1EE2-6B40-B672-D5654E36E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27" y="638945"/>
            <a:ext cx="6213862" cy="574584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The Achievement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Our ORNL team evaluated the use of Julia to shorten workflow development paths on Frontier from idea to science.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The Science</a:t>
            </a:r>
            <a:endParaRPr lang="en-US" sz="15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500" dirty="0"/>
              <a:t>We explored the readiness of the LLVM-powered Julia ecosystem to deploy a scientific workflow based on a 7-point stencil memory-bound kernel on Frontier.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500"/>
              <a:t>On AMD </a:t>
            </a:r>
            <a:r>
              <a:rPr lang="en-US" sz="1500" dirty="0"/>
              <a:t>GPUs, measurements demonstrated that Julia’s kernel was 2x slower than the vendor’s HIP C++ version. Weak scaling showed negligible overheads for the bindings to MPI and I/O (using ADIOS2), on up to 512 nodes, while online data analysis was done on </a:t>
            </a:r>
            <a:r>
              <a:rPr lang="en-US" sz="1500" dirty="0" err="1"/>
              <a:t>JupyterHub</a:t>
            </a:r>
            <a:r>
              <a:rPr lang="en-US" sz="1500" dirty="0"/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500" dirty="0"/>
              <a:t>Despite a reasonable LLVM-IR, Julia still shows that the generated kernel on AMD GPU is not fully optimized showing it’s 2X slower (300 GB/s) when compared to the equivalent vendor HIP C++ kernel (600 GB/s) memory-bandwidth.</a:t>
            </a: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The Impact</a:t>
            </a:r>
            <a:endParaRPr lang="en-US" sz="1500" dirty="0">
              <a:cs typeface="Times New Roman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cs typeface="Times New Roman" panose="020F0502020204030204" pitchFamily="34" charset="0"/>
              </a:rPr>
              <a:t>Ultimately, Julia can facilitate scientists to spin end-to-end workflows on a single language. Julia reduces development costs and interoperability barriers in the fragmentation </a:t>
            </a:r>
            <a:r>
              <a:rPr lang="en-US" sz="1500" dirty="0"/>
              <a:t>of high-performance (C, C++, Fortran) and AI, Data Science (Python) ecosystems.</a:t>
            </a:r>
            <a:endParaRPr lang="en-US" sz="1500" dirty="0">
              <a:cs typeface="Times New Roman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500" dirty="0"/>
              <a:t>Our vision is to improve the performance of compute intensive Julia kernels, including just-in-time compilation,  on heterogeneous architectures.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cs typeface="Times New Roman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9261AD-9DDB-1242-B872-F677E469FB4D}"/>
              </a:ext>
            </a:extLst>
          </p:cNvPr>
          <p:cNvSpPr/>
          <p:nvPr/>
        </p:nvSpPr>
        <p:spPr>
          <a:xfrm>
            <a:off x="6551026" y="4626835"/>
            <a:ext cx="5559645" cy="212365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latin typeface="+mn-lt"/>
              </a:rPr>
              <a:t>PI/Facility Lead(s): Jeffrey S Vetter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+mn-lt"/>
              </a:rPr>
              <a:t>ASCR Program/Facility: X-Stack / Oak Ridge Leadership Computing (OLCF)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+mn-lt"/>
              </a:rPr>
              <a:t>ASCR PM: Hal Finkel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+mn-lt"/>
              </a:rPr>
              <a:t>Funding: ASCR, ECP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+mn-lt"/>
              </a:rPr>
              <a:t>Publication(s) for this work: William F Godoy, Pedro Valero-Lara, Caira Anderson, Katrina W Lee, Ana Gainaru, Rafael Ferreira da Silva, Jeffrey S Vetter:  “Julia as a Unifying End-to-End Workflow Language on the Frontier Exascale System” 18th Workshop on Workflows in Support of Large-Scale Science, </a:t>
            </a:r>
            <a:r>
              <a:rPr lang="en-US" sz="1100" i="1" dirty="0">
                <a:latin typeface="+mn-lt"/>
              </a:rPr>
              <a:t>International Conference for High Performance Computing, Networking, Storage, and Analysis 2023, SC23.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+mn-lt"/>
              </a:rPr>
              <a:t>DOI: </a:t>
            </a:r>
            <a:r>
              <a:rPr lang="en-US" sz="1100" dirty="0">
                <a:latin typeface="+mn-lt"/>
                <a:hlinkClick r:id="rId3"/>
              </a:rPr>
              <a:t>https://doi.org/10.1145/3624062.3624278</a:t>
            </a:r>
            <a:r>
              <a:rPr lang="en-US" sz="1100" dirty="0">
                <a:latin typeface="+mn-lt"/>
              </a:rPr>
              <a:t>  pre-print:</a:t>
            </a:r>
            <a:r>
              <a:rPr lang="en-US" sz="1100" b="0" i="0" u="sng" dirty="0">
                <a:effectLst/>
                <a:latin typeface="Lucida Grande" panose="020B0600040502020204" pitchFamily="34" charset="0"/>
                <a:hlinkClick r:id="rId4"/>
              </a:rPr>
              <a:t> arXiv:2309.10292v3</a:t>
            </a:r>
            <a:br>
              <a:rPr lang="en-US" sz="1100" i="1" dirty="0">
                <a:latin typeface="+mn-lt"/>
              </a:rPr>
            </a:br>
            <a:r>
              <a:rPr lang="en-US" sz="1100" dirty="0">
                <a:latin typeface="+mn-lt"/>
              </a:rPr>
              <a:t>News article</a:t>
            </a:r>
            <a:r>
              <a:rPr lang="en-US" sz="1100" i="1" dirty="0">
                <a:latin typeface="+mn-lt"/>
              </a:rPr>
              <a:t>: </a:t>
            </a:r>
            <a:r>
              <a:rPr lang="en-US" sz="1100" dirty="0">
                <a:cs typeface="Times New Roman" panose="020F0502020204030204" pitchFamily="34" charset="0"/>
                <a:hlinkClick r:id="rId5"/>
              </a:rPr>
              <a:t>The Next Platform</a:t>
            </a:r>
            <a:r>
              <a:rPr lang="en-US" sz="1100" dirty="0">
                <a:cs typeface="Times New Roman" panose="020F0502020204030204" pitchFamily="34" charset="0"/>
              </a:rPr>
              <a:t> </a:t>
            </a:r>
          </a:p>
        </p:txBody>
      </p:sp>
      <p:pic>
        <p:nvPicPr>
          <p:cNvPr id="11" name="Picture 10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3EE8456B-38D5-CBCC-B439-3BA07B469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805" y="517859"/>
            <a:ext cx="3511057" cy="3985529"/>
          </a:xfrm>
          <a:prstGeom prst="rect">
            <a:avLst/>
          </a:prstGeom>
        </p:spPr>
      </p:pic>
      <p:pic>
        <p:nvPicPr>
          <p:cNvPr id="13" name="Picture 12" descr="A blue square with a red dot in the center&#10;&#10;Description automatically generated">
            <a:extLst>
              <a:ext uri="{FF2B5EF4-FFF2-40B4-BE49-F238E27FC236}">
                <a16:creationId xmlns:a16="http://schemas.microsoft.com/office/drawing/2014/main" id="{ED9FA67B-F25F-958F-DCB0-9D7ECD6A5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767" y="668259"/>
            <a:ext cx="1137822" cy="860754"/>
          </a:xfrm>
          <a:prstGeom prst="rect">
            <a:avLst/>
          </a:prstGeom>
        </p:spPr>
      </p:pic>
      <p:pic>
        <p:nvPicPr>
          <p:cNvPr id="14" name="Picture 1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C891F5B-6702-F9FE-2D87-F0163FDE8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9115" y="2520342"/>
            <a:ext cx="1634258" cy="1983047"/>
          </a:xfrm>
          <a:prstGeom prst="rect">
            <a:avLst/>
          </a:prstGeom>
        </p:spPr>
      </p:pic>
      <p:pic>
        <p:nvPicPr>
          <p:cNvPr id="15" name="Picture 14" descr="U.S. Department of Energy and Cray to Deliver Record-Setting Frontier  Supercomputer at ORNL | Department of Energy">
            <a:extLst>
              <a:ext uri="{FF2B5EF4-FFF2-40B4-BE49-F238E27FC236}">
                <a16:creationId xmlns:a16="http://schemas.microsoft.com/office/drawing/2014/main" id="{B605895E-0FF4-7822-8C15-47E06F9F40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0785" y="1611572"/>
            <a:ext cx="1495786" cy="8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51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JACC.jl</a:t>
            </a:r>
            <a:r>
              <a:rPr lang="en-US" dirty="0"/>
              <a:t>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8E3B10-974C-4340-F20E-1E715BD0D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887240"/>
            <a:ext cx="6856635" cy="5482029"/>
          </a:xfrm>
        </p:spPr>
        <p:txBody>
          <a:bodyPr/>
          <a:lstStyle/>
          <a:p>
            <a:r>
              <a:rPr lang="en-US" dirty="0"/>
              <a:t>Uses a “functional” approach.</a:t>
            </a:r>
            <a:br>
              <a:rPr lang="en-US" dirty="0"/>
            </a:br>
            <a:r>
              <a:rPr lang="en-US" dirty="0"/>
              <a:t>Think of </a:t>
            </a:r>
            <a:r>
              <a:rPr lang="en-US" dirty="0" err="1"/>
              <a:t>Kokkos</a:t>
            </a:r>
            <a:r>
              <a:rPr lang="en-US" dirty="0"/>
              <a:t> and passing “kernel” functions</a:t>
            </a:r>
          </a:p>
          <a:p>
            <a:r>
              <a:rPr lang="en-US" dirty="0"/>
              <a:t>Portable code front end between CPU and GPU</a:t>
            </a:r>
          </a:p>
          <a:p>
            <a:r>
              <a:rPr lang="en-US" dirty="0"/>
              <a:t>We don’t reinvent the wheel: </a:t>
            </a:r>
          </a:p>
          <a:p>
            <a:pPr lvl="1">
              <a:buChar char="•"/>
            </a:pPr>
            <a:r>
              <a:rPr lang="en-US" sz="2000" dirty="0"/>
              <a:t>Back ends: CPU Threads, and GPU </a:t>
            </a:r>
            <a:r>
              <a:rPr lang="en-US" sz="2000" dirty="0" err="1"/>
              <a:t>CUDA.jl</a:t>
            </a:r>
            <a:r>
              <a:rPr lang="en-US" sz="2000" dirty="0"/>
              <a:t> and </a:t>
            </a:r>
            <a:r>
              <a:rPr lang="en-US" sz="2000" dirty="0" err="1"/>
              <a:t>AMDGPU.jl</a:t>
            </a:r>
            <a:r>
              <a:rPr lang="en-US" sz="2000" dirty="0"/>
              <a:t>….</a:t>
            </a:r>
            <a:r>
              <a:rPr lang="en-US" sz="2000" dirty="0" err="1"/>
              <a:t>OneAPI</a:t>
            </a:r>
            <a:r>
              <a:rPr lang="en-US" sz="2000" dirty="0"/>
              <a:t>? (Intel GPUs?)</a:t>
            </a:r>
          </a:p>
          <a:p>
            <a:pPr lvl="1">
              <a:buChar char="•"/>
            </a:pPr>
            <a:r>
              <a:rPr lang="en-US" sz="2000" dirty="0" err="1"/>
              <a:t>Preferences.jl</a:t>
            </a:r>
            <a:r>
              <a:rPr lang="en-US" sz="2000" dirty="0"/>
              <a:t> to select a back end (we don’t mix back ends)</a:t>
            </a:r>
          </a:p>
          <a:p>
            <a:pPr lvl="1">
              <a:buChar char="•"/>
            </a:pPr>
            <a:r>
              <a:rPr lang="en-US" sz="2000" dirty="0"/>
              <a:t>Julia v1.9 [</a:t>
            </a:r>
            <a:r>
              <a:rPr lang="en-US" sz="2000" dirty="0" err="1"/>
              <a:t>weakdeps</a:t>
            </a:r>
            <a:r>
              <a:rPr lang="en-US" sz="2000" dirty="0"/>
              <a:t>] </a:t>
            </a:r>
          </a:p>
          <a:p>
            <a:pPr lvl="1">
              <a:buChar char="•"/>
            </a:pPr>
            <a:r>
              <a:rPr lang="en-US" sz="2000" dirty="0"/>
              <a:t>Coarse and fine granularity included</a:t>
            </a:r>
          </a:p>
        </p:txBody>
      </p:sp>
      <p:pic>
        <p:nvPicPr>
          <p:cNvPr id="3" name="Picture 2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BFE5C6A8-0E97-C755-71C6-71BC2EF5C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056" y="3469574"/>
            <a:ext cx="1919377" cy="3035732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4780EDA-8965-CA17-0B1D-9399E6B28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56" y="138283"/>
            <a:ext cx="4894635" cy="319525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4777D2-E993-33F3-30AA-030E03B1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433" y="3429000"/>
            <a:ext cx="2891174" cy="30357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76C978-5700-06BC-79CC-642F9F910846}"/>
              </a:ext>
            </a:extLst>
          </p:cNvPr>
          <p:cNvSpPr txBox="1"/>
          <p:nvPr/>
        </p:nvSpPr>
        <p:spPr>
          <a:xfrm>
            <a:off x="1711291" y="6389108"/>
            <a:ext cx="6115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https://github.com/JuliaORNL/JACC.jl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1123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JACC.jl</a:t>
            </a:r>
            <a:r>
              <a:rPr lang="en-US" dirty="0"/>
              <a:t>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813816"/>
            <a:ext cx="6173462" cy="5450350"/>
          </a:xfrm>
        </p:spPr>
        <p:txBody>
          <a:bodyPr/>
          <a:lstStyle/>
          <a:p>
            <a:r>
              <a:rPr lang="en-US" dirty="0"/>
              <a:t>Follows: Julia is SIMPLE for science</a:t>
            </a:r>
          </a:p>
          <a:p>
            <a:r>
              <a:rPr lang="en-US" dirty="0"/>
              <a:t>Descriptive, not prescriptive</a:t>
            </a:r>
          </a:p>
          <a:p>
            <a:r>
              <a:rPr lang="en-US" dirty="0"/>
              <a:t>Run simple portable kernels on CPU and GPU</a:t>
            </a:r>
          </a:p>
          <a:p>
            <a:r>
              <a:rPr lang="en-US" dirty="0"/>
              <a:t>Components:</a:t>
            </a:r>
          </a:p>
          <a:p>
            <a:pPr lvl="1"/>
            <a:r>
              <a:rPr lang="en-US" dirty="0" err="1"/>
              <a:t>JACC.Array</a:t>
            </a:r>
            <a:r>
              <a:rPr lang="en-US" dirty="0"/>
              <a:t>: alias to the corresponding back end</a:t>
            </a:r>
          </a:p>
          <a:p>
            <a:pPr lvl="1"/>
            <a:r>
              <a:rPr lang="en-US" dirty="0" err="1"/>
              <a:t>JACC.parallel_for</a:t>
            </a:r>
            <a:r>
              <a:rPr lang="en-US" dirty="0"/>
              <a:t> (N, f, x…)</a:t>
            </a:r>
          </a:p>
          <a:p>
            <a:pPr lvl="1"/>
            <a:r>
              <a:rPr lang="en-US" dirty="0"/>
              <a:t>f: function “argument”</a:t>
            </a:r>
          </a:p>
          <a:p>
            <a:pPr lvl="1"/>
            <a:r>
              <a:rPr lang="en-US" dirty="0"/>
              <a:t>x… variadic 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BA89027-71B6-6EE5-A1C1-4C2E8D1CE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913" y="407432"/>
            <a:ext cx="5864087" cy="1136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63A1EC-94F1-E4B8-976C-A7EBBA52754F}"/>
              </a:ext>
            </a:extLst>
          </p:cNvPr>
          <p:cNvSpPr txBox="1"/>
          <p:nvPr/>
        </p:nvSpPr>
        <p:spPr>
          <a:xfrm>
            <a:off x="6421821" y="2083066"/>
            <a:ext cx="55704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</a:rPr>
              <a:t>import JACC</a:t>
            </a:r>
            <a:endParaRPr lang="en-US" sz="16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1600" b="0" i="0" dirty="0">
                <a:effectLst/>
                <a:latin typeface="Courier New" panose="02070309020205020404" pitchFamily="49" charset="0"/>
              </a:rPr>
              <a:t>function </a:t>
            </a:r>
            <a:r>
              <a:rPr lang="en-US" sz="1600" b="0" i="0" dirty="0" err="1">
                <a:effectLst/>
                <a:latin typeface="Courier New" panose="02070309020205020404" pitchFamily="49" charset="0"/>
              </a:rPr>
              <a:t>axpy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 (</a:t>
            </a:r>
            <a:r>
              <a:rPr lang="en-US" sz="16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 , alpha , x , y )</a:t>
            </a:r>
            <a:br>
              <a:rPr lang="en-US" sz="1600" dirty="0"/>
            </a:br>
            <a:r>
              <a:rPr lang="en-US" sz="1600" dirty="0"/>
              <a:t>    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x[</a:t>
            </a:r>
            <a:r>
              <a:rPr lang="en-US" sz="16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] += alpha * y[</a:t>
            </a:r>
            <a:r>
              <a:rPr lang="en-US" sz="16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]</a:t>
            </a:r>
            <a:br>
              <a:rPr lang="en-US" sz="1600" dirty="0"/>
            </a:br>
            <a:r>
              <a:rPr lang="en-US" sz="1600" b="0" i="0" dirty="0">
                <a:effectLst/>
                <a:latin typeface="Courier New" panose="02070309020205020404" pitchFamily="49" charset="0"/>
              </a:rPr>
              <a:t>end</a:t>
            </a:r>
          </a:p>
          <a:p>
            <a:endParaRPr lang="en-US" sz="1600" dirty="0">
              <a:latin typeface="Courier New" panose="02070309020205020404" pitchFamily="49" charset="0"/>
            </a:endParaRPr>
          </a:p>
          <a:p>
            <a:r>
              <a:rPr lang="en-US" sz="1600" b="0" i="0" dirty="0">
                <a:effectLst/>
                <a:latin typeface="Courier New" panose="02070309020205020404" pitchFamily="49" charset="0"/>
              </a:rPr>
              <a:t>SIZE = 1000000</a:t>
            </a:r>
            <a:br>
              <a:rPr lang="en-US" sz="1600" dirty="0"/>
            </a:br>
            <a:r>
              <a:rPr lang="en-US" sz="1600" b="0" i="0" dirty="0">
                <a:effectLst/>
                <a:latin typeface="Courier New" panose="02070309020205020404" pitchFamily="49" charset="0"/>
              </a:rPr>
              <a:t>x = round.( rand( Float64 , SIZE ) * 100)</a:t>
            </a:r>
            <a:br>
              <a:rPr lang="en-US" sz="1600" dirty="0"/>
            </a:br>
            <a:r>
              <a:rPr lang="en-US" sz="1600" b="0" i="0" dirty="0">
                <a:effectLst/>
                <a:latin typeface="Courier New" panose="02070309020205020404" pitchFamily="49" charset="0"/>
              </a:rPr>
              <a:t>y = round.( rand( Float64 , SIZE ) * 100)</a:t>
            </a:r>
            <a:br>
              <a:rPr lang="en-US" sz="1600" dirty="0"/>
            </a:br>
            <a:r>
              <a:rPr lang="en-US" sz="1600" b="0" i="0" dirty="0">
                <a:effectLst/>
                <a:latin typeface="Courier New" panose="02070309020205020404" pitchFamily="49" charset="0"/>
              </a:rPr>
              <a:t>alpha = 2.5</a:t>
            </a:r>
            <a:br>
              <a:rPr lang="en-US" sz="1600" dirty="0"/>
            </a:br>
            <a:r>
              <a:rPr lang="en-US" sz="1600" b="0" i="0" dirty="0">
                <a:effectLst/>
                <a:latin typeface="Courier New" panose="02070309020205020404" pitchFamily="49" charset="0"/>
              </a:rPr>
              <a:t>dx = </a:t>
            </a:r>
            <a:r>
              <a:rPr lang="en-US" sz="1600" b="0" i="0" dirty="0" err="1">
                <a:effectLst/>
                <a:latin typeface="Courier New" panose="02070309020205020404" pitchFamily="49" charset="0"/>
              </a:rPr>
              <a:t>JACC.Array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( x )</a:t>
            </a:r>
            <a:br>
              <a:rPr lang="en-US" sz="1600" dirty="0"/>
            </a:br>
            <a:r>
              <a:rPr lang="en-US" sz="1600" b="0" i="0" dirty="0" err="1">
                <a:effectLst/>
                <a:latin typeface="Courier New" panose="02070309020205020404" pitchFamily="49" charset="0"/>
              </a:rPr>
              <a:t>dy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i="0" dirty="0" err="1">
                <a:effectLst/>
                <a:latin typeface="Courier New" panose="02070309020205020404" pitchFamily="49" charset="0"/>
              </a:rPr>
              <a:t>JACC.Array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( y )</a:t>
            </a:r>
            <a:br>
              <a:rPr lang="en-US" sz="1600" dirty="0"/>
            </a:br>
            <a:r>
              <a:rPr lang="en-US" sz="1600" b="0" i="0" dirty="0" err="1">
                <a:effectLst/>
                <a:latin typeface="Courier New" panose="02070309020205020404" pitchFamily="49" charset="0"/>
              </a:rPr>
              <a:t>JACC.parallel_for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(SIZE, </a:t>
            </a:r>
            <a:r>
              <a:rPr lang="en-US" sz="1600" b="0" i="0" dirty="0" err="1">
                <a:effectLst/>
                <a:latin typeface="Courier New" panose="02070309020205020404" pitchFamily="49" charset="0"/>
              </a:rPr>
              <a:t>axpy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, alpha, dx, </a:t>
            </a:r>
            <a:r>
              <a:rPr lang="en-US" sz="1600" b="0" i="0" dirty="0" err="1">
                <a:effectLst/>
                <a:latin typeface="Courier New" panose="02070309020205020404" pitchFamily="49" charset="0"/>
              </a:rPr>
              <a:t>dy</a:t>
            </a:r>
            <a:r>
              <a:rPr lang="en-US" sz="1600" b="0" i="0" dirty="0">
                <a:effectLst/>
                <a:latin typeface="Courier New" panose="02070309020205020404" pitchFamily="49" charset="0"/>
              </a:rPr>
              <a:t>)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28450-5166-5819-0C52-55B9C8CF9FDA}"/>
              </a:ext>
            </a:extLst>
          </p:cNvPr>
          <p:cNvSpPr txBox="1"/>
          <p:nvPr/>
        </p:nvSpPr>
        <p:spPr>
          <a:xfrm>
            <a:off x="6421821" y="1522794"/>
            <a:ext cx="5633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https://github.com/kokkos/kokkos-tutorials/blob/main/Intro-Short/KokkosTutorial_Short.pdf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2295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BB86E2-D1F0-3B24-BA87-59C3C0435933}"/>
              </a:ext>
            </a:extLst>
          </p:cNvPr>
          <p:cNvSpPr txBox="1">
            <a:spLocks/>
          </p:cNvSpPr>
          <p:nvPr/>
        </p:nvSpPr>
        <p:spPr bwMode="auto">
          <a:xfrm>
            <a:off x="429767" y="274320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err="1"/>
              <a:t>JACC.jl</a:t>
            </a:r>
            <a:r>
              <a:rPr lang="en-US" dirty="0"/>
              <a:t>: Weak dependencies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5CFB7-2947-A79F-8B69-655E3B8D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939" y="2104188"/>
            <a:ext cx="3937196" cy="539331"/>
          </a:xfrm>
          <a:prstGeom prst="rect">
            <a:avLst/>
          </a:prstGeom>
        </p:spPr>
      </p:pic>
      <p:pic>
        <p:nvPicPr>
          <p:cNvPr id="11" name="Picture 10" descr="A close-up of a code&#10;&#10;Description automatically generated">
            <a:extLst>
              <a:ext uri="{FF2B5EF4-FFF2-40B4-BE49-F238E27FC236}">
                <a16:creationId xmlns:a16="http://schemas.microsoft.com/office/drawing/2014/main" id="{DC0C2720-6995-5B1F-90C6-9E702433F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56" y="2047915"/>
            <a:ext cx="4046330" cy="1191209"/>
          </a:xfrm>
          <a:prstGeom prst="rect">
            <a:avLst/>
          </a:prstGeom>
        </p:spPr>
      </p:pic>
      <p:pic>
        <p:nvPicPr>
          <p:cNvPr id="13" name="Picture 12" descr="A computer screen shot of a computer code&#10;&#10;Description automatically generated">
            <a:extLst>
              <a:ext uri="{FF2B5EF4-FFF2-40B4-BE49-F238E27FC236}">
                <a16:creationId xmlns:a16="http://schemas.microsoft.com/office/drawing/2014/main" id="{BF122F64-42AE-0418-7FC9-C91496EAE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40" y="3999302"/>
            <a:ext cx="5226773" cy="1229404"/>
          </a:xfrm>
          <a:prstGeom prst="rect">
            <a:avLst/>
          </a:prstGeom>
        </p:spPr>
      </p:pic>
      <p:pic>
        <p:nvPicPr>
          <p:cNvPr id="14" name="Picture 13" descr="A white screen with black text&#10;&#10;Description automatically generated">
            <a:extLst>
              <a:ext uri="{FF2B5EF4-FFF2-40B4-BE49-F238E27FC236}">
                <a16:creationId xmlns:a16="http://schemas.microsoft.com/office/drawing/2014/main" id="{F38D24AC-CCF3-7C29-A626-2690A8C96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939" y="3259022"/>
            <a:ext cx="6238776" cy="13505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FEF01C-903E-8D98-0EE7-DDC7AD288D37}"/>
              </a:ext>
            </a:extLst>
          </p:cNvPr>
          <p:cNvSpPr txBox="1"/>
          <p:nvPr/>
        </p:nvSpPr>
        <p:spPr>
          <a:xfrm>
            <a:off x="505663" y="1099680"/>
            <a:ext cx="4531116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Thread.jl</a:t>
            </a:r>
            <a:r>
              <a:rPr lang="en-US" dirty="0">
                <a:latin typeface="+mn-lt"/>
              </a:rPr>
              <a:t> (CPUs)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Memory: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Computation (</a:t>
            </a:r>
            <a:r>
              <a:rPr lang="en-US" dirty="0" err="1">
                <a:latin typeface="+mn-lt"/>
              </a:rPr>
              <a:t>parallel_for</a:t>
            </a:r>
            <a:r>
              <a:rPr lang="en-US" dirty="0">
                <a:latin typeface="+mn-lt"/>
              </a:rPr>
              <a:t>):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1B1BD9-3ACB-0B65-5AD2-D571F87A5140}"/>
              </a:ext>
            </a:extLst>
          </p:cNvPr>
          <p:cNvSpPr txBox="1"/>
          <p:nvPr/>
        </p:nvSpPr>
        <p:spPr>
          <a:xfrm>
            <a:off x="5751513" y="1099680"/>
            <a:ext cx="453111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CUDA.jl</a:t>
            </a:r>
            <a:r>
              <a:rPr lang="en-US" dirty="0">
                <a:latin typeface="+mn-lt"/>
              </a:rPr>
              <a:t> (NVIDIA GPUs)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Memory: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Computation (</a:t>
            </a:r>
            <a:r>
              <a:rPr lang="en-US" dirty="0" err="1">
                <a:latin typeface="+mn-lt"/>
              </a:rPr>
              <a:t>parallel_for</a:t>
            </a:r>
            <a:r>
              <a:rPr lang="en-US" dirty="0">
                <a:latin typeface="+mn-lt"/>
              </a:rPr>
              <a:t>):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C8EF4-8519-4B1F-8062-523BF9728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939" y="4721688"/>
            <a:ext cx="5349613" cy="103908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30B118-E7DB-FD97-6DE0-EC0915DB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11258"/>
            <a:ext cx="11504904" cy="535531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8FF654-B4D8-3293-3E82-CCAC7FED9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96" y="977007"/>
            <a:ext cx="2741342" cy="535531"/>
          </a:xfrm>
        </p:spPr>
        <p:txBody>
          <a:bodyPr/>
          <a:lstStyle/>
          <a:p>
            <a:r>
              <a:rPr lang="en-US" dirty="0"/>
              <a:t>Summit/Frontier </a:t>
            </a:r>
          </a:p>
        </p:txBody>
      </p:sp>
      <p:pic>
        <p:nvPicPr>
          <p:cNvPr id="9" name="Picture 8" descr="A table of information with text&#10;&#10;Description automatically generated">
            <a:extLst>
              <a:ext uri="{FF2B5EF4-FFF2-40B4-BE49-F238E27FC236}">
                <a16:creationId xmlns:a16="http://schemas.microsoft.com/office/drawing/2014/main" id="{FD912903-C2C3-8035-EE38-2BFDB548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96" y="1679694"/>
            <a:ext cx="2741342" cy="4423254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0A89371-C570-51C1-ABFA-28EC24A91CEA}"/>
              </a:ext>
            </a:extLst>
          </p:cNvPr>
          <p:cNvSpPr txBox="1">
            <a:spLocks/>
          </p:cNvSpPr>
          <p:nvPr/>
        </p:nvSpPr>
        <p:spPr>
          <a:xfrm>
            <a:off x="3389162" y="977007"/>
            <a:ext cx="2741342" cy="535531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AXPY</a:t>
            </a:r>
          </a:p>
        </p:txBody>
      </p:sp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0561CADE-EC15-E17D-B49D-844414478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161" y="1679694"/>
            <a:ext cx="2811389" cy="4423253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0028533-D7A3-39C8-6429-C4EA1D8C576F}"/>
              </a:ext>
            </a:extLst>
          </p:cNvPr>
          <p:cNvSpPr txBox="1">
            <a:spLocks/>
          </p:cNvSpPr>
          <p:nvPr/>
        </p:nvSpPr>
        <p:spPr>
          <a:xfrm>
            <a:off x="6250254" y="755053"/>
            <a:ext cx="2741342" cy="757485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Conjugate Gradient</a:t>
            </a:r>
          </a:p>
        </p:txBody>
      </p:sp>
      <p:pic>
        <p:nvPicPr>
          <p:cNvPr id="13" name="Content Placeholder 9" descr="A screenshot of a graph&#10;&#10;Description automatically generated">
            <a:extLst>
              <a:ext uri="{FF2B5EF4-FFF2-40B4-BE49-F238E27FC236}">
                <a16:creationId xmlns:a16="http://schemas.microsoft.com/office/drawing/2014/main" id="{4DCF67E4-E2D9-4C7E-D75B-6C7FE151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394" y="1679694"/>
            <a:ext cx="2741612" cy="4423253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340B764-E4D5-05A2-57ED-6C1805DDBE72}"/>
              </a:ext>
            </a:extLst>
          </p:cNvPr>
          <p:cNvSpPr txBox="1">
            <a:spLocks/>
          </p:cNvSpPr>
          <p:nvPr/>
        </p:nvSpPr>
        <p:spPr>
          <a:xfrm>
            <a:off x="9099850" y="746789"/>
            <a:ext cx="2741342" cy="765749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Lattice Boltzmann</a:t>
            </a:r>
          </a:p>
        </p:txBody>
      </p:sp>
      <p:pic>
        <p:nvPicPr>
          <p:cNvPr id="15" name="Content Placeholder 12" descr="A screenshot of a graph&#10;&#10;Description automatically generated">
            <a:extLst>
              <a:ext uri="{FF2B5EF4-FFF2-40B4-BE49-F238E27FC236}">
                <a16:creationId xmlns:a16="http://schemas.microsoft.com/office/drawing/2014/main" id="{205D08F1-BAAA-A464-11DA-C6EAEE017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550" y="1679695"/>
            <a:ext cx="2741613" cy="44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03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1062225" cy="535531"/>
          </a:xfrm>
        </p:spPr>
        <p:txBody>
          <a:bodyPr/>
          <a:lstStyle/>
          <a:p>
            <a:r>
              <a:rPr lang="en-US" b="1" i="1" dirty="0"/>
              <a:t>Generative AI for HPC programming</a:t>
            </a:r>
            <a:endParaRPr lang="en-US" sz="2400" b="1" i="1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F8579B69-2285-47C0-8375-19B21EDFB3DC}"/>
              </a:ext>
            </a:extLst>
          </p:cNvPr>
          <p:cNvSpPr txBox="1">
            <a:spLocks/>
          </p:cNvSpPr>
          <p:nvPr/>
        </p:nvSpPr>
        <p:spPr bwMode="auto">
          <a:xfrm>
            <a:off x="447480" y="3876768"/>
            <a:ext cx="8074727" cy="183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PhD. Pedro Valero-Lara, </a:t>
            </a:r>
          </a:p>
          <a:p>
            <a:r>
              <a:rPr lang="en-US" sz="1200" dirty="0"/>
              <a:t>Computer Scientist at Programming Systems Group </a:t>
            </a:r>
            <a:br>
              <a:rPr lang="en-US" sz="1200" dirty="0"/>
            </a:br>
            <a:r>
              <a:rPr lang="en-US" sz="1200" dirty="0"/>
              <a:t>valerolarap@ornl.gov</a:t>
            </a:r>
          </a:p>
        </p:txBody>
      </p:sp>
      <p:pic>
        <p:nvPicPr>
          <p:cNvPr id="38" name="Picture 37" descr="A picture containing text, businesscard, envelo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116610F-3CC2-4B40-A8DC-E1BA838D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61" y="4828008"/>
            <a:ext cx="383792" cy="38379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9BB4D00-B317-46B9-BACE-F7CE9BBF5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21" y="4828008"/>
            <a:ext cx="383792" cy="383792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65E1778-AC73-4FA3-992D-2141854E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952" y="4828008"/>
            <a:ext cx="383792" cy="383792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low confidence">
            <a:hlinkClick r:id="rId8"/>
            <a:extLst>
              <a:ext uri="{FF2B5EF4-FFF2-40B4-BE49-F238E27FC236}">
                <a16:creationId xmlns:a16="http://schemas.microsoft.com/office/drawing/2014/main" id="{2204F554-D7D6-4A41-BD11-665BBEEE5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80" y="4828008"/>
            <a:ext cx="383793" cy="38379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0BF563-22C3-4847-BD53-F74D97B5E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076" y="5352625"/>
            <a:ext cx="1249256" cy="56923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218B7075-BFEB-4687-A4FC-B5C29E6822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7672" y="4828007"/>
            <a:ext cx="383793" cy="38379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24D3EA0A-3687-4BA8-83F9-A8C20FEBAA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2312" y="4828007"/>
            <a:ext cx="383793" cy="38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0223A-B6CC-2989-5C51-6440743E4C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317" y="5637241"/>
            <a:ext cx="42195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5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2CF3-ACF6-0C45-1519-1B9B2407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LLMs efforts for HPC and HPC-AI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54A45-8309-EAF0-94E9-645791DCA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224" y="1009933"/>
            <a:ext cx="11675448" cy="5315803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Funded by BLUESTONE (DOE ASCR X-Stack program)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ORNL team: </a:t>
            </a:r>
            <a:r>
              <a:rPr lang="en-US" sz="1600" dirty="0">
                <a:latin typeface="+mj-lt"/>
              </a:rPr>
              <a:t>William F. Godoy, Pedro Valero-Lara </a:t>
            </a:r>
            <a:endParaRPr lang="en-US" sz="1600" dirty="0">
              <a:latin typeface="+mn-lt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Collaboration with TAMIU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Motivation: </a:t>
            </a:r>
          </a:p>
          <a:p>
            <a:pPr marL="741363" lvl="1" indent="-342900">
              <a:lnSpc>
                <a:spcPct val="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>
                <a:latin typeface="+mn-lt"/>
              </a:rPr>
              <a:t>Explore and evaluate the impact of AI LLMs on HPC</a:t>
            </a:r>
          </a:p>
          <a:p>
            <a:pPr marL="1030288" lvl="2" indent="-342900">
              <a:lnSpc>
                <a:spcPct val="70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Kernel generation</a:t>
            </a:r>
          </a:p>
          <a:p>
            <a:pPr marL="1030288" lvl="2" indent="-342900">
              <a:lnSpc>
                <a:spcPct val="70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Automatic parallelization</a:t>
            </a:r>
          </a:p>
          <a:p>
            <a:pPr marL="1030288" lvl="2" indent="-342900">
              <a:lnSpc>
                <a:spcPct val="70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Code translation</a:t>
            </a:r>
          </a:p>
          <a:p>
            <a:pPr marL="1030288" lvl="2" indent="-342900">
              <a:lnSpc>
                <a:spcPct val="70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…</a:t>
            </a:r>
          </a:p>
          <a:p>
            <a:pPr marL="741363" lvl="1" indent="-342900">
              <a:lnSpc>
                <a:spcPct val="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>
                <a:latin typeface="+mn-lt"/>
              </a:rPr>
              <a:t>HPC-AI integration</a:t>
            </a:r>
          </a:p>
          <a:p>
            <a:pPr lvl="2">
              <a:lnSpc>
                <a:spcPct val="70000"/>
              </a:lnSpc>
              <a:spcBef>
                <a:spcPts val="600"/>
              </a:spcBef>
            </a:pPr>
            <a:r>
              <a:rPr lang="en-US" dirty="0" err="1"/>
              <a:t>ChatBLAS</a:t>
            </a:r>
            <a:endParaRPr lang="en-US" dirty="0"/>
          </a:p>
          <a:p>
            <a:pPr marL="688975" lvl="1" indent="-342900">
              <a:lnSpc>
                <a:spcPct val="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Hypothesis:</a:t>
            </a:r>
          </a:p>
          <a:p>
            <a:pPr marL="0" indent="-49212" algn="ctr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600" dirty="0"/>
              <a:t>“AI technologies can replace human intervention in critical tasks in HPC technologies providing an autonomous and a sustainable HPC ecosystem able to implement and manage complex HPC codes”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/>
              <a:t>Publications:</a:t>
            </a:r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6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2"/>
              </a:rPr>
              <a:t>William F. Godoy</a:t>
            </a:r>
            <a:r>
              <a:rPr lang="en-US" sz="16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Pedro Valero-Lara, </a:t>
            </a:r>
            <a:r>
              <a:rPr lang="en-US" sz="16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3"/>
              </a:rPr>
              <a:t>Keita </a:t>
            </a:r>
            <a:r>
              <a:rPr lang="en-US" sz="1600" b="0" i="0" u="none" strike="noStrike" dirty="0" err="1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3"/>
              </a:rPr>
              <a:t>Teranishi</a:t>
            </a:r>
            <a:r>
              <a:rPr lang="en-US" sz="16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6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4"/>
              </a:rPr>
              <a:t>Prasanna </a:t>
            </a:r>
            <a:r>
              <a:rPr lang="en-US" sz="1600" b="0" i="0" u="none" strike="noStrike" dirty="0" err="1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4"/>
              </a:rPr>
              <a:t>Balaprakash</a:t>
            </a:r>
            <a:r>
              <a:rPr lang="en-US" sz="16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6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5"/>
              </a:rPr>
              <a:t>Jeffrey S. Vetter</a:t>
            </a:r>
            <a:r>
              <a:rPr lang="en-US" sz="16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</a:t>
            </a:r>
            <a:br>
              <a:rPr lang="en-US" sz="1600" dirty="0"/>
            </a:br>
            <a:r>
              <a:rPr lang="en-US" sz="16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Evaluation of OpenAI Codex for HPC Parallel Programming Models Kernel Generation.</a:t>
            </a:r>
            <a:r>
              <a:rPr lang="en-US" sz="16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6"/>
              </a:rPr>
              <a:t>ICPP Workshops 2023</a:t>
            </a:r>
            <a:r>
              <a:rPr lang="en-US" sz="16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 </a:t>
            </a:r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600" dirty="0"/>
              <a:t>Pedro Valero-Lara, Alexis </a:t>
            </a:r>
            <a:r>
              <a:rPr lang="en-US" sz="1600" dirty="0" err="1"/>
              <a:t>Huante</a:t>
            </a:r>
            <a:r>
              <a:rPr lang="en-US" sz="1600" dirty="0"/>
              <a:t>, Mustafa Al </a:t>
            </a:r>
            <a:r>
              <a:rPr lang="en-US" sz="1600" dirty="0" err="1"/>
              <a:t>Lail</a:t>
            </a:r>
            <a:r>
              <a:rPr lang="en-US" sz="1600" dirty="0"/>
              <a:t>, William F. Godoy, Keita </a:t>
            </a:r>
            <a:r>
              <a:rPr lang="en-US" sz="1600" dirty="0" err="1"/>
              <a:t>Teranishi</a:t>
            </a:r>
            <a:r>
              <a:rPr lang="en-US" sz="1600" dirty="0"/>
              <a:t>, Prasanna </a:t>
            </a:r>
            <a:r>
              <a:rPr lang="en-US" sz="1600" dirty="0" err="1"/>
              <a:t>Balaprakash</a:t>
            </a:r>
            <a:r>
              <a:rPr lang="en-US" sz="1600" dirty="0"/>
              <a:t>, Jeffrey S. Vetter: </a:t>
            </a:r>
            <a:r>
              <a:rPr lang="en-US" sz="1600" b="1" i="1" dirty="0"/>
              <a:t>Comparing Llama-2 and GPT-3 LLMs for HPC kernels generation</a:t>
            </a:r>
            <a:r>
              <a:rPr lang="en-US" sz="1600" dirty="0"/>
              <a:t>. LCPC. 2023.</a:t>
            </a:r>
            <a:endParaRPr lang="en-US" sz="1600" b="1" i="1" dirty="0"/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600" dirty="0"/>
              <a:t>Links (repositories):</a:t>
            </a:r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hlinkClick r:id="rId7"/>
              </a:rPr>
              <a:t>https://github.com/mustafalail/Llama-2-70b-HPC-Kernels</a:t>
            </a:r>
          </a:p>
          <a:p>
            <a:pPr lvl="1"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hlinkClick r:id="rId7"/>
              </a:rPr>
              <a:t>https://github.com/mustafalail/Llama-2-70b-HPC-Kernels</a:t>
            </a:r>
            <a:endParaRPr lang="en-US" sz="1600" dirty="0"/>
          </a:p>
          <a:p>
            <a:pPr lvl="1">
              <a:lnSpc>
                <a:spcPct val="70000"/>
              </a:lnSpc>
              <a:spcBef>
                <a:spcPts val="600"/>
              </a:spcBef>
            </a:pPr>
            <a:endParaRPr lang="en-US" sz="1600" dirty="0"/>
          </a:p>
          <a:p>
            <a:pPr lvl="1">
              <a:lnSpc>
                <a:spcPct val="70000"/>
              </a:lnSpc>
              <a:spcBef>
                <a:spcPts val="600"/>
              </a:spcBef>
            </a:pPr>
            <a:endParaRPr lang="en-US" sz="1200" dirty="0"/>
          </a:p>
          <a:p>
            <a:pPr>
              <a:lnSpc>
                <a:spcPct val="7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51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F1C072-F438-431A-B07A-CE3CAD29C1F6}"/>
              </a:ext>
            </a:extLst>
          </p:cNvPr>
          <p:cNvSpPr txBox="1">
            <a:spLocks/>
          </p:cNvSpPr>
          <p:nvPr/>
        </p:nvSpPr>
        <p:spPr bwMode="auto">
          <a:xfrm>
            <a:off x="450670" y="945931"/>
            <a:ext cx="6097275" cy="647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Correctness</a:t>
            </a:r>
          </a:p>
          <a:p>
            <a:pPr lvl="1"/>
            <a:r>
              <a:rPr lang="en-US" sz="1600" dirty="0"/>
              <a:t>Non-knowledge (0), no code at all or not a single correct code </a:t>
            </a:r>
          </a:p>
          <a:p>
            <a:pPr lvl="1"/>
            <a:r>
              <a:rPr lang="en-US" sz="1600" dirty="0"/>
              <a:t>Novice (0.25), one correct code, but includes other several correct or incorrect programming models</a:t>
            </a:r>
          </a:p>
          <a:p>
            <a:pPr lvl="1"/>
            <a:r>
              <a:rPr lang="en-US" sz="1600" dirty="0"/>
              <a:t>Learner (0.5), one correct code, there are other incorrect codes, but all of them are using the requested programming model. </a:t>
            </a:r>
          </a:p>
          <a:p>
            <a:pPr lvl="1"/>
            <a:r>
              <a:rPr lang="en-US" sz="1600" dirty="0"/>
              <a:t>Proficient (0.75), all the codes are correct using the programming model requested. </a:t>
            </a:r>
          </a:p>
          <a:p>
            <a:pPr lvl="1"/>
            <a:r>
              <a:rPr lang="en-US" sz="1600" dirty="0"/>
              <a:t>Expert (1), only one piece of code and is correct.</a:t>
            </a:r>
          </a:p>
          <a:p>
            <a:r>
              <a:rPr lang="en-US" sz="2000" dirty="0"/>
              <a:t>Different kernels</a:t>
            </a:r>
          </a:p>
          <a:p>
            <a:pPr lvl="1"/>
            <a:r>
              <a:rPr lang="en-US" sz="1600" dirty="0"/>
              <a:t>AXPY, GEMV, GEMM, </a:t>
            </a:r>
            <a:r>
              <a:rPr lang="en-US" sz="1600" dirty="0" err="1"/>
              <a:t>SpMV</a:t>
            </a:r>
            <a:r>
              <a:rPr lang="en-US" sz="1600" dirty="0"/>
              <a:t> (CSR), Jacobi, Conjugate Gradient</a:t>
            </a:r>
          </a:p>
          <a:p>
            <a:r>
              <a:rPr lang="en-US" sz="2000" dirty="0"/>
              <a:t>Different languages and programming models</a:t>
            </a:r>
          </a:p>
          <a:p>
            <a:pPr lvl="1"/>
            <a:r>
              <a:rPr lang="en-US" sz="1600" dirty="0"/>
              <a:t>C++ (OpenMP, </a:t>
            </a:r>
            <a:r>
              <a:rPr lang="en-US" sz="1600" dirty="0" err="1"/>
              <a:t>Kokkos</a:t>
            </a:r>
            <a:r>
              <a:rPr lang="en-US" sz="1600" dirty="0"/>
              <a:t>, CUDA, …), Fortran (OpenMP, </a:t>
            </a:r>
            <a:r>
              <a:rPr lang="en-US" sz="1600" dirty="0" err="1"/>
              <a:t>OpenACC</a:t>
            </a:r>
            <a:r>
              <a:rPr lang="en-US" sz="1600" dirty="0"/>
              <a:t>, …), Julia, Python</a:t>
            </a:r>
          </a:p>
          <a:p>
            <a:pPr lvl="1"/>
            <a:endParaRPr lang="en-US" dirty="0"/>
          </a:p>
          <a:p>
            <a:pPr marL="742950" lvl="2" indent="0">
              <a:buNone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FF925BE-1BA7-E8C5-D5AA-CBEC3DF3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Generation with Copilot</a:t>
            </a:r>
          </a:p>
        </p:txBody>
      </p:sp>
      <p:pic>
        <p:nvPicPr>
          <p:cNvPr id="10" name="Picture 9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3EAE877B-520E-1205-93A2-4AD9F7024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276" y="98615"/>
            <a:ext cx="5203050" cy="3107040"/>
          </a:xfrm>
          <a:prstGeom prst="rect">
            <a:avLst/>
          </a:prstGeom>
        </p:spPr>
      </p:pic>
      <p:pic>
        <p:nvPicPr>
          <p:cNvPr id="14" name="Picture 13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74E52280-58C7-9E62-9A62-29B4CFBB2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52" y="2820666"/>
            <a:ext cx="2596454" cy="1962774"/>
          </a:xfrm>
          <a:prstGeom prst="rect">
            <a:avLst/>
          </a:prstGeom>
        </p:spPr>
      </p:pic>
      <p:pic>
        <p:nvPicPr>
          <p:cNvPr id="16" name="Picture 15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0F4E9CDD-E2C5-3C8E-978E-510EDAA1A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789" y="2820666"/>
            <a:ext cx="2596454" cy="1950998"/>
          </a:xfrm>
          <a:prstGeom prst="rect">
            <a:avLst/>
          </a:prstGeom>
        </p:spPr>
      </p:pic>
      <p:pic>
        <p:nvPicPr>
          <p:cNvPr id="18" name="Picture 17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F07C5129-7D9C-BF62-3FDC-FDD829C03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595" y="4886297"/>
            <a:ext cx="2566111" cy="1829186"/>
          </a:xfrm>
          <a:prstGeom prst="rect">
            <a:avLst/>
          </a:prstGeom>
        </p:spPr>
      </p:pic>
      <p:pic>
        <p:nvPicPr>
          <p:cNvPr id="20" name="Picture 19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7CED9C08-7C3D-F205-0D8B-4C667BF1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789" y="4876814"/>
            <a:ext cx="2566111" cy="18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14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F1C072-F438-431A-B07A-CE3CAD29C1F6}"/>
              </a:ext>
            </a:extLst>
          </p:cNvPr>
          <p:cNvSpPr txBox="1">
            <a:spLocks/>
          </p:cNvSpPr>
          <p:nvPr/>
        </p:nvSpPr>
        <p:spPr bwMode="auto">
          <a:xfrm>
            <a:off x="450670" y="945931"/>
            <a:ext cx="6097275" cy="49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Correctness</a:t>
            </a:r>
          </a:p>
          <a:p>
            <a:pPr lvl="1"/>
            <a:r>
              <a:rPr lang="en-US" sz="1600" dirty="0"/>
              <a:t>Non-knowledge (0), no code at all or not a single correct code </a:t>
            </a:r>
          </a:p>
          <a:p>
            <a:pPr lvl="1"/>
            <a:r>
              <a:rPr lang="en-US" sz="1600" dirty="0"/>
              <a:t>Novice (0.25), one correct code, but includes other several correct or incorrect programming models</a:t>
            </a:r>
          </a:p>
          <a:p>
            <a:pPr lvl="1"/>
            <a:r>
              <a:rPr lang="en-US" sz="1600" dirty="0"/>
              <a:t>Learner (0.5), one correct code, there are other incorrect codes, but all of them are using the requested programming model. </a:t>
            </a:r>
          </a:p>
          <a:p>
            <a:pPr lvl="1"/>
            <a:r>
              <a:rPr lang="en-US" sz="1600" dirty="0"/>
              <a:t>Proficient (0.75), all the codes are correct using the programming model requested. </a:t>
            </a:r>
          </a:p>
          <a:p>
            <a:pPr lvl="1"/>
            <a:r>
              <a:rPr lang="en-US" sz="1600" dirty="0"/>
              <a:t>Expert (1), only one piece of code and is correct.</a:t>
            </a:r>
          </a:p>
          <a:p>
            <a:r>
              <a:rPr lang="en-US" sz="2000" dirty="0"/>
              <a:t>Llama-2 is more aggressive at the cost of being less reliable </a:t>
            </a:r>
          </a:p>
          <a:p>
            <a:r>
              <a:rPr lang="en-US" sz="2000" dirty="0"/>
              <a:t>Copilot GPT is mor reliable at the cost of being less optimal</a:t>
            </a:r>
          </a:p>
          <a:p>
            <a:pPr lvl="1"/>
            <a:endParaRPr lang="en-US" dirty="0"/>
          </a:p>
          <a:p>
            <a:pPr marL="742950" lvl="2" indent="0">
              <a:buNone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FF925BE-1BA7-E8C5-D5AA-CBEC3DF3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Llama-2 vs Copilot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44DCD25-3D8C-079D-8F27-B631C715E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209" y="72556"/>
            <a:ext cx="2198440" cy="1573030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9C6506C2-0690-A0AF-431E-A82728A57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777" y="72556"/>
            <a:ext cx="2198440" cy="1571129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D36FF76F-3B99-6259-910B-445C1272D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226" y="1785934"/>
            <a:ext cx="2201102" cy="1573031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42D7F247-AAA2-6173-226F-70177F6D3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777" y="1784033"/>
            <a:ext cx="2198440" cy="1571129"/>
          </a:xfrm>
          <a:prstGeom prst="rect">
            <a:avLst/>
          </a:prstGeom>
        </p:spPr>
      </p:pic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A2C002F0-C703-85C8-4956-CCA7E71A7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209" y="3499313"/>
            <a:ext cx="2198440" cy="1571129"/>
          </a:xfrm>
          <a:prstGeom prst="rect">
            <a:avLst/>
          </a:prstGeom>
        </p:spPr>
      </p:pic>
      <p:pic>
        <p:nvPicPr>
          <p:cNvPr id="19" name="Picture 18" descr="Chart, bar chart, histogram&#10;&#10;Description automatically generated">
            <a:extLst>
              <a:ext uri="{FF2B5EF4-FFF2-40B4-BE49-F238E27FC236}">
                <a16:creationId xmlns:a16="http://schemas.microsoft.com/office/drawing/2014/main" id="{CD6A6958-B93E-424C-2A74-2C97FB9616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4777" y="3495510"/>
            <a:ext cx="2198440" cy="1572079"/>
          </a:xfrm>
          <a:prstGeom prst="rect">
            <a:avLst/>
          </a:prstGeom>
        </p:spPr>
      </p:pic>
      <p:pic>
        <p:nvPicPr>
          <p:cNvPr id="22" name="Picture 21" descr="Chart, bar chart&#10;&#10;Description automatically generated">
            <a:extLst>
              <a:ext uri="{FF2B5EF4-FFF2-40B4-BE49-F238E27FC236}">
                <a16:creationId xmlns:a16="http://schemas.microsoft.com/office/drawing/2014/main" id="{378E386D-DF1A-A9F1-FBCC-69BF91A0A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6543" y="5223553"/>
            <a:ext cx="2199771" cy="1573031"/>
          </a:xfrm>
          <a:prstGeom prst="rect">
            <a:avLst/>
          </a:prstGeom>
        </p:spPr>
      </p:pic>
      <p:pic>
        <p:nvPicPr>
          <p:cNvPr id="24" name="Picture 23" descr="Chart, bar chart&#10;&#10;Description automatically generated">
            <a:extLst>
              <a:ext uri="{FF2B5EF4-FFF2-40B4-BE49-F238E27FC236}">
                <a16:creationId xmlns:a16="http://schemas.microsoft.com/office/drawing/2014/main" id="{9DCFCAC6-33F5-D9DD-1422-522D866B2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4776" y="5207937"/>
            <a:ext cx="2198441" cy="15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53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F1C072-F438-431A-B07A-CE3CAD29C1F6}"/>
              </a:ext>
            </a:extLst>
          </p:cNvPr>
          <p:cNvSpPr txBox="1">
            <a:spLocks/>
          </p:cNvSpPr>
          <p:nvPr/>
        </p:nvSpPr>
        <p:spPr bwMode="auto">
          <a:xfrm>
            <a:off x="429767" y="616957"/>
            <a:ext cx="6420978" cy="545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Automatic parallelization</a:t>
            </a:r>
          </a:p>
          <a:p>
            <a:pPr lvl="1"/>
            <a:r>
              <a:rPr lang="en-US" sz="1600" dirty="0"/>
              <a:t>Sequential C code to a OpenMP/CUDA C code</a:t>
            </a:r>
          </a:p>
          <a:p>
            <a:r>
              <a:rPr lang="en-US" sz="2000" dirty="0"/>
              <a:t>Code translation</a:t>
            </a:r>
          </a:p>
          <a:p>
            <a:pPr lvl="1"/>
            <a:r>
              <a:rPr lang="en-US" sz="1600" dirty="0"/>
              <a:t>Fortran to Julia</a:t>
            </a:r>
            <a:endParaRPr lang="en-US" sz="2000" dirty="0"/>
          </a:p>
          <a:p>
            <a:r>
              <a:rPr lang="en-US" sz="2000" dirty="0"/>
              <a:t>Integrate AI LLMs into HPC</a:t>
            </a:r>
          </a:p>
          <a:p>
            <a:r>
              <a:rPr lang="en-US" sz="2000" dirty="0"/>
              <a:t>Train our own models for specific missions</a:t>
            </a:r>
          </a:p>
          <a:p>
            <a:r>
              <a:rPr lang="en-US" sz="2000" dirty="0" err="1"/>
              <a:t>ChatBLAS</a:t>
            </a:r>
            <a:endParaRPr lang="en-US" sz="2000" dirty="0"/>
          </a:p>
          <a:p>
            <a:pPr lvl="1"/>
            <a:r>
              <a:rPr lang="en-US" sz="2000" dirty="0"/>
              <a:t>Generate BLAS kernels on top of </a:t>
            </a:r>
          </a:p>
          <a:p>
            <a:pPr lvl="2"/>
            <a:r>
              <a:rPr lang="en-US" sz="1600" dirty="0"/>
              <a:t>OpenMP/</a:t>
            </a:r>
            <a:r>
              <a:rPr lang="en-US" sz="1600" dirty="0" err="1"/>
              <a:t>OpenACC</a:t>
            </a:r>
            <a:r>
              <a:rPr lang="en-US" sz="1600" dirty="0"/>
              <a:t>, CUDA, HIP, </a:t>
            </a:r>
            <a:r>
              <a:rPr lang="en-US" sz="1600" dirty="0" err="1"/>
              <a:t>SyCL</a:t>
            </a:r>
            <a:r>
              <a:rPr lang="en-US" sz="1600" dirty="0"/>
              <a:t>, …</a:t>
            </a:r>
          </a:p>
          <a:p>
            <a:pPr lvl="1"/>
            <a:r>
              <a:rPr lang="en-US" sz="2000" dirty="0"/>
              <a:t>Using:</a:t>
            </a:r>
          </a:p>
          <a:p>
            <a:pPr lvl="2"/>
            <a:r>
              <a:rPr lang="en-US" sz="1600" dirty="0"/>
              <a:t>C/C++, Fortran, </a:t>
            </a:r>
            <a:r>
              <a:rPr lang="en-US" sz="1600" dirty="0" err="1"/>
              <a:t>Juilia</a:t>
            </a:r>
            <a:r>
              <a:rPr lang="en-US" sz="1600" dirty="0"/>
              <a:t>, …</a:t>
            </a:r>
          </a:p>
          <a:p>
            <a:pPr lvl="1"/>
            <a:r>
              <a:rPr lang="en-US" sz="2000" dirty="0"/>
              <a:t>Easy to validate</a:t>
            </a:r>
          </a:p>
          <a:p>
            <a:pPr lvl="2"/>
            <a:r>
              <a:rPr lang="en-US" sz="1600" dirty="0"/>
              <a:t>Correctness and performance</a:t>
            </a:r>
          </a:p>
          <a:p>
            <a:pPr lvl="1"/>
            <a:r>
              <a:rPr lang="en-US" sz="2000" dirty="0"/>
              <a:t>Compilation and building</a:t>
            </a:r>
          </a:p>
          <a:p>
            <a:pPr lvl="1"/>
            <a:r>
              <a:rPr lang="en-US" sz="2000" dirty="0"/>
              <a:t>Training</a:t>
            </a:r>
            <a:endParaRPr lang="en-US" dirty="0"/>
          </a:p>
          <a:p>
            <a:pPr marL="742950" lvl="2" indent="0">
              <a:buNone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FF925BE-1BA7-E8C5-D5AA-CBEC3DF3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77461"/>
            <a:ext cx="11430000" cy="539496"/>
          </a:xfrm>
        </p:spPr>
        <p:txBody>
          <a:bodyPr/>
          <a:lstStyle/>
          <a:p>
            <a:r>
              <a:rPr lang="en-US" dirty="0"/>
              <a:t>Ongoing efforts</a:t>
            </a: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1A20A2E4-F0C0-9D77-4EDE-F5B638ED9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731" y="2997970"/>
            <a:ext cx="6104605" cy="3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97318"/>
            <a:ext cx="11430000" cy="539496"/>
          </a:xfrm>
        </p:spPr>
        <p:txBody>
          <a:bodyPr/>
          <a:lstStyle/>
          <a:p>
            <a:r>
              <a:rPr lang="en-US"/>
              <a:t>C</a:t>
            </a:r>
            <a:r>
              <a:rPr lang="en-US" dirty="0"/>
              <a:t>++ Programming Models: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636814"/>
            <a:ext cx="11582446" cy="60595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Funded by ECP Proteas-TUNE project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ORNL Team: </a:t>
            </a:r>
            <a:r>
              <a:rPr lang="en-US" sz="1400" dirty="0" err="1">
                <a:latin typeface="+mn-lt"/>
              </a:rPr>
              <a:t>Seyong</a:t>
            </a:r>
            <a:r>
              <a:rPr lang="en-US" sz="1400" dirty="0">
                <a:latin typeface="+mn-lt"/>
              </a:rPr>
              <a:t> Lee, Joel Denny, Marc Gonzalez, Jeffrey S. Vetter</a:t>
            </a:r>
            <a:r>
              <a:rPr lang="en-US" sz="1400" b="1" i="1" dirty="0">
                <a:latin typeface="+mn-lt"/>
              </a:rPr>
              <a:t>, Pedro Valero-Lara (PI)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Collaborations: SNL, TAMIU, and other ORNL groups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dirty="0" err="1">
                <a:latin typeface="+mn-lt"/>
              </a:rPr>
              <a:t>KokkACC</a:t>
            </a:r>
            <a:endParaRPr lang="en-US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200" dirty="0" err="1"/>
              <a:t>OpenACC</a:t>
            </a:r>
            <a:r>
              <a:rPr lang="en-US" sz="1200" dirty="0"/>
              <a:t> back-end of </a:t>
            </a:r>
            <a:r>
              <a:rPr lang="en-US" sz="1200" dirty="0" err="1"/>
              <a:t>Kokkos</a:t>
            </a:r>
            <a:r>
              <a:rPr lang="en-US" sz="1200" dirty="0"/>
              <a:t>. One “agnostic” back-end targeting multiple architectures.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(smart) </a:t>
            </a:r>
            <a:r>
              <a:rPr lang="en-US" sz="1400" dirty="0" err="1">
                <a:latin typeface="+mn-lt"/>
              </a:rPr>
              <a:t>Kokkos</a:t>
            </a:r>
            <a:r>
              <a:rPr lang="en-US" sz="140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sKokkos</a:t>
            </a:r>
            <a:endParaRPr lang="en-US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200" dirty="0"/>
              <a:t>Enabling </a:t>
            </a:r>
            <a:r>
              <a:rPr lang="en-US" sz="1200" dirty="0" err="1"/>
              <a:t>Kokkos</a:t>
            </a:r>
            <a:r>
              <a:rPr lang="en-US" sz="1200" dirty="0"/>
              <a:t> with Transparent Device Selection on Heterogeneous Systems.</a:t>
            </a:r>
            <a:r>
              <a:rPr lang="en-US" sz="1400" dirty="0"/>
              <a:t>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dirty="0" err="1">
                <a:latin typeface="+mn-lt"/>
              </a:rPr>
              <a:t>MultiGPU</a:t>
            </a:r>
            <a:r>
              <a:rPr lang="en-US" sz="1400" dirty="0">
                <a:latin typeface="+mn-lt"/>
              </a:rPr>
              <a:t> support on </a:t>
            </a:r>
            <a:r>
              <a:rPr lang="en-US" sz="1400" dirty="0" err="1">
                <a:latin typeface="+mn-lt"/>
              </a:rPr>
              <a:t>Kokkos</a:t>
            </a:r>
            <a:endParaRPr lang="en-US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200" dirty="0"/>
              <a:t>CUDA and HIP back-ends. Use multiple GPUs in a transparent way. Autotuning: How many GPUs?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SEER: An on-node Performance-Portable C++ Library for Heterogeneous Systems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Publications:</a:t>
            </a:r>
            <a:endParaRPr lang="en-US" sz="1400" dirty="0">
              <a:solidFill>
                <a:srgbClr val="505B62"/>
              </a:solidFill>
              <a:latin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Pedro Valero-Lara, </a:t>
            </a:r>
            <a:r>
              <a:rPr lang="en-US" sz="1200" b="0" i="0" u="none" strike="noStrike" dirty="0" err="1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2"/>
              </a:rPr>
              <a:t>Seyong</a:t>
            </a:r>
            <a:r>
              <a:rPr lang="en-US" sz="12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2"/>
              </a:rPr>
              <a:t> Lee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2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3"/>
              </a:rPr>
              <a:t>Marc González </a:t>
            </a:r>
            <a:r>
              <a:rPr lang="en-US" sz="1200" b="0" i="0" u="none" strike="noStrike" dirty="0" err="1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3"/>
              </a:rPr>
              <a:t>Tallada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2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4"/>
              </a:rPr>
              <a:t>Joel E. Denny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2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5"/>
              </a:rPr>
              <a:t>Jeffrey S. Vetter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US" sz="12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KokkACC</a:t>
            </a:r>
            <a:r>
              <a:rPr lang="en-US" sz="12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: Enhancing </a:t>
            </a:r>
            <a:r>
              <a:rPr lang="en-US" sz="12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Kokkos</a:t>
            </a:r>
            <a:r>
              <a:rPr lang="en-US" sz="12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with </a:t>
            </a:r>
            <a:r>
              <a:rPr lang="en-US" sz="12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OpenACC</a:t>
            </a:r>
            <a:r>
              <a:rPr lang="en-US" sz="12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2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6"/>
              </a:rPr>
              <a:t>WACCPD@SC 2022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 32-42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Pedro Valero-Lara, </a:t>
            </a:r>
            <a:r>
              <a:rPr lang="en-US" sz="12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5"/>
              </a:rPr>
              <a:t>Jeffrey S. Vetter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US" sz="12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A </a:t>
            </a:r>
            <a:r>
              <a:rPr lang="en-US" sz="12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MultiGPU</a:t>
            </a:r>
            <a:r>
              <a:rPr lang="en-US" sz="12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Performance-Portable Solution for Array Programming Based on </a:t>
            </a:r>
            <a:r>
              <a:rPr lang="en-US" sz="12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Kokkos</a:t>
            </a:r>
            <a:r>
              <a:rPr lang="en-US" sz="12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2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7"/>
              </a:rPr>
              <a:t>ARRAY@PLDI 2023</a:t>
            </a:r>
            <a:r>
              <a:rPr lang="en-US" sz="12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 1-12</a:t>
            </a:r>
            <a:endParaRPr lang="en-US" sz="1200" dirty="0"/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Awards: </a:t>
            </a:r>
            <a:r>
              <a:rPr lang="en-US" sz="1400" b="1" i="1" dirty="0"/>
              <a:t>Best paper award, </a:t>
            </a:r>
            <a:r>
              <a:rPr lang="en-US" sz="1400" b="1" i="1" dirty="0" err="1"/>
              <a:t>KokkACC</a:t>
            </a:r>
            <a:r>
              <a:rPr lang="en-US" sz="1400" b="1" i="1" dirty="0"/>
              <a:t>: Enhancing </a:t>
            </a:r>
            <a:r>
              <a:rPr lang="en-US" sz="1400" b="1" i="1" dirty="0" err="1"/>
              <a:t>Kokkos</a:t>
            </a:r>
            <a:r>
              <a:rPr lang="en-US" sz="1400" b="1" i="1" dirty="0"/>
              <a:t> with </a:t>
            </a:r>
            <a:r>
              <a:rPr lang="en-US" sz="1400" b="1" i="1" dirty="0" err="1"/>
              <a:t>OpenACC</a:t>
            </a:r>
            <a:r>
              <a:rPr lang="en-US" sz="1400" b="1" i="1" dirty="0"/>
              <a:t>, 9</a:t>
            </a:r>
            <a:r>
              <a:rPr lang="en-US" sz="1400" b="1" i="1" baseline="30000" dirty="0"/>
              <a:t>th</a:t>
            </a:r>
            <a:r>
              <a:rPr lang="en-US" sz="1400" b="1" i="1" dirty="0"/>
              <a:t> Workshop on Accelerator Programming and Directives (WACCPD@SC 2023)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Links (repositories):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1000" dirty="0">
                <a:hlinkClick r:id="rId8"/>
              </a:rPr>
              <a:t>https://github.com/kokkos/kokkos</a:t>
            </a:r>
            <a:endParaRPr lang="en-US" sz="1000" dirty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1000" dirty="0">
                <a:hlinkClick r:id="rId9"/>
              </a:rPr>
              <a:t>https://code.ornl.gov/5pv/skokkos</a:t>
            </a:r>
            <a:endParaRPr lang="en-US" sz="1000" dirty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1000" dirty="0">
                <a:hlinkClick r:id="rId10"/>
              </a:rPr>
              <a:t>https://github.com/pedrovalerolara/Multi-GPU-Kokkos</a:t>
            </a:r>
            <a:endParaRPr lang="en-US" sz="1000" dirty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endParaRPr lang="en-US" sz="1000" dirty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endParaRPr lang="en-US" sz="1000" dirty="0"/>
          </a:p>
          <a:p>
            <a:pPr lvl="1"/>
            <a:endParaRPr lang="en-US" sz="1000" dirty="0"/>
          </a:p>
        </p:txBody>
      </p:sp>
      <p:pic>
        <p:nvPicPr>
          <p:cNvPr id="4" name="Picture 3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BA731DF0-DAF0-7241-B0D8-8DD9C51EA9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3" y="161636"/>
            <a:ext cx="2677830" cy="2008372"/>
          </a:xfrm>
          <a:prstGeom prst="rect">
            <a:avLst/>
          </a:prstGeom>
        </p:spPr>
      </p:pic>
      <p:pic>
        <p:nvPicPr>
          <p:cNvPr id="5" name="Picture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10E2DA50-28CF-442F-8D4E-DFEAFADC75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8513" y="2282692"/>
            <a:ext cx="2677830" cy="133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451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1062225" cy="978729"/>
          </a:xfrm>
        </p:spPr>
        <p:txBody>
          <a:bodyPr/>
          <a:lstStyle/>
          <a:p>
            <a:r>
              <a:rPr lang="en-US" b="1" i="1" dirty="0"/>
              <a:t>Agnostic Programing Models </a:t>
            </a:r>
            <a:br>
              <a:rPr lang="en-US" i="1" dirty="0"/>
            </a:br>
            <a:r>
              <a:rPr lang="en-US" i="1" dirty="0"/>
              <a:t>“Less is More” </a:t>
            </a:r>
            <a:endParaRPr lang="en-US" sz="2400" i="1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F8579B69-2285-47C0-8375-19B21EDFB3DC}"/>
              </a:ext>
            </a:extLst>
          </p:cNvPr>
          <p:cNvSpPr txBox="1">
            <a:spLocks/>
          </p:cNvSpPr>
          <p:nvPr/>
        </p:nvSpPr>
        <p:spPr bwMode="auto">
          <a:xfrm>
            <a:off x="447480" y="3876768"/>
            <a:ext cx="8074727" cy="183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PhD. Pedro Valero-Lara, </a:t>
            </a:r>
          </a:p>
          <a:p>
            <a:r>
              <a:rPr lang="en-US" sz="1200" dirty="0"/>
              <a:t>Computer Scientist at Programming Systems Group </a:t>
            </a:r>
            <a:br>
              <a:rPr lang="en-US" sz="1200" dirty="0"/>
            </a:br>
            <a:r>
              <a:rPr lang="en-US" sz="1200" dirty="0"/>
              <a:t>valerolarap@ornl.gov</a:t>
            </a:r>
          </a:p>
        </p:txBody>
      </p:sp>
      <p:pic>
        <p:nvPicPr>
          <p:cNvPr id="38" name="Picture 37" descr="A picture containing text, businesscard, envelo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116610F-3CC2-4B40-A8DC-E1BA838D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61" y="4828008"/>
            <a:ext cx="383792" cy="38379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9BB4D00-B317-46B9-BACE-F7CE9BBF5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21" y="4828008"/>
            <a:ext cx="383792" cy="383792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65E1778-AC73-4FA3-992D-2141854E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952" y="4828008"/>
            <a:ext cx="383792" cy="383792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low confidence">
            <a:hlinkClick r:id="rId8"/>
            <a:extLst>
              <a:ext uri="{FF2B5EF4-FFF2-40B4-BE49-F238E27FC236}">
                <a16:creationId xmlns:a16="http://schemas.microsoft.com/office/drawing/2014/main" id="{2204F554-D7D6-4A41-BD11-665BBEEE5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80" y="4828008"/>
            <a:ext cx="383793" cy="38379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0BF563-22C3-4847-BD53-F74D97B5E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076" y="5352625"/>
            <a:ext cx="1249256" cy="56923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218B7075-BFEB-4687-A4FC-B5C29E6822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7672" y="4828007"/>
            <a:ext cx="383793" cy="38379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24D3EA0A-3687-4BA8-83F9-A8C20FEBAA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2312" y="4828007"/>
            <a:ext cx="383793" cy="3837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3B63A5-6B13-05B9-C20A-C4D51E29EF31}"/>
              </a:ext>
            </a:extLst>
          </p:cNvPr>
          <p:cNvSpPr txBox="1">
            <a:spLocks/>
          </p:cNvSpPr>
          <p:nvPr/>
        </p:nvSpPr>
        <p:spPr bwMode="auto">
          <a:xfrm>
            <a:off x="2165284" y="2688264"/>
            <a:ext cx="2090919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 baseline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1" i="1" dirty="0"/>
              <a:t>Thanks!!</a:t>
            </a:r>
          </a:p>
          <a:p>
            <a:r>
              <a:rPr lang="en-US" sz="2400" i="1" dirty="0"/>
              <a:t>Questions??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545B5-28E1-72F3-B94B-006680571C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317" y="5637241"/>
            <a:ext cx="42195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52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>
            <a:extLst>
              <a:ext uri="{FF2B5EF4-FFF2-40B4-BE49-F238E27FC236}">
                <a16:creationId xmlns:a16="http://schemas.microsoft.com/office/drawing/2014/main" id="{C6779EBE-EF1C-E111-F0D9-BEEE905AEF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06882" y="1039781"/>
            <a:ext cx="11504904" cy="5543899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ES" sz="2000" dirty="0"/>
              <a:t>Open-source performance portability C++ template and metaprogramming</a:t>
            </a:r>
          </a:p>
          <a:p>
            <a:pPr eaLnBrk="1" hangingPunct="1"/>
            <a:r>
              <a:rPr lang="en-US" altLang="en-ES" sz="2000" dirty="0"/>
              <a:t>It is implemented as a template library on top of:</a:t>
            </a:r>
          </a:p>
          <a:p>
            <a:pPr lvl="1" eaLnBrk="1" hangingPunct="1"/>
            <a:r>
              <a:rPr lang="en-US" altLang="en-ES" sz="1800" dirty="0"/>
              <a:t>CUDA, HIP, OpenMP, OpenMP Target, HPX, SYCL, </a:t>
            </a:r>
            <a:r>
              <a:rPr lang="en-US" altLang="en-ES" sz="1800" dirty="0" err="1"/>
              <a:t>etc</a:t>
            </a:r>
            <a:r>
              <a:rPr lang="en-US" altLang="en-ES" sz="1800" dirty="0"/>
              <a:t>, </a:t>
            </a:r>
            <a:r>
              <a:rPr lang="en-US" altLang="en-ES" sz="1800" b="1" dirty="0"/>
              <a:t>and now </a:t>
            </a:r>
            <a:r>
              <a:rPr lang="en-US" altLang="en-ES" sz="1800" b="1" dirty="0" err="1"/>
              <a:t>OpenACC</a:t>
            </a:r>
            <a:r>
              <a:rPr lang="en-US" altLang="en-ES" sz="1800" b="1" dirty="0"/>
              <a:t> too!!</a:t>
            </a:r>
          </a:p>
          <a:p>
            <a:pPr eaLnBrk="1" hangingPunct="1"/>
            <a:r>
              <a:rPr lang="en-US" altLang="en-ES" sz="2000" dirty="0"/>
              <a:t>Target back end must be defined at compilation time</a:t>
            </a:r>
          </a:p>
          <a:p>
            <a:pPr lvl="1" eaLnBrk="1" hangingPunct="1"/>
            <a:r>
              <a:rPr lang="en-US" altLang="en-ES" sz="1800" dirty="0"/>
              <a:t>(KOKKOS_DEVICE=</a:t>
            </a:r>
            <a:r>
              <a:rPr lang="en-US" altLang="en-ES" sz="1800" dirty="0" err="1"/>
              <a:t>OpenACC</a:t>
            </a:r>
            <a:r>
              <a:rPr lang="en-US" altLang="en-ES" sz="1800" dirty="0"/>
              <a:t>)</a:t>
            </a:r>
          </a:p>
          <a:p>
            <a:pPr eaLnBrk="1" hangingPunct="1"/>
            <a:r>
              <a:rPr lang="en-US" altLang="en-ES" sz="2000" dirty="0"/>
              <a:t>It can only use one back end/device at a time </a:t>
            </a:r>
            <a:endParaRPr lang="en-US" b="1" dirty="0"/>
          </a:p>
          <a:p>
            <a:r>
              <a:rPr lang="en-US" b="1" dirty="0"/>
              <a:t>Memory management is composed by:</a:t>
            </a:r>
          </a:p>
          <a:p>
            <a:pPr lvl="1"/>
            <a:r>
              <a:rPr lang="en-US" dirty="0" err="1"/>
              <a:t>Kokkos_malloc</a:t>
            </a:r>
            <a:r>
              <a:rPr lang="en-US" dirty="0"/>
              <a:t> and </a:t>
            </a:r>
            <a:r>
              <a:rPr lang="en-US" dirty="0" err="1"/>
              <a:t>Kokkos</a:t>
            </a:r>
            <a:r>
              <a:rPr lang="en-US" dirty="0"/>
              <a:t> views</a:t>
            </a:r>
          </a:p>
          <a:p>
            <a:r>
              <a:rPr lang="en-US" b="1" dirty="0"/>
              <a:t>Data parallel execution:</a:t>
            </a:r>
          </a:p>
          <a:p>
            <a:pPr lvl="1"/>
            <a:r>
              <a:rPr lang="en-US" dirty="0" err="1"/>
              <a:t>parallel_for</a:t>
            </a:r>
            <a:r>
              <a:rPr lang="en-US" dirty="0"/>
              <a:t>, </a:t>
            </a:r>
            <a:r>
              <a:rPr lang="en-US" dirty="0" err="1"/>
              <a:t>parallel_reduce</a:t>
            </a:r>
            <a:r>
              <a:rPr lang="en-US" dirty="0"/>
              <a:t> and </a:t>
            </a:r>
            <a:r>
              <a:rPr lang="en-US" dirty="0" err="1"/>
              <a:t>parallel_scan</a:t>
            </a:r>
            <a:endParaRPr lang="en-US" dirty="0"/>
          </a:p>
          <a:p>
            <a:pPr lvl="1"/>
            <a:r>
              <a:rPr lang="en-US" dirty="0"/>
              <a:t>3 different APIs</a:t>
            </a:r>
          </a:p>
          <a:p>
            <a:pPr lvl="2"/>
            <a:r>
              <a:rPr lang="en-US" dirty="0"/>
              <a:t>Single Range,</a:t>
            </a:r>
          </a:p>
          <a:p>
            <a:pPr lvl="2"/>
            <a:r>
              <a:rPr lang="en-US" dirty="0"/>
              <a:t>Multi-Dimensional Range</a:t>
            </a:r>
          </a:p>
          <a:p>
            <a:pPr lvl="2"/>
            <a:r>
              <a:rPr lang="en-US" dirty="0"/>
              <a:t>Hierarchical Parallelism</a:t>
            </a:r>
          </a:p>
          <a:p>
            <a:pPr lvl="1"/>
            <a:r>
              <a:rPr lang="en-US" dirty="0"/>
              <a:t>Each </a:t>
            </a:r>
            <a:r>
              <a:rPr lang="en-US" dirty="0" err="1"/>
              <a:t>Kokkos</a:t>
            </a:r>
            <a:r>
              <a:rPr lang="en-US" dirty="0"/>
              <a:t> construct has:</a:t>
            </a:r>
          </a:p>
          <a:p>
            <a:pPr lvl="2"/>
            <a:r>
              <a:rPr lang="en-US" dirty="0"/>
              <a:t>Number of iterations</a:t>
            </a:r>
          </a:p>
          <a:p>
            <a:pPr lvl="2"/>
            <a:r>
              <a:rPr lang="en-US" dirty="0"/>
              <a:t>A C++ Lambda that acts like a function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865C66-8689-1EA6-80C7-2A5A5DE7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934" y="4189642"/>
            <a:ext cx="8648332" cy="20560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CE4B0B-E0C7-2FEC-6C5E-C14AC6B2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Kokkos</a:t>
            </a:r>
            <a:r>
              <a:rPr lang="en-US" dirty="0"/>
              <a:t> Programing Model</a:t>
            </a:r>
          </a:p>
        </p:txBody>
      </p:sp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9D03CF5-201A-F539-C20B-C17517D10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976" y="2044148"/>
            <a:ext cx="4023810" cy="21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BE7472-D630-A09A-D0C6-3C432743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1" y="830772"/>
            <a:ext cx="4050134" cy="1355972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12D23A9-AC0D-E223-11AA-A4B7EFA8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897" y="816415"/>
            <a:ext cx="4036899" cy="135597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D629D1E-81D8-C7DD-F845-D29B9BCA4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389" y="1833799"/>
            <a:ext cx="1326919" cy="282135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9A8D59-BFC7-D838-07C3-D0F9862B4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70" y="2250422"/>
            <a:ext cx="4050133" cy="160615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BDB60EF-606F-C1D0-5BCF-20546A3F7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511" y="2247979"/>
            <a:ext cx="4264589" cy="162836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FFFBB8F-2E6A-80B1-81AE-81223C0A4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554" y="3518569"/>
            <a:ext cx="1326919" cy="282135"/>
          </a:xfrm>
          <a:prstGeom prst="rect">
            <a:avLst/>
          </a:prstGeom>
        </p:spPr>
      </p:pic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A91D581-4960-3AC0-CFD4-C393FFAF7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12" y="3920254"/>
            <a:ext cx="3683270" cy="243935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1747EE2-BB93-B920-8B42-1FA30D92A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72" y="5978917"/>
            <a:ext cx="1326919" cy="282135"/>
          </a:xfrm>
          <a:prstGeom prst="rect">
            <a:avLst/>
          </a:prstGeom>
        </p:spPr>
      </p:pic>
      <p:pic>
        <p:nvPicPr>
          <p:cNvPr id="17" name="Picture 1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341B849-8822-91B8-F789-A2D287C1B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584" y="3939164"/>
            <a:ext cx="4380212" cy="2457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4B9470-829F-B445-18B9-F4F411F9FAE6}"/>
              </a:ext>
            </a:extLst>
          </p:cNvPr>
          <p:cNvSpPr txBox="1"/>
          <p:nvPr/>
        </p:nvSpPr>
        <p:spPr>
          <a:xfrm>
            <a:off x="7954462" y="6596390"/>
            <a:ext cx="44833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https://github.com/kokkos/kokkos/tree/develop/core/src/OpenACC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15080-C64E-6657-D20E-D07A23020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100" y="982891"/>
            <a:ext cx="3399279" cy="345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Both models attempts to be architecture agnostic</a:t>
            </a:r>
          </a:p>
          <a:p>
            <a:r>
              <a:rPr lang="en-US" dirty="0"/>
              <a:t>Strong connection between </a:t>
            </a:r>
            <a:r>
              <a:rPr lang="en-US" dirty="0" err="1"/>
              <a:t>Kokkos</a:t>
            </a:r>
            <a:r>
              <a:rPr lang="en-US" dirty="0"/>
              <a:t> front-end and </a:t>
            </a:r>
            <a:r>
              <a:rPr lang="en-US" dirty="0" err="1"/>
              <a:t>OpenACC</a:t>
            </a:r>
            <a:r>
              <a:rPr lang="en-US" dirty="0"/>
              <a:t> specification</a:t>
            </a:r>
          </a:p>
          <a:p>
            <a:r>
              <a:rPr lang="en-US" dirty="0"/>
              <a:t>All this makes easy the implementation, maintainability and sustainability of the </a:t>
            </a:r>
            <a:r>
              <a:rPr lang="en-US" dirty="0" err="1"/>
              <a:t>OpenACC</a:t>
            </a:r>
            <a:r>
              <a:rPr lang="en-US" dirty="0"/>
              <a:t> back end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408F37-1B7D-2BD5-0423-09575A32D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KokkACC</a:t>
            </a:r>
            <a:r>
              <a:rPr lang="en-US" dirty="0"/>
              <a:t> Implementation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EEFA2F2-AF47-08BC-D885-103E4D6C7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375" y="4526348"/>
            <a:ext cx="2599105" cy="163226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FCB396D-B734-75B9-D422-417F0C3BF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4352" y="1690873"/>
            <a:ext cx="1608596" cy="567986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DBB7E1D-677E-750D-816F-8B06737C9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4656" y="3390943"/>
            <a:ext cx="1608596" cy="56798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CD758B5-193A-D9F9-561D-18654F1935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9898" y="5910373"/>
            <a:ext cx="1608596" cy="5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8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>
            <a:extLst>
              <a:ext uri="{FF2B5EF4-FFF2-40B4-BE49-F238E27FC236}">
                <a16:creationId xmlns:a16="http://schemas.microsoft.com/office/drawing/2014/main" id="{C6779EBE-EF1C-E111-F0D9-BEEE905AEF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2195" y="917050"/>
            <a:ext cx="5360479" cy="547902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ES" sz="1900" dirty="0"/>
              <a:t>ORNL SUMMIT</a:t>
            </a:r>
          </a:p>
          <a:p>
            <a:pPr lvl="1"/>
            <a:r>
              <a:rPr lang="en-US" altLang="en-ES" sz="1700" dirty="0"/>
              <a:t>1x NVIDIA C100 GPU (16GB)</a:t>
            </a:r>
          </a:p>
          <a:p>
            <a:pPr lvl="1"/>
            <a:r>
              <a:rPr lang="en-US" altLang="en-ES" sz="1700" dirty="0"/>
              <a:t>CUDA (CUDA 11.0.3)</a:t>
            </a:r>
          </a:p>
          <a:p>
            <a:pPr lvl="1"/>
            <a:r>
              <a:rPr lang="en-US" altLang="en-ES" sz="1700" dirty="0"/>
              <a:t>OpenMP Target (LLVM 15.0.0)</a:t>
            </a:r>
          </a:p>
          <a:p>
            <a:pPr lvl="1"/>
            <a:r>
              <a:rPr lang="en-US" altLang="en-ES" sz="1700" dirty="0" err="1"/>
              <a:t>OpenACC</a:t>
            </a:r>
            <a:r>
              <a:rPr lang="en-US" altLang="en-ES" sz="1700" dirty="0"/>
              <a:t> (NVHPC 21.3)</a:t>
            </a:r>
            <a:endParaRPr lang="en-US" altLang="en-ES" sz="1900" dirty="0"/>
          </a:p>
          <a:p>
            <a:pPr eaLnBrk="1" hangingPunct="1"/>
            <a:r>
              <a:rPr lang="en-US" altLang="en-ES" sz="1900" dirty="0"/>
              <a:t>Mini-benchmarks</a:t>
            </a:r>
            <a:endParaRPr lang="en-US" altLang="en-ES" sz="1800" dirty="0"/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1C1BB77-942A-002F-157C-BFF8874DC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563" y="3019647"/>
            <a:ext cx="2126820" cy="1753623"/>
          </a:xfrm>
          <a:prstGeom prst="rect">
            <a:avLst/>
          </a:prstGeom>
        </p:spPr>
      </p:pic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D239CBCB-4277-5942-7EBB-917E5EE2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484" y="5019538"/>
            <a:ext cx="2129971" cy="1753623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1BAD2AB-7841-1B4A-45D6-59D296DF4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739" y="3019647"/>
            <a:ext cx="2144660" cy="1753623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1D2E065-AEB8-F3D3-432C-C780C75D7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308" y="5019538"/>
            <a:ext cx="2148692" cy="1753623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53B7B3A2-BCD0-95F9-64A5-43C9A8035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193" y="3019648"/>
            <a:ext cx="2133108" cy="1753623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3FCD5496-6FB5-893D-8825-1777387E84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532" y="5019538"/>
            <a:ext cx="2119459" cy="1753623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E1883F3-00D3-9E0B-51C1-C9493C6F9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608" y="621180"/>
            <a:ext cx="4334959" cy="632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 eaLnBrk="1" hangingPunct="1"/>
            <a:r>
              <a:rPr lang="en-US" altLang="en-ES" sz="1700" dirty="0"/>
              <a:t>LULESH</a:t>
            </a:r>
          </a:p>
          <a:p>
            <a:pPr lvl="1" eaLnBrk="1" hangingPunct="1"/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r>
              <a:rPr lang="en-US" altLang="en-ES" sz="1700" dirty="0" err="1"/>
              <a:t>MiniFE</a:t>
            </a:r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endParaRPr lang="en-US" altLang="en-ES" sz="1700" dirty="0"/>
          </a:p>
          <a:p>
            <a:pPr lvl="1" eaLnBrk="1" hangingPunct="1"/>
            <a:r>
              <a:rPr lang="en-US" altLang="en-ES" sz="1700" dirty="0"/>
              <a:t>LAMMPS-SNAP</a:t>
            </a:r>
          </a:p>
          <a:p>
            <a:pPr lvl="1" eaLnBrk="1" hangingPunct="1"/>
            <a:endParaRPr lang="en-US" altLang="en-ES" dirty="0"/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4A485EB3-0BFB-1C11-F3CB-F612A5BDE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1810" y="929467"/>
            <a:ext cx="2329217" cy="1892692"/>
          </a:xfrm>
          <a:prstGeom prst="rect">
            <a:avLst/>
          </a:prstGeom>
        </p:spPr>
      </p:pic>
      <p:pic>
        <p:nvPicPr>
          <p:cNvPr id="18" name="Picture 17" descr="Chart, bar chart&#10;&#10;Description automatically generated">
            <a:extLst>
              <a:ext uri="{FF2B5EF4-FFF2-40B4-BE49-F238E27FC236}">
                <a16:creationId xmlns:a16="http://schemas.microsoft.com/office/drawing/2014/main" id="{FF21B667-F012-DC5C-9F7D-55642E3A4F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10" y="3257590"/>
            <a:ext cx="2394204" cy="1892692"/>
          </a:xfrm>
          <a:prstGeom prst="rect">
            <a:avLst/>
          </a:prstGeom>
        </p:spPr>
      </p:pic>
      <p:pic>
        <p:nvPicPr>
          <p:cNvPr id="20" name="Picture 19" descr="Chart, waterfall chart&#10;&#10;Description automatically generated">
            <a:extLst>
              <a:ext uri="{FF2B5EF4-FFF2-40B4-BE49-F238E27FC236}">
                <a16:creationId xmlns:a16="http://schemas.microsoft.com/office/drawing/2014/main" id="{31915576-6BA9-67C6-B585-A648A2C469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1810" y="5585713"/>
            <a:ext cx="2929979" cy="1051031"/>
          </a:xfrm>
          <a:prstGeom prst="rect">
            <a:avLst/>
          </a:prstGeom>
        </p:spPr>
      </p:pic>
      <p:pic>
        <p:nvPicPr>
          <p:cNvPr id="26" name="Picture 25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0A0A2443-225D-237E-FA58-B47E148DC8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1061" y="809851"/>
            <a:ext cx="2696533" cy="1793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0D9A79-3F24-F872-E868-614ABBDC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on SUMMIT</a:t>
            </a:r>
          </a:p>
        </p:txBody>
      </p:sp>
    </p:spTree>
    <p:extLst>
      <p:ext uri="{BB962C8B-B14F-4D97-AF65-F5344CB8AC3E}">
        <p14:creationId xmlns:p14="http://schemas.microsoft.com/office/powerpoint/2010/main" val="403372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59B669E-19D4-A857-929F-165730645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691" y="834998"/>
            <a:ext cx="5938937" cy="568267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C3F642-B5EA-7C29-1ACE-A4AB25E48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90" y="949220"/>
            <a:ext cx="3399279" cy="495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</a:t>
            </a:r>
          </a:p>
          <a:p>
            <a:r>
              <a:rPr lang="en-US" dirty="0"/>
              <a:t>Occupancy</a:t>
            </a:r>
          </a:p>
          <a:p>
            <a:r>
              <a:rPr lang="en-US" dirty="0"/>
              <a:t>#Instructions</a:t>
            </a:r>
          </a:p>
          <a:p>
            <a:r>
              <a:rPr lang="en-US" dirty="0"/>
              <a:t>Block size</a:t>
            </a:r>
          </a:p>
          <a:p>
            <a:r>
              <a:rPr lang="en-US" dirty="0"/>
              <a:t>Warps</a:t>
            </a:r>
          </a:p>
          <a:p>
            <a:r>
              <a:rPr lang="en-US" dirty="0"/>
              <a:t>Bandwidth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Global memory (RAM)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Shared memory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16FC6F-3B11-2E50-1812-4AAD586C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“Low-Level” Performance Evaluation on SUMMIT</a:t>
            </a:r>
          </a:p>
        </p:txBody>
      </p:sp>
    </p:spTree>
    <p:extLst>
      <p:ext uri="{BB962C8B-B14F-4D97-AF65-F5344CB8AC3E}">
        <p14:creationId xmlns:p14="http://schemas.microsoft.com/office/powerpoint/2010/main" val="121835809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8e4deb0-de08-4adb-aafc-d8ff0254417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18695</TotalTime>
  <Words>3932</Words>
  <Application>Microsoft Office PowerPoint</Application>
  <PresentationFormat>Widescreen</PresentationFormat>
  <Paragraphs>509</Paragraphs>
  <Slides>50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Arial Black</vt:lpstr>
      <vt:lpstr>Century Gothic</vt:lpstr>
      <vt:lpstr>Courier New</vt:lpstr>
      <vt:lpstr>Google Sans</vt:lpstr>
      <vt:lpstr>Lucida Grande</vt:lpstr>
      <vt:lpstr>Open Sans</vt:lpstr>
      <vt:lpstr>ORNL</vt:lpstr>
      <vt:lpstr>Agnostic Programing Models  “Less is More” </vt:lpstr>
      <vt:lpstr>Motivation -&gt; Performance Portability</vt:lpstr>
      <vt:lpstr>Agnostic Programing Models</vt:lpstr>
      <vt:lpstr>C++ Programming Models:  Kokkos (KokkACC, sKokkos, MultiGPU support) and SEER</vt:lpstr>
      <vt:lpstr>C++ Programming Models: </vt:lpstr>
      <vt:lpstr>Kokkos Programing Model</vt:lpstr>
      <vt:lpstr>KokkACC Implementation</vt:lpstr>
      <vt:lpstr>Performance Evaluation on SUMMIT</vt:lpstr>
      <vt:lpstr>“Low-Level” Performance Evaluation on SUMMIT</vt:lpstr>
      <vt:lpstr>Performance on CPUs</vt:lpstr>
      <vt:lpstr>sKokkos: Enabling Kokkos with Transparent Device Selection on Heterogeneous Systems</vt:lpstr>
      <vt:lpstr>sKokkos Performance: Mini-benchmarks</vt:lpstr>
      <vt:lpstr>sKokkos Performance: Mini-apps</vt:lpstr>
      <vt:lpstr>Multi-GPU Support on Kokkos</vt:lpstr>
      <vt:lpstr>Multi-GPU Support on Kokkos</vt:lpstr>
      <vt:lpstr>SEER: An on-node Performance-Portable C++ Library for Heterogeneous Systems </vt:lpstr>
      <vt:lpstr>SEER API</vt:lpstr>
      <vt:lpstr>SEER Example: AXPY</vt:lpstr>
      <vt:lpstr>SEER Example: Conjugate Gradient</vt:lpstr>
      <vt:lpstr>SEER Performance</vt:lpstr>
      <vt:lpstr>MatRIS, Math Library on IRIS runtime</vt:lpstr>
      <vt:lpstr>MatRIS Efforts</vt:lpstr>
      <vt:lpstr>IRIS Runtime</vt:lpstr>
      <vt:lpstr>IRIS API – Memory and Tasks</vt:lpstr>
      <vt:lpstr>IRIS API – Policies and Task Dependencies</vt:lpstr>
      <vt:lpstr>IRIS API – DAG</vt:lpstr>
      <vt:lpstr>LU Factorization</vt:lpstr>
      <vt:lpstr>MatRIS Software Stack</vt:lpstr>
      <vt:lpstr>MatRIS code</vt:lpstr>
      <vt:lpstr>Portable and Optimized code</vt:lpstr>
      <vt:lpstr>Performance</vt:lpstr>
      <vt:lpstr>Performance (Zoom-in Cades)</vt:lpstr>
      <vt:lpstr>Optimizations on MatRIS</vt:lpstr>
      <vt:lpstr>MatRIS Scalability</vt:lpstr>
      <vt:lpstr>MatRIS - Sparse LU</vt:lpstr>
      <vt:lpstr>Tile-size is important</vt:lpstr>
      <vt:lpstr>Conclusions</vt:lpstr>
      <vt:lpstr>Julia for HPC + AI</vt:lpstr>
      <vt:lpstr>Julia Efforts</vt:lpstr>
      <vt:lpstr>Evaluating Julia as a Unifying Workflow Language on Frontier</vt:lpstr>
      <vt:lpstr>JACC.jl Model</vt:lpstr>
      <vt:lpstr>JACC.jl Description</vt:lpstr>
      <vt:lpstr>PowerPoint Presentation</vt:lpstr>
      <vt:lpstr>Results</vt:lpstr>
      <vt:lpstr>Generative AI for HPC programming</vt:lpstr>
      <vt:lpstr>AI LLMs efforts for HPC and HPC-AI integration</vt:lpstr>
      <vt:lpstr>Kernel Generation with Copilot</vt:lpstr>
      <vt:lpstr>Llama-2 vs Copilot</vt:lpstr>
      <vt:lpstr>Ongoing efforts</vt:lpstr>
      <vt:lpstr>Agnostic Programing Models  “Less is More”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Valero Lara, Pedro</dc:creator>
  <cp:keywords/>
  <dc:description/>
  <cp:lastModifiedBy>Valero Lara, Pedro</cp:lastModifiedBy>
  <cp:revision>174</cp:revision>
  <dcterms:created xsi:type="dcterms:W3CDTF">2021-08-02T16:11:08Z</dcterms:created>
  <dcterms:modified xsi:type="dcterms:W3CDTF">2023-11-29T08:20:42Z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