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694" r:id="rId2"/>
    <p:sldId id="695" r:id="rId3"/>
    <p:sldId id="696" r:id="rId4"/>
    <p:sldId id="697" r:id="rId5"/>
    <p:sldId id="698" r:id="rId6"/>
    <p:sldId id="709" r:id="rId7"/>
    <p:sldId id="759" r:id="rId8"/>
    <p:sldId id="755" r:id="rId9"/>
    <p:sldId id="699" r:id="rId10"/>
    <p:sldId id="756" r:id="rId11"/>
    <p:sldId id="757" r:id="rId12"/>
    <p:sldId id="760" r:id="rId13"/>
    <p:sldId id="712" r:id="rId14"/>
    <p:sldId id="676" r:id="rId15"/>
    <p:sldId id="677" r:id="rId16"/>
    <p:sldId id="702" r:id="rId17"/>
    <p:sldId id="758" r:id="rId18"/>
    <p:sldId id="511" r:id="rId19"/>
    <p:sldId id="761" r:id="rId20"/>
    <p:sldId id="713" r:id="rId21"/>
    <p:sldId id="669" r:id="rId22"/>
    <p:sldId id="714" r:id="rId23"/>
    <p:sldId id="716" r:id="rId24"/>
    <p:sldId id="717" r:id="rId25"/>
    <p:sldId id="719" r:id="rId26"/>
    <p:sldId id="720" r:id="rId27"/>
    <p:sldId id="721" r:id="rId28"/>
    <p:sldId id="722" r:id="rId29"/>
    <p:sldId id="723" r:id="rId30"/>
    <p:sldId id="724" r:id="rId31"/>
    <p:sldId id="727" r:id="rId32"/>
    <p:sldId id="728" r:id="rId33"/>
    <p:sldId id="729" r:id="rId34"/>
    <p:sldId id="731" r:id="rId35"/>
    <p:sldId id="663" r:id="rId36"/>
    <p:sldId id="732" r:id="rId37"/>
    <p:sldId id="733" r:id="rId38"/>
    <p:sldId id="734" r:id="rId39"/>
    <p:sldId id="735" r:id="rId40"/>
    <p:sldId id="736" r:id="rId41"/>
    <p:sldId id="737" r:id="rId42"/>
    <p:sldId id="739" r:id="rId43"/>
    <p:sldId id="740" r:id="rId44"/>
    <p:sldId id="741" r:id="rId45"/>
    <p:sldId id="742" r:id="rId46"/>
    <p:sldId id="743" r:id="rId47"/>
    <p:sldId id="744" r:id="rId48"/>
    <p:sldId id="745" r:id="rId49"/>
    <p:sldId id="746" r:id="rId50"/>
    <p:sldId id="762" r:id="rId51"/>
    <p:sldId id="67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saf" initials="A.M." lastIdx="36" clrIdx="0"/>
  <p:cmAuthor id="1" name="Guy" initials="G" lastIdx="0" clrIdx="1"/>
  <p:cmAuthor id="2" name="geraw" initials="g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00"/>
    <a:srgbClr val="FE0000"/>
    <a:srgbClr val="8080FF"/>
    <a:srgbClr val="CEDCE1"/>
    <a:srgbClr val="E8EEF1"/>
    <a:srgbClr val="FF8080"/>
    <a:srgbClr val="80FF80"/>
    <a:srgbClr val="AA6FCF"/>
    <a:srgbClr val="66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3" autoAdjust="0"/>
    <p:restoredTop sz="93727" autoAdjust="0"/>
  </p:normalViewPr>
  <p:slideViewPr>
    <p:cSldViewPr>
      <p:cViewPr varScale="1">
        <p:scale>
          <a:sx n="121" d="100"/>
          <a:sy n="121" d="100"/>
        </p:scale>
        <p:origin x="13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25636-2992-424C-B232-382C47FA6BB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2839D-639D-4906-A73A-C3FBF3BF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7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9CBA-FDB1-4A0F-94E0-8EC77C476E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5E766-A110-4AE3-88D4-42A86ADAE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0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8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11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52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4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21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2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16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92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6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85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8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4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12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16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9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50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7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16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1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2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30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82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0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037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7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66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53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778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1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23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244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4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5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3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146C-0199-4A0C-9024-6A4CAE9DF265}" type="datetime1">
              <a:rPr lang="en-US" smtClean="0"/>
              <a:t>4/14/2024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F7B-6C80-4013-9634-53995E2919F6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9766-DC95-41C1-8D85-70B5AF921E4C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206A-EEC8-493A-840E-FE46C6A384A0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A12B-EDD2-4B54-87B1-0F8E0688CC10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A8F-8D8D-465B-BF15-87F182E2E175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B041-1B37-48D1-98F7-210ECB7936A8}" type="datetime1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DF6B-B9D0-4200-A68A-127DB6540D5B}" type="datetime1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DDC-13CF-4F06-AEB9-286C1588734D}" type="datetime1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87A-8D45-4DBD-B98C-9CC3690147B4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797A-A345-4D1B-9929-B2F3B1A6E3F3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4290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6ECC6F-85AC-429B-970E-EB0C3A411B0D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22960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8971FD5F-1456-48F4-B413-FCE259FEC5C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51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1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1.png"/><Relationship Id="rId4" Type="http://schemas.openxmlformats.org/officeDocument/2006/relationships/image" Target="../media/image183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1010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0.png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2.png"/><Relationship Id="rId7" Type="http://schemas.openxmlformats.org/officeDocument/2006/relationships/image" Target="../media/image13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9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18" Type="http://schemas.openxmlformats.org/officeDocument/2006/relationships/image" Target="../media/image360.png"/><Relationship Id="rId3" Type="http://schemas.openxmlformats.org/officeDocument/2006/relationships/image" Target="../media/image22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17" Type="http://schemas.openxmlformats.org/officeDocument/2006/relationships/image" Target="../media/image111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.png"/><Relationship Id="rId15" Type="http://schemas.openxmlformats.org/officeDocument/2006/relationships/image" Target="../media/image340.png"/><Relationship Id="rId10" Type="http://schemas.openxmlformats.org/officeDocument/2006/relationships/image" Target="../media/image290.png"/><Relationship Id="rId19" Type="http://schemas.openxmlformats.org/officeDocument/2006/relationships/image" Target="../media/image38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30.png"/><Relationship Id="rId18" Type="http://schemas.openxmlformats.org/officeDocument/2006/relationships/image" Target="../media/image20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4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0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1.png"/><Relationship Id="rId14" Type="http://schemas.openxmlformats.org/officeDocument/2006/relationships/image" Target="../media/image5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68.png"/><Relationship Id="rId21" Type="http://schemas.openxmlformats.org/officeDocument/2006/relationships/image" Target="../media/image1000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57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20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122.png"/><Relationship Id="rId5" Type="http://schemas.openxmlformats.org/officeDocument/2006/relationships/image" Target="../media/image41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49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122.png"/><Relationship Id="rId5" Type="http://schemas.openxmlformats.org/officeDocument/2006/relationships/image" Target="../media/image41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1.png"/><Relationship Id="rId4" Type="http://schemas.openxmlformats.org/officeDocument/2006/relationships/image" Target="../media/image6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00.png"/><Relationship Id="rId4" Type="http://schemas.openxmlformats.org/officeDocument/2006/relationships/image" Target="../media/image6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5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95400"/>
            <a:ext cx="8156448" cy="1596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Safety in AI Systems: SMT-Based Verification of Deep Neural Networks</a:t>
            </a:r>
            <a:endParaRPr lang="en-US" sz="48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124" y="342453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70C0"/>
                </a:solidFill>
              </a:rPr>
              <a:t>Guy Katz</a:t>
            </a:r>
          </a:p>
        </p:txBody>
      </p:sp>
      <p:sp>
        <p:nvSpPr>
          <p:cNvPr id="8" name="AutoShape 6" descr="Image result for synops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0600" y="4038600"/>
                <a:ext cx="8153400" cy="83099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2400" dirty="0"/>
                  <a:t>Universidad </a:t>
                </a:r>
                <a:r>
                  <a:rPr lang="en-US" sz="2400" dirty="0" err="1"/>
                  <a:t>Complutense</a:t>
                </a:r>
                <a:r>
                  <a:rPr lang="en-US" sz="2400" dirty="0"/>
                  <a:t> de Madrid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April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202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38600"/>
                <a:ext cx="8153400" cy="830997"/>
              </a:xfrm>
              <a:prstGeom prst="rect">
                <a:avLst/>
              </a:prstGeom>
              <a:blipFill>
                <a:blip r:embed="rId3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hu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1036"/>
            <a:ext cx="1828800" cy="18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7A38E9-18DE-4001-BEBD-C49E7743E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8" y="5021036"/>
            <a:ext cx="2743200" cy="18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7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82D1-F1E8-47A0-A8FB-6FE04126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7708392" cy="1143000"/>
          </a:xfrm>
        </p:spPr>
        <p:txBody>
          <a:bodyPr>
            <a:normAutofit/>
          </a:bodyPr>
          <a:lstStyle/>
          <a:p>
            <a:r>
              <a:rPr lang="en-US" dirty="0"/>
              <a:t>Application 3: Liveness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4C22B-AB2E-47A1-B15F-D0EA788EE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DNNs used as </a:t>
            </a:r>
            <a:r>
              <a:rPr lang="en-US" sz="2400" dirty="0">
                <a:solidFill>
                  <a:srgbClr val="0000FF"/>
                </a:solidFill>
              </a:rPr>
              <a:t>controllers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critical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systems</a:t>
            </a:r>
          </a:p>
          <a:p>
            <a:pPr lvl="1"/>
            <a:r>
              <a:rPr lang="en-US" sz="2000" dirty="0"/>
              <a:t>Computer networks, robotics</a:t>
            </a:r>
          </a:p>
          <a:p>
            <a:r>
              <a:rPr lang="en-US" sz="2400" dirty="0"/>
              <a:t>Safety can sometimes be enforced via hand-crafted rules</a:t>
            </a:r>
          </a:p>
          <a:p>
            <a:pPr lvl="1"/>
            <a:r>
              <a:rPr lang="en-US" sz="2000" dirty="0"/>
              <a:t>But what about </a:t>
            </a:r>
            <a:r>
              <a:rPr lang="en-US" sz="2000" dirty="0">
                <a:solidFill>
                  <a:srgbClr val="0000FF"/>
                </a:solidFill>
              </a:rPr>
              <a:t>liveness</a:t>
            </a:r>
            <a:r>
              <a:rPr lang="en-US" sz="2000" dirty="0"/>
              <a:t>?</a:t>
            </a:r>
          </a:p>
          <a:p>
            <a:pPr lvl="1"/>
            <a:endParaRPr lang="en-US" sz="2000" dirty="0"/>
          </a:p>
          <a:p>
            <a:r>
              <a:rPr lang="en-US" sz="2400" dirty="0"/>
              <a:t>Turtlebot3 controller: identify </a:t>
            </a:r>
            <a:r>
              <a:rPr lang="en-US" sz="2400" dirty="0">
                <a:solidFill>
                  <a:srgbClr val="0000FF"/>
                </a:solidFill>
              </a:rPr>
              <a:t>infinite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loops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C2F3F-9781-484A-9430-376F55A33E48}"/>
              </a:ext>
            </a:extLst>
          </p:cNvPr>
          <p:cNvSpPr txBox="1"/>
          <p:nvPr/>
        </p:nvSpPr>
        <p:spPr>
          <a:xfrm>
            <a:off x="1036320" y="6322496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i="1" dirty="0"/>
              <a:t>Verifying Learning-Based Robotic Navigation Systems. </a:t>
            </a:r>
            <a:r>
              <a:rPr lang="en-US" dirty="0"/>
              <a:t>Amir et al., TACAS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F7587-AD80-4687-B569-1000F693D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12172"/>
            <a:ext cx="5181600" cy="22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4A82D1-F1E8-47A0-A8FB-6FE041263C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95400" y="274638"/>
                <a:ext cx="7708392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Application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: Explainability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4A82D1-F1E8-47A0-A8FB-6FE041263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400" y="274638"/>
                <a:ext cx="7708392" cy="1143000"/>
              </a:xfrm>
              <a:blipFill>
                <a:blip r:embed="rId2"/>
                <a:stretch>
                  <a:fillRect l="-363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4C22B-AB2E-47A1-B15F-D0EA788EE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Need to </a:t>
            </a:r>
            <a:r>
              <a:rPr lang="en-US" sz="2400" dirty="0">
                <a:solidFill>
                  <a:srgbClr val="0000FF"/>
                </a:solidFill>
              </a:rPr>
              <a:t>explain</a:t>
            </a:r>
            <a:r>
              <a:rPr lang="en-US" sz="2400" dirty="0"/>
              <a:t> neural network’s decisions</a:t>
            </a:r>
          </a:p>
          <a:p>
            <a:pPr lvl="1"/>
            <a:r>
              <a:rPr lang="en-US" sz="2000" dirty="0"/>
              <a:t>E.g., why was a credit card application rejected?</a:t>
            </a:r>
          </a:p>
          <a:p>
            <a:pPr lvl="2"/>
            <a:r>
              <a:rPr lang="en-US" sz="2000" dirty="0"/>
              <a:t>E.g., “debt history” field led to rejection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02336" lvl="1" indent="0">
              <a:buNone/>
            </a:pPr>
            <a:endParaRPr lang="en-US" sz="2000" dirty="0"/>
          </a:p>
          <a:p>
            <a:r>
              <a:rPr lang="en-US" sz="2400" dirty="0"/>
              <a:t>Check a hypothesis using verification</a:t>
            </a:r>
          </a:p>
          <a:p>
            <a:pPr lvl="1"/>
            <a:r>
              <a:rPr lang="en-US" sz="2000" dirty="0"/>
              <a:t>Obtain </a:t>
            </a:r>
            <a:r>
              <a:rPr lang="en-US" sz="2000" dirty="0">
                <a:solidFill>
                  <a:srgbClr val="0000FF"/>
                </a:solidFill>
              </a:rPr>
              <a:t>minimal</a:t>
            </a:r>
            <a:r>
              <a:rPr lang="en-US" sz="2000" dirty="0"/>
              <a:t> explanations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8ACF4-25BE-43A0-BB22-CE9D7FE0A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971800"/>
            <a:ext cx="3581400" cy="1742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D7D4A-E2C2-4511-908D-AE39A504AB55}"/>
              </a:ext>
            </a:extLst>
          </p:cNvPr>
          <p:cNvSpPr txBox="1"/>
          <p:nvPr/>
        </p:nvSpPr>
        <p:spPr>
          <a:xfrm>
            <a:off x="1295400" y="6143423"/>
            <a:ext cx="700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i="1" dirty="0"/>
              <a:t>Towards Formal XAI: Formally Approximate Minimal Explanations of Neural Networks. </a:t>
            </a:r>
            <a:r>
              <a:rPr lang="en-US" dirty="0" err="1"/>
              <a:t>Bassan</a:t>
            </a:r>
            <a:r>
              <a:rPr lang="en-US" dirty="0"/>
              <a:t> and Katz, TACAS 2023</a:t>
            </a:r>
          </a:p>
        </p:txBody>
      </p:sp>
    </p:spTree>
    <p:extLst>
      <p:ext uri="{BB962C8B-B14F-4D97-AF65-F5344CB8AC3E}">
        <p14:creationId xmlns:p14="http://schemas.microsoft.com/office/powerpoint/2010/main" val="77944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60904"/>
            <a:ext cx="8156448" cy="159669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/>
              </a:rPr>
              <a:t>But how is it done?</a:t>
            </a:r>
            <a:endParaRPr lang="en-US" sz="48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AutoShape 6" descr="Image result for synops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1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Verification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Many approaches have been proposed</a:t>
                </a:r>
              </a:p>
              <a:p>
                <a:pPr lvl="1"/>
                <a:r>
                  <a:rPr lang="en-US" sz="2000" dirty="0"/>
                  <a:t>Complete and incomplete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Everyone is struggling with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network sizes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Problem is NP complete: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neurons lead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operations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So what can we do?</a:t>
                </a:r>
              </a:p>
              <a:p>
                <a:pPr marL="82296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8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Steps: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/>
              <a:t>Weighted sum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/>
              <a:t>Activation function</a:t>
            </a:r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938363"/>
            <a:ext cx="6272887" cy="2292417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5400000">
            <a:off x="3759856" y="2627285"/>
            <a:ext cx="1014469" cy="1403060"/>
          </a:xfrm>
          <a:prstGeom prst="triangle">
            <a:avLst>
              <a:gd name="adj" fmla="val 49121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32147" y="3855972"/>
            <a:ext cx="676275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232147" y="3855972"/>
                <a:ext cx="676275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147" y="3855972"/>
                <a:ext cx="676275" cy="457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68621" y="3886200"/>
                <a:ext cx="3446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21" y="3886200"/>
                <a:ext cx="344652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274638"/>
            <a:ext cx="7936992" cy="1143000"/>
          </a:xfrm>
        </p:spPr>
        <p:txBody>
          <a:bodyPr>
            <a:normAutofit/>
          </a:bodyPr>
          <a:lstStyle/>
          <a:p>
            <a:r>
              <a:rPr lang="en-US" dirty="0"/>
              <a:t>The Culprits: Activation Functions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>
            <a:stCxn id="7" idx="6"/>
          </p:cNvCxnSpPr>
          <p:nvPr/>
        </p:nvCxnSpPr>
        <p:spPr>
          <a:xfrm>
            <a:off x="3352800" y="3292344"/>
            <a:ext cx="957463" cy="63058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19400" y="3063744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19400" y="3855972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19400" y="4648200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8" idx="6"/>
          </p:cNvCxnSpPr>
          <p:nvPr/>
        </p:nvCxnSpPr>
        <p:spPr>
          <a:xfrm>
            <a:off x="3352800" y="4084572"/>
            <a:ext cx="879348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</p:cNvCxnSpPr>
          <p:nvPr/>
        </p:nvCxnSpPr>
        <p:spPr>
          <a:xfrm flipV="1">
            <a:off x="3352800" y="4246217"/>
            <a:ext cx="957463" cy="63058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7026" y="315948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26" y="3159484"/>
                <a:ext cx="4983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30727" y="3745468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727" y="3745468"/>
                <a:ext cx="4983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7026" y="4588976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26" y="4588976"/>
                <a:ext cx="49834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2819400" y="3063744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063744"/>
                <a:ext cx="533400" cy="4572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2819400" y="3855972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55972"/>
                <a:ext cx="533400" cy="4572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2819400" y="46482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48200"/>
                <a:ext cx="533400" cy="4572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7" grpId="0" animBg="1"/>
      <p:bldP spid="23" grpId="0" animBg="1"/>
      <p:bldP spid="26" grpId="0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232148" y="3840228"/>
            <a:ext cx="676274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232148" y="3840228"/>
                <a:ext cx="676274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148" y="3840228"/>
                <a:ext cx="676274" cy="457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232147" y="3840228"/>
                <a:ext cx="676275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147" y="3840228"/>
                <a:ext cx="676275" cy="457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274638"/>
            <a:ext cx="7936992" cy="1143000"/>
          </a:xfrm>
        </p:spPr>
        <p:txBody>
          <a:bodyPr>
            <a:normAutofit/>
          </a:bodyPr>
          <a:lstStyle/>
          <a:p>
            <a:r>
              <a:rPr lang="en-US" dirty="0"/>
              <a:t>Rectified Linear Units (</a:t>
            </a:r>
            <a:r>
              <a:rPr lang="en-US" dirty="0" err="1"/>
              <a:t>ReLUs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/>
                  <a:t>ReLU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: active case, return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inactive case, return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 rotWithShape="0">
                <a:blip r:embed="rId5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>
            <a:stCxn id="7" idx="6"/>
            <a:endCxn id="10" idx="1"/>
          </p:cNvCxnSpPr>
          <p:nvPr/>
        </p:nvCxnSpPr>
        <p:spPr>
          <a:xfrm>
            <a:off x="3352800" y="3276600"/>
            <a:ext cx="978386" cy="63058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19400" y="3048000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19400" y="3840228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19400" y="4632456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8" idx="6"/>
            <a:endCxn id="10" idx="2"/>
          </p:cNvCxnSpPr>
          <p:nvPr/>
        </p:nvCxnSpPr>
        <p:spPr>
          <a:xfrm>
            <a:off x="3352800" y="4068828"/>
            <a:ext cx="879348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  <a:endCxn id="10" idx="3"/>
          </p:cNvCxnSpPr>
          <p:nvPr/>
        </p:nvCxnSpPr>
        <p:spPr>
          <a:xfrm flipV="1">
            <a:off x="3352800" y="4230473"/>
            <a:ext cx="978386" cy="63058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7026" y="3143740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26" y="3143740"/>
                <a:ext cx="4983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30727" y="372972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727" y="3729724"/>
                <a:ext cx="4983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7026" y="457323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26" y="4573232"/>
                <a:ext cx="49834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2819400" y="30480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048000"/>
                <a:ext cx="533400" cy="4572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2819400" y="30480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048000"/>
                <a:ext cx="533400" cy="4572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2819400" y="3840228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40228"/>
                <a:ext cx="533400" cy="4572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819400" y="3840228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40228"/>
                <a:ext cx="533400" cy="4572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2819400" y="4632456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32456"/>
                <a:ext cx="533400" cy="457200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2819400" y="4632456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32456"/>
                <a:ext cx="533400" cy="457200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68621" y="3884162"/>
                <a:ext cx="3446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21" y="3884162"/>
                <a:ext cx="344652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68621" y="3884162"/>
                <a:ext cx="3446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21" y="3884162"/>
                <a:ext cx="3446526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82114"/>
            <a:ext cx="3064606" cy="230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animBg="1"/>
      <p:bldP spid="23" grpId="1" uiExpand="1" animBg="1"/>
      <p:bldP spid="24" grpId="0" animBg="1"/>
      <p:bldP spid="21" grpId="0" uiExpand="1" build="p" bldLvl="5"/>
      <p:bldP spid="16" grpId="0" uiExpand="1" animBg="1"/>
      <p:bldP spid="16" grpId="1" uiExpand="1" animBg="1"/>
      <p:bldP spid="17" grpId="0" uiExpand="1" animBg="1"/>
      <p:bldP spid="18" grpId="0" uiExpand="1" animBg="1"/>
      <p:bldP spid="18" grpId="1" uiExpand="1" animBg="1"/>
      <p:bldP spid="19" grpId="0" uiExpand="1" animBg="1"/>
      <p:bldP spid="20" grpId="0" uiExpand="1" animBg="1"/>
      <p:bldP spid="20" grpId="1" uiExpand="1" animBg="1"/>
      <p:bldP spid="22" grpId="0" uiExpand="1" animBg="1"/>
      <p:bldP spid="25" grpId="0" uiExpand="1"/>
      <p:bldP spid="26" grpId="0" uiExpand="1"/>
      <p:bldP spid="26" grpId="1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Splitting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A property: </a:t>
            </a:r>
            <a:r>
              <a:rPr lang="en-US" sz="2400" dirty="0">
                <a:solidFill>
                  <a:srgbClr val="0000FF"/>
                </a:solidFill>
              </a:rPr>
              <a:t>linear constraints </a:t>
            </a:r>
            <a:r>
              <a:rPr lang="en-US" sz="2400" dirty="0"/>
              <a:t>on inputs and outputs</a:t>
            </a:r>
          </a:p>
          <a:p>
            <a:pPr lvl="1"/>
            <a:r>
              <a:rPr lang="en-US" sz="2000" dirty="0"/>
              <a:t>If the wall is too near, the robot doesn’t move </a:t>
            </a:r>
            <a:r>
              <a:rPr lang="en-US" sz="2000" dirty="0" err="1"/>
              <a:t>foward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Without activation functions, network would be linear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Linear programs </a:t>
            </a:r>
            <a:r>
              <a:rPr lang="en-US" sz="2400" dirty="0"/>
              <a:t>are easy to solve</a:t>
            </a:r>
          </a:p>
          <a:p>
            <a:endParaRPr lang="en-US" sz="2400" dirty="0"/>
          </a:p>
          <a:p>
            <a:r>
              <a:rPr lang="en-US" sz="2400" dirty="0"/>
              <a:t>Handling </a:t>
            </a:r>
            <a:r>
              <a:rPr lang="en-US" sz="2400" dirty="0" err="1"/>
              <a:t>ReLUs</a:t>
            </a:r>
            <a:r>
              <a:rPr lang="en-US" sz="2400" dirty="0"/>
              <a:t>: translate into a </a:t>
            </a:r>
            <a:r>
              <a:rPr lang="en-US" sz="2400" dirty="0">
                <a:solidFill>
                  <a:srgbClr val="0000FF"/>
                </a:solidFill>
              </a:rPr>
              <a:t>sequence of linear problems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Splitting (</a:t>
            </a:r>
            <a:r>
              <a:rPr lang="en-US" dirty="0" err="1"/>
              <a:t>cnt’d</a:t>
            </a:r>
            <a:r>
              <a:rPr lang="en-US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Case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splitting</a:t>
                </a:r>
                <a:r>
                  <a:rPr lang="en-US" sz="2400" dirty="0"/>
                  <a:t> approach:</a:t>
                </a:r>
              </a:p>
              <a:p>
                <a:pPr lvl="1"/>
                <a:r>
                  <a:rPr lang="en-US" sz="2000" dirty="0"/>
                  <a:t>Fix </a:t>
                </a:r>
                <a:r>
                  <a:rPr lang="en-US" sz="2000" i="1" dirty="0"/>
                  <a:t>each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ReLU</a:t>
                </a:r>
                <a:r>
                  <a:rPr lang="en-US" sz="2000" dirty="0"/>
                  <a:t> to a linear segment (active or inactive)</a:t>
                </a:r>
              </a:p>
              <a:p>
                <a:pPr lvl="1"/>
                <a:r>
                  <a:rPr lang="en-US" sz="2000" dirty="0"/>
                  <a:t>Solve the resulting linear problem</a:t>
                </a:r>
              </a:p>
              <a:p>
                <a:pPr lvl="1"/>
                <a:r>
                  <a:rPr lang="en-US" sz="2000" dirty="0"/>
                  <a:t>If property is violated for this configuration, stop</a:t>
                </a:r>
              </a:p>
              <a:p>
                <a:pPr lvl="1"/>
                <a:r>
                  <a:rPr lang="en-US" sz="2000" dirty="0"/>
                  <a:t>But if property holds, backtrack and try other option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82296" indent="0">
                  <a:buNone/>
                </a:pPr>
                <a:endParaRPr lang="en-US" sz="2400" dirty="0"/>
              </a:p>
              <a:p>
                <a:pPr marL="82296" indent="0">
                  <a:buNone/>
                </a:pP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State explosion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ReLUs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checks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  <a:blipFill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981200" y="4800600"/>
                <a:ext cx="2514600" cy="7983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800600"/>
                <a:ext cx="2514600" cy="79833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248400" y="4800600"/>
                <a:ext cx="2514600" cy="76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800600"/>
                <a:ext cx="2514600" cy="762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628900" y="3733800"/>
            <a:ext cx="5486400" cy="451366"/>
            <a:chOff x="2590800" y="3733800"/>
            <a:chExt cx="5486400" cy="4513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2"/>
                <p:cNvSpPr/>
                <p:nvPr/>
              </p:nvSpPr>
              <p:spPr>
                <a:xfrm>
                  <a:off x="2590800" y="3733800"/>
                  <a:ext cx="2590800" cy="45136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ounded 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3733800"/>
                  <a:ext cx="2590800" cy="451366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>
                <a:xfrm>
                  <a:off x="5486400" y="3733800"/>
                  <a:ext cx="2590800" cy="451366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𝑅𝑒𝐿𝑈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3733800"/>
                  <a:ext cx="2590800" cy="451366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 flipH="1">
            <a:off x="4495800" y="4267200"/>
            <a:ext cx="9144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70944" y="4267200"/>
            <a:ext cx="9144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SMT Based Approach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A way to </a:t>
            </a:r>
            <a:r>
              <a:rPr lang="en-US" sz="2400" dirty="0">
                <a:solidFill>
                  <a:srgbClr val="0000FF"/>
                </a:solidFill>
              </a:rPr>
              <a:t>mitigate</a:t>
            </a:r>
            <a:r>
              <a:rPr lang="en-US" sz="2400" dirty="0"/>
              <a:t> this state explosion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0000FF"/>
                </a:solidFill>
              </a:rPr>
              <a:t>Lazy approach</a:t>
            </a:r>
            <a:r>
              <a:rPr lang="en-US" sz="2400" dirty="0"/>
              <a:t>: no</a:t>
            </a:r>
            <a:r>
              <a:rPr lang="en-US" sz="2400" i="1" dirty="0"/>
              <a:t> </a:t>
            </a:r>
            <a:r>
              <a:rPr lang="en-US" sz="2400" dirty="0"/>
              <a:t>case splitting in advance</a:t>
            </a:r>
          </a:p>
          <a:p>
            <a:pPr lvl="1"/>
            <a:r>
              <a:rPr lang="en-US" sz="2000" dirty="0" err="1"/>
              <a:t>ReLU</a:t>
            </a:r>
            <a:r>
              <a:rPr lang="en-US" sz="2000" dirty="0"/>
              <a:t> constraints satisfied incrementally </a:t>
            </a:r>
          </a:p>
          <a:p>
            <a:pPr lvl="1"/>
            <a:r>
              <a:rPr lang="en-US" sz="2000" dirty="0"/>
              <a:t>Split only if we must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0000FF"/>
                </a:solidFill>
              </a:rPr>
              <a:t>Conflict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analysis</a:t>
            </a:r>
            <a:r>
              <a:rPr lang="en-US" sz="2400" dirty="0"/>
              <a:t> to prune the search space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Orders-of-magnitude larger than a naïve search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Sound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0000FF"/>
                </a:solidFill>
              </a:rPr>
              <a:t> Complete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7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60904"/>
            <a:ext cx="8156448" cy="159669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/>
              </a:rPr>
              <a:t>Improving Scalability via Abstraction</a:t>
            </a:r>
            <a:endParaRPr lang="en-US" sz="48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AutoShape 6" descr="Image result for synops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3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743200" y="3446784"/>
            <a:ext cx="2661816" cy="2107731"/>
            <a:chOff x="3317267" y="4764746"/>
            <a:chExt cx="1775823" cy="1541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9E9E9"/>
                </a:clrFrom>
                <a:clrTo>
                  <a:srgbClr val="E9E9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663" y="4764746"/>
              <a:ext cx="1220301" cy="12192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562738" y="5633419"/>
              <a:ext cx="530352" cy="37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84523" y="5930747"/>
              <a:ext cx="530352" cy="37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44845" y="5921842"/>
              <a:ext cx="530352" cy="37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8578" y="5764931"/>
              <a:ext cx="530352" cy="37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7267" y="5557781"/>
              <a:ext cx="530352" cy="37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274638"/>
            <a:ext cx="7936992" cy="1143000"/>
          </a:xfrm>
        </p:spPr>
        <p:txBody>
          <a:bodyPr>
            <a:normAutofit/>
          </a:bodyPr>
          <a:lstStyle/>
          <a:p>
            <a:r>
              <a:rPr lang="en-US" dirty="0"/>
              <a:t>Programming by Machine Learning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pPr marL="82296" indent="0" algn="ctr">
              <a:buNone/>
            </a:pPr>
            <a:r>
              <a:rPr lang="en-US" b="1" dirty="0"/>
              <a:t>How can we certify these systems?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56390"/>
            <a:ext cx="2318893" cy="218099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 flipH="1">
            <a:off x="3670673" y="2952799"/>
            <a:ext cx="752390" cy="460687"/>
          </a:xfrm>
          <a:prstGeom prst="rightArrow">
            <a:avLst/>
          </a:prstGeom>
          <a:solidFill>
            <a:schemeClr val="accent2"/>
          </a:solidFill>
          <a:ln>
            <a:solidFill>
              <a:srgbClr val="F2FB7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rgbClr val="000000"/>
              </a:solidFill>
              <a:latin typeface="Cambria Math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09" y="2599772"/>
            <a:ext cx="1345140" cy="134514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 flipH="1">
            <a:off x="6410410" y="2958873"/>
            <a:ext cx="752390" cy="460687"/>
          </a:xfrm>
          <a:prstGeom prst="rightArrow">
            <a:avLst/>
          </a:prstGeom>
          <a:solidFill>
            <a:schemeClr val="accent2"/>
          </a:solidFill>
          <a:ln>
            <a:solidFill>
              <a:srgbClr val="F2FB7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rgbClr val="000000"/>
              </a:solidFill>
              <a:latin typeface="Cambria Math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80" y="2363992"/>
            <a:ext cx="1677820" cy="1638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33066" y="1676400"/>
            <a:ext cx="173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Requirements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56957" y="1676400"/>
            <a:ext cx="159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Training Algorithm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33168" y="1676400"/>
            <a:ext cx="15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Artifact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8392" y="2263498"/>
            <a:ext cx="159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Input/Output</a:t>
            </a:r>
            <a:r>
              <a:rPr lang="en-US" sz="2000" dirty="0"/>
              <a:t> Pairs</a:t>
            </a:r>
          </a:p>
        </p:txBody>
      </p:sp>
    </p:spTree>
    <p:extLst>
      <p:ext uri="{BB962C8B-B14F-4D97-AF65-F5344CB8AC3E}">
        <p14:creationId xmlns:p14="http://schemas.microsoft.com/office/powerpoint/2010/main" val="22495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38300" y="2246610"/>
            <a:ext cx="1371600" cy="1780393"/>
            <a:chOff x="1638300" y="2246610"/>
            <a:chExt cx="1371600" cy="1780393"/>
          </a:xfrm>
        </p:grpSpPr>
        <p:sp>
          <p:nvSpPr>
            <p:cNvPr id="15" name="Rounded Rectangle 14"/>
            <p:cNvSpPr/>
            <p:nvPr/>
          </p:nvSpPr>
          <p:spPr>
            <a:xfrm>
              <a:off x="1676400" y="2731603"/>
              <a:ext cx="12954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38300" y="224661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 Space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48906" y="2246610"/>
            <a:ext cx="1580388" cy="1780393"/>
            <a:chOff x="7248906" y="2246610"/>
            <a:chExt cx="1580388" cy="1780393"/>
          </a:xfrm>
        </p:grpSpPr>
        <p:sp>
          <p:nvSpPr>
            <p:cNvPr id="12" name="Rounded Rectangle 11"/>
            <p:cNvSpPr/>
            <p:nvPr/>
          </p:nvSpPr>
          <p:spPr>
            <a:xfrm>
              <a:off x="7391400" y="2731603"/>
              <a:ext cx="12954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8906" y="2246610"/>
              <a:ext cx="1580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 Space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Key idea: use a </a:t>
            </a:r>
            <a:r>
              <a:rPr lang="en-US" sz="2400" dirty="0">
                <a:solidFill>
                  <a:srgbClr val="0000FF"/>
                </a:solidFill>
              </a:rPr>
              <a:t>smaller network</a:t>
            </a:r>
          </a:p>
          <a:p>
            <a:pPr lvl="1"/>
            <a:endParaRPr lang="en-US" sz="2000" dirty="0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7672436" y="2891101"/>
                <a:ext cx="933382" cy="54066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436" y="2891101"/>
                <a:ext cx="933382" cy="54066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962219" y="3039054"/>
                <a:ext cx="609600" cy="762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19" y="3039054"/>
                <a:ext cx="609600" cy="762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11233" y="2667000"/>
            <a:ext cx="3947200" cy="1442498"/>
            <a:chOff x="3135033" y="2819400"/>
            <a:chExt cx="3947200" cy="14424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5033" y="2819400"/>
              <a:ext cx="3947200" cy="14424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35033" y="3125997"/>
              <a:ext cx="322568" cy="760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90359" y="3133617"/>
              <a:ext cx="391873" cy="760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Curved Connector 9"/>
          <p:cNvCxnSpPr/>
          <p:nvPr/>
        </p:nvCxnSpPr>
        <p:spPr>
          <a:xfrm flipV="1">
            <a:off x="2286000" y="3039054"/>
            <a:ext cx="5638800" cy="542346"/>
          </a:xfrm>
          <a:prstGeom prst="curvedConnector3">
            <a:avLst>
              <a:gd name="adj1" fmla="val 53108"/>
            </a:avLst>
          </a:prstGeom>
          <a:ln w="63500"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211233" y="4878125"/>
            <a:ext cx="3945600" cy="989275"/>
            <a:chOff x="3257618" y="4343400"/>
            <a:chExt cx="3728017" cy="97090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618" y="4343400"/>
              <a:ext cx="3728017" cy="97090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257618" y="4524672"/>
              <a:ext cx="322568" cy="760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05275" y="4524672"/>
              <a:ext cx="380360" cy="733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2292350" y="3257550"/>
            <a:ext cx="5759450" cy="2228850"/>
          </a:xfrm>
          <a:custGeom>
            <a:avLst/>
            <a:gdLst>
              <a:gd name="connsiteX0" fmla="*/ 0 w 5759450"/>
              <a:gd name="connsiteY0" fmla="*/ 317500 h 2455752"/>
              <a:gd name="connsiteX1" fmla="*/ 1187450 w 5759450"/>
              <a:gd name="connsiteY1" fmla="*/ 2305050 h 2455752"/>
              <a:gd name="connsiteX2" fmla="*/ 4394200 w 5759450"/>
              <a:gd name="connsiteY2" fmla="*/ 2057400 h 2455752"/>
              <a:gd name="connsiteX3" fmla="*/ 5759450 w 5759450"/>
              <a:gd name="connsiteY3" fmla="*/ 0 h 245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9450" h="2455752">
                <a:moveTo>
                  <a:pt x="0" y="317500"/>
                </a:moveTo>
                <a:cubicBezTo>
                  <a:pt x="227541" y="1166283"/>
                  <a:pt x="455083" y="2015067"/>
                  <a:pt x="1187450" y="2305050"/>
                </a:cubicBezTo>
                <a:cubicBezTo>
                  <a:pt x="1919817" y="2595033"/>
                  <a:pt x="3632200" y="2441575"/>
                  <a:pt x="4394200" y="2057400"/>
                </a:cubicBezTo>
                <a:cubicBezTo>
                  <a:pt x="5156200" y="1673225"/>
                  <a:pt x="5531908" y="329142"/>
                  <a:pt x="5759450" y="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71627" y="282422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627" y="2824226"/>
                <a:ext cx="381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91430" y="4848175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30" y="4848175"/>
                <a:ext cx="381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8FCCD44-623D-4CD4-8CE4-C564B489B820}"/>
              </a:ext>
            </a:extLst>
          </p:cNvPr>
          <p:cNvSpPr txBox="1"/>
          <p:nvPr/>
        </p:nvSpPr>
        <p:spPr>
          <a:xfrm>
            <a:off x="1295400" y="6143423"/>
            <a:ext cx="700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i="1" dirty="0"/>
              <a:t>An Abstraction-Based Framework for Neural Network Verification. </a:t>
            </a:r>
            <a:r>
              <a:rPr lang="en-US" dirty="0" err="1"/>
              <a:t>Elboher</a:t>
            </a:r>
            <a:r>
              <a:rPr lang="en-US" dirty="0"/>
              <a:t> et al., CAV 2020</a:t>
            </a:r>
          </a:p>
        </p:txBody>
      </p:sp>
    </p:spTree>
    <p:extLst>
      <p:ext uri="{BB962C8B-B14F-4D97-AF65-F5344CB8AC3E}">
        <p14:creationId xmlns:p14="http://schemas.microsoft.com/office/powerpoint/2010/main" val="117367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why is this Sound?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Network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dirty="0"/>
                  <a:t> is related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It is an </a:t>
                </a:r>
                <a:r>
                  <a:rPr lang="en-US" sz="2000" dirty="0">
                    <a:solidFill>
                      <a:srgbClr val="0000FF"/>
                    </a:solidFill>
                  </a:rPr>
                  <a:t>over-approximation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Common theme in verification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00FF"/>
                    </a:solidFill>
                  </a:rPr>
                  <a:t>UNSAT</a:t>
                </a:r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/>
                  <a:t> is also </a:t>
                </a:r>
                <a:r>
                  <a:rPr lang="en-US" sz="2400" dirty="0">
                    <a:solidFill>
                      <a:srgbClr val="0000FF"/>
                    </a:solidFill>
                  </a:rPr>
                  <a:t>UNSAT</a:t>
                </a: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And what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</a:t>
                </a:r>
                <a:r>
                  <a:rPr lang="en-US" sz="2400" dirty="0">
                    <a:solidFill>
                      <a:srgbClr val="0000FF"/>
                    </a:solidFill>
                  </a:rPr>
                  <a:t> SAT</a:t>
                </a:r>
                <a:r>
                  <a:rPr lang="en-US" sz="2400" dirty="0"/>
                  <a:t>?</a:t>
                </a:r>
              </a:p>
              <a:p>
                <a:pPr lvl="1"/>
                <a:r>
                  <a:rPr lang="en-US" sz="2000" dirty="0"/>
                  <a:t>Ambiguous</a:t>
                </a:r>
              </a:p>
              <a:p>
                <a:pPr lvl="1"/>
                <a:r>
                  <a:rPr lang="en-US" sz="2000" dirty="0"/>
                  <a:t>We will handle this case later</a:t>
                </a: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Over-Approximations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38300" y="2246610"/>
            <a:ext cx="2324100" cy="2477790"/>
            <a:chOff x="1638300" y="2246610"/>
            <a:chExt cx="1371600" cy="1780393"/>
          </a:xfrm>
        </p:grpSpPr>
        <p:sp>
          <p:nvSpPr>
            <p:cNvPr id="7" name="Rounded Rectangle 6"/>
            <p:cNvSpPr/>
            <p:nvPr/>
          </p:nvSpPr>
          <p:spPr>
            <a:xfrm>
              <a:off x="1676400" y="2731603"/>
              <a:ext cx="12954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8300" y="224661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057400" y="3338943"/>
                <a:ext cx="609600" cy="762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38943"/>
                <a:ext cx="609600" cy="762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amond 3"/>
              <p:cNvSpPr/>
              <p:nvPr/>
            </p:nvSpPr>
            <p:spPr>
              <a:xfrm>
                <a:off x="4514850" y="3305754"/>
                <a:ext cx="1066800" cy="99060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Diamon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850" y="3305754"/>
                <a:ext cx="1066800" cy="990600"/>
              </a:xfrm>
              <a:prstGeom prst="diamond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4171949" y="3287728"/>
                <a:ext cx="1752600" cy="104513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949" y="3287728"/>
                <a:ext cx="1752600" cy="104513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134100" y="2246610"/>
            <a:ext cx="2324100" cy="2477790"/>
            <a:chOff x="1638300" y="2246610"/>
            <a:chExt cx="1371600" cy="1780393"/>
          </a:xfrm>
        </p:grpSpPr>
        <p:sp>
          <p:nvSpPr>
            <p:cNvPr id="22" name="Rounded Rectangle 21"/>
            <p:cNvSpPr/>
            <p:nvPr/>
          </p:nvSpPr>
          <p:spPr>
            <a:xfrm>
              <a:off x="1676400" y="2731603"/>
              <a:ext cx="12954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38300" y="2246610"/>
              <a:ext cx="1371600" cy="26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7593541" y="3068608"/>
                <a:ext cx="635989" cy="54066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541" y="3068608"/>
                <a:ext cx="635989" cy="54066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6259518" y="3287728"/>
            <a:ext cx="1478431" cy="1278960"/>
            <a:chOff x="6259518" y="3287728"/>
            <a:chExt cx="1478431" cy="1278960"/>
          </a:xfrm>
        </p:grpSpPr>
        <p:sp>
          <p:nvSpPr>
            <p:cNvPr id="33" name="Oval 32"/>
            <p:cNvSpPr/>
            <p:nvPr/>
          </p:nvSpPr>
          <p:spPr>
            <a:xfrm>
              <a:off x="6262454" y="3287728"/>
              <a:ext cx="1475495" cy="1278960"/>
            </a:xfrm>
            <a:prstGeom prst="ellipse">
              <a:avLst/>
            </a:prstGeom>
            <a:ln>
              <a:solidFill>
                <a:schemeClr val="dk1">
                  <a:alpha val="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259518" y="3515998"/>
                  <a:ext cx="9347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518" y="3515998"/>
                  <a:ext cx="93472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6493205" y="3829255"/>
                <a:ext cx="704782" cy="6517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205" y="3829255"/>
                <a:ext cx="704782" cy="65177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urved Connector 25"/>
          <p:cNvCxnSpPr/>
          <p:nvPr/>
        </p:nvCxnSpPr>
        <p:spPr>
          <a:xfrm>
            <a:off x="2514600" y="3609277"/>
            <a:ext cx="4267200" cy="652632"/>
          </a:xfrm>
          <a:prstGeom prst="curvedConnector3">
            <a:avLst>
              <a:gd name="adj1" fmla="val 5553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flipV="1">
            <a:off x="2438400" y="3609277"/>
            <a:ext cx="4114800" cy="32513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31" grpId="0" animBg="1"/>
      <p:bldP spid="12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Over-Approximations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Over-approximation has </a:t>
            </a:r>
            <a:r>
              <a:rPr lang="en-US" sz="2400" dirty="0">
                <a:solidFill>
                  <a:srgbClr val="0000FF"/>
                </a:solidFill>
              </a:rPr>
              <a:t>all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behaviors</a:t>
            </a:r>
            <a:r>
              <a:rPr lang="en-US" sz="2400" dirty="0"/>
              <a:t> of original system</a:t>
            </a:r>
          </a:p>
          <a:p>
            <a:endParaRPr lang="en-US" sz="2400" dirty="0"/>
          </a:p>
          <a:p>
            <a:r>
              <a:rPr lang="en-US" sz="2400" dirty="0"/>
              <a:t>It is </a:t>
            </a:r>
            <a:r>
              <a:rPr lang="en-US" sz="2400" dirty="0">
                <a:solidFill>
                  <a:srgbClr val="0000FF"/>
                </a:solidFill>
              </a:rPr>
              <a:t>simpler</a:t>
            </a:r>
            <a:r>
              <a:rPr lang="en-US" sz="2400" dirty="0"/>
              <a:t>, and easier to verify</a:t>
            </a:r>
          </a:p>
          <a:p>
            <a:endParaRPr lang="en-US" sz="2400" dirty="0"/>
          </a:p>
          <a:p>
            <a:r>
              <a:rPr lang="en-US" sz="2400" dirty="0"/>
              <a:t>If over-approximation is safe, so is original</a:t>
            </a:r>
          </a:p>
          <a:p>
            <a:pPr lvl="1"/>
            <a:r>
              <a:rPr lang="en-US" sz="2000" dirty="0"/>
              <a:t>If over-approximation query is UNSAT, original query also UNSAT</a:t>
            </a:r>
          </a:p>
          <a:p>
            <a:pPr lvl="1"/>
            <a:endParaRPr lang="en-US" sz="2000" dirty="0"/>
          </a:p>
          <a:p>
            <a:r>
              <a:rPr lang="en-US" sz="2400" dirty="0"/>
              <a:t>So how do we over-approximate neural networks?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Assume, without loss of generality: </a:t>
                </a:r>
              </a:p>
              <a:p>
                <a:pPr lvl="1"/>
                <a:r>
                  <a:rPr lang="en-US" sz="2000" dirty="0"/>
                  <a:t>Network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has single output,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Output property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Over-approximation network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dirty="0"/>
                  <a:t>: </a:t>
                </a:r>
                <a:br>
                  <a:rPr lang="en-US" sz="2400" dirty="0"/>
                </a:b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    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If over-approximate query is UNSAT,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And hence,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So original query also UNSAT</a:t>
                </a: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Constructing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740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Idea: </a:t>
                </a:r>
                <a:r>
                  <a:rPr lang="en-US" sz="2400" dirty="0">
                    <a:solidFill>
                      <a:srgbClr val="0000FF"/>
                    </a:solidFill>
                  </a:rPr>
                  <a:t>merge two neurons into one</a:t>
                </a:r>
              </a:p>
              <a:p>
                <a:pPr lvl="1"/>
                <a:r>
                  <a:rPr lang="en-US" sz="2000" dirty="0"/>
                  <a:t>And repeat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Input weight: </a:t>
                </a:r>
                <a:r>
                  <a:rPr lang="en-US" sz="2400" dirty="0">
                    <a:solidFill>
                      <a:srgbClr val="0000FF"/>
                    </a:solidFill>
                  </a:rPr>
                  <a:t>max</a:t>
                </a:r>
              </a:p>
              <a:p>
                <a:r>
                  <a:rPr lang="en-US" sz="2400" dirty="0"/>
                  <a:t>Output weight: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sum</a:t>
                </a:r>
              </a:p>
              <a:p>
                <a:r>
                  <a:rPr lang="en-US" sz="2400" dirty="0"/>
                  <a:t>Example: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4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C449FF-BD87-481D-97AE-838842C37D03}"/>
              </a:ext>
            </a:extLst>
          </p:cNvPr>
          <p:cNvCxnSpPr>
            <a:stCxn id="10" idx="7"/>
            <a:endCxn id="8" idx="2"/>
          </p:cNvCxnSpPr>
          <p:nvPr/>
        </p:nvCxnSpPr>
        <p:spPr>
          <a:xfrm flipV="1">
            <a:off x="2207885" y="2941638"/>
            <a:ext cx="609991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54F667-E9EC-4CC0-8191-8BFACF176001}"/>
              </a:ext>
            </a:extLst>
          </p:cNvPr>
          <p:cNvGrpSpPr/>
          <p:nvPr/>
        </p:nvGrpSpPr>
        <p:grpSpPr>
          <a:xfrm>
            <a:off x="2817876" y="2713038"/>
            <a:ext cx="536448" cy="1935162"/>
            <a:chOff x="2857500" y="2537619"/>
            <a:chExt cx="536448" cy="1935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D2AA03-20AA-4C28-9379-D87753594C80}"/>
                    </a:ext>
                  </a:extLst>
                </p:cNvPr>
                <p:cNvSpPr/>
                <p:nvPr/>
              </p:nvSpPr>
              <p:spPr>
                <a:xfrm>
                  <a:off x="2857500" y="2537619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D2AA03-20AA-4C28-9379-D87753594C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500" y="2537619"/>
                  <a:ext cx="5334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3BEACB-A7EF-4B2A-9448-C66612A2F536}"/>
                    </a:ext>
                  </a:extLst>
                </p:cNvPr>
                <p:cNvSpPr/>
                <p:nvPr/>
              </p:nvSpPr>
              <p:spPr>
                <a:xfrm>
                  <a:off x="2860548" y="4015581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3BEACB-A7EF-4B2A-9448-C66612A2F5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0548" y="4015581"/>
                  <a:ext cx="533400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749745-746A-4FCB-A791-59D908E9E8EE}"/>
                  </a:ext>
                </a:extLst>
              </p:cNvPr>
              <p:cNvSpPr/>
              <p:nvPr/>
            </p:nvSpPr>
            <p:spPr>
              <a:xfrm>
                <a:off x="1752600" y="3452019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749745-746A-4FCB-A791-59D908E9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452019"/>
                <a:ext cx="5334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0A0ACE8-5EF8-4881-9D98-EB53E65D25F7}"/>
                  </a:ext>
                </a:extLst>
              </p:cNvPr>
              <p:cNvSpPr/>
              <p:nvPr/>
            </p:nvSpPr>
            <p:spPr>
              <a:xfrm>
                <a:off x="3886200" y="3452019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0A0ACE8-5EF8-4881-9D98-EB53E65D2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452019"/>
                <a:ext cx="5334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1A8E6-AFE9-493A-9B8A-63BC7B9EFFD1}"/>
              </a:ext>
            </a:extLst>
          </p:cNvPr>
          <p:cNvCxnSpPr>
            <a:stCxn id="10" idx="5"/>
            <a:endCxn id="9" idx="2"/>
          </p:cNvCxnSpPr>
          <p:nvPr/>
        </p:nvCxnSpPr>
        <p:spPr>
          <a:xfrm>
            <a:off x="2207885" y="3842264"/>
            <a:ext cx="613039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1170BA-27C1-40DF-9E25-630E16CC6C46}"/>
              </a:ext>
            </a:extLst>
          </p:cNvPr>
          <p:cNvCxnSpPr>
            <a:stCxn id="8" idx="6"/>
            <a:endCxn id="11" idx="1"/>
          </p:cNvCxnSpPr>
          <p:nvPr/>
        </p:nvCxnSpPr>
        <p:spPr>
          <a:xfrm>
            <a:off x="3351276" y="2941638"/>
            <a:ext cx="613039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CA79C8-A65B-48EA-B798-6FD63AA44400}"/>
              </a:ext>
            </a:extLst>
          </p:cNvPr>
          <p:cNvCxnSpPr>
            <a:stCxn id="9" idx="6"/>
            <a:endCxn id="11" idx="3"/>
          </p:cNvCxnSpPr>
          <p:nvPr/>
        </p:nvCxnSpPr>
        <p:spPr>
          <a:xfrm flipV="1">
            <a:off x="3354324" y="3842264"/>
            <a:ext cx="609991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2091690" y="298557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90" y="2985572"/>
                <a:ext cx="4983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17D016-1311-4A95-BB2B-821470C6486A}"/>
                  </a:ext>
                </a:extLst>
              </p:cNvPr>
              <p:cNvSpPr txBox="1"/>
              <p:nvPr/>
            </p:nvSpPr>
            <p:spPr>
              <a:xfrm>
                <a:off x="2091690" y="4007239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17D016-1311-4A95-BB2B-821470C6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90" y="4007239"/>
                <a:ext cx="4983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25EA01-9D7E-413F-BD7E-BB86DA7CB0BC}"/>
                  </a:ext>
                </a:extLst>
              </p:cNvPr>
              <p:cNvSpPr txBox="1"/>
              <p:nvPr/>
            </p:nvSpPr>
            <p:spPr>
              <a:xfrm>
                <a:off x="3581400" y="298557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25EA01-9D7E-413F-BD7E-BB86DA7CB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985572"/>
                <a:ext cx="4983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22EC2-2585-4F51-8430-93C310A5FEDB}"/>
                  </a:ext>
                </a:extLst>
              </p:cNvPr>
              <p:cNvSpPr txBox="1"/>
              <p:nvPr/>
            </p:nvSpPr>
            <p:spPr>
              <a:xfrm>
                <a:off x="3581400" y="4007239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22EC2-2585-4F51-8430-93C310A5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007239"/>
                <a:ext cx="4983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7DB4F5-CDFF-42E6-A07D-0400173F45E7}"/>
                  </a:ext>
                </a:extLst>
              </p:cNvPr>
              <p:cNvSpPr txBox="1"/>
              <p:nvPr/>
            </p:nvSpPr>
            <p:spPr>
              <a:xfrm>
                <a:off x="1603111" y="266376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7DB4F5-CDFF-42E6-A07D-0400173F4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111" y="2663765"/>
                <a:ext cx="381000" cy="461665"/>
              </a:xfrm>
              <a:prstGeom prst="rect">
                <a:avLst/>
              </a:prstGeom>
              <a:blipFill>
                <a:blip r:embed="rId13"/>
                <a:stretch>
                  <a:fillRect l="-4839" r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BA69AA-CF4F-4ADE-81C4-AB1ACC6AF7B2}"/>
              </a:ext>
            </a:extLst>
          </p:cNvPr>
          <p:cNvCxnSpPr>
            <a:cxnSpLocks/>
            <a:stCxn id="32" idx="6"/>
            <a:endCxn id="30" idx="2"/>
          </p:cNvCxnSpPr>
          <p:nvPr/>
        </p:nvCxnSpPr>
        <p:spPr>
          <a:xfrm>
            <a:off x="6172200" y="3680619"/>
            <a:ext cx="531876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D7EE01-89E7-4279-992E-16E7EE43C3C9}"/>
                  </a:ext>
                </a:extLst>
              </p:cNvPr>
              <p:cNvSpPr/>
              <p:nvPr/>
            </p:nvSpPr>
            <p:spPr>
              <a:xfrm>
                <a:off x="6704076" y="3452019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D7EE01-89E7-4279-992E-16E7EE43C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76" y="3452019"/>
                <a:ext cx="533400" cy="4572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847BEC4-80E5-40E8-9837-9DEFD92EDD61}"/>
                  </a:ext>
                </a:extLst>
              </p:cNvPr>
              <p:cNvSpPr/>
              <p:nvPr/>
            </p:nvSpPr>
            <p:spPr>
              <a:xfrm>
                <a:off x="5638800" y="3452019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847BEC4-80E5-40E8-9837-9DEFD92ED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452019"/>
                <a:ext cx="533400" cy="4572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F973DD4-515D-4A7C-8F33-08205901D109}"/>
                  </a:ext>
                </a:extLst>
              </p:cNvPr>
              <p:cNvSpPr/>
              <p:nvPr/>
            </p:nvSpPr>
            <p:spPr>
              <a:xfrm>
                <a:off x="7772400" y="3452019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F973DD4-515D-4A7C-8F33-08205901D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452019"/>
                <a:ext cx="533400" cy="4572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CFE970-7B80-4B26-B8E3-0337F00F3CA8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7237476" y="3680619"/>
            <a:ext cx="534924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E8E58A-6728-4A8E-A034-E942109C36FD}"/>
                  </a:ext>
                </a:extLst>
              </p:cNvPr>
              <p:cNvSpPr txBox="1"/>
              <p:nvPr/>
            </p:nvSpPr>
            <p:spPr>
              <a:xfrm>
                <a:off x="6186659" y="3276600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E8E58A-6728-4A8E-A034-E942109C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659" y="3276600"/>
                <a:ext cx="49834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13B10C-54D3-498E-97EE-FE5C9F5623BA}"/>
                  </a:ext>
                </a:extLst>
              </p:cNvPr>
              <p:cNvSpPr txBox="1"/>
              <p:nvPr/>
            </p:nvSpPr>
            <p:spPr>
              <a:xfrm>
                <a:off x="7235952" y="3276600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13B10C-54D3-498E-97EE-FE5C9F56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952" y="3276600"/>
                <a:ext cx="49834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A93B60-16E8-4CD8-B6CC-26A55AB96B5C}"/>
                  </a:ext>
                </a:extLst>
              </p:cNvPr>
              <p:cNvSpPr txBox="1"/>
              <p:nvPr/>
            </p:nvSpPr>
            <p:spPr>
              <a:xfrm>
                <a:off x="5295037" y="2663765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A93B60-16E8-4CD8-B6CC-26A55AB96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37" y="2663765"/>
                <a:ext cx="381000" cy="461665"/>
              </a:xfrm>
              <a:prstGeom prst="rect">
                <a:avLst/>
              </a:prstGeom>
              <a:blipFill>
                <a:blip r:embed="rId19"/>
                <a:stretch>
                  <a:fillRect l="-4839" r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4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  <p:bldP spid="10" grpId="0" animBg="1"/>
      <p:bldP spid="11" grpId="0" animBg="1"/>
      <p:bldP spid="15" grpId="0"/>
      <p:bldP spid="16" grpId="0"/>
      <p:bldP spid="17" grpId="0"/>
      <p:bldP spid="18" grpId="0"/>
      <p:bldP spid="26" grpId="0"/>
      <p:bldP spid="30" grpId="0" animBg="1"/>
      <p:bldP spid="32" grpId="0" animBg="1"/>
      <p:bldP spid="33" grpId="0" animBg="1"/>
      <p:bldP spid="37" grpId="0"/>
      <p:bldP spid="39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Constructing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cnt’d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740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Why did it work?</a:t>
                </a:r>
                <a:br>
                  <a:rPr lang="en-US" sz="2400" dirty="0"/>
                </a:br>
                <a:endParaRPr lang="en-US" sz="2400" dirty="0"/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Works because: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</a:rPr>
                  <a:t>Weights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were </a:t>
                </a:r>
                <a:r>
                  <a:rPr lang="en-US" sz="2000" dirty="0">
                    <a:solidFill>
                      <a:srgbClr val="0000FF"/>
                    </a:solidFill>
                  </a:rPr>
                  <a:t>positive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We wanted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>
                    <a:solidFill>
                      <a:srgbClr val="0000FF"/>
                    </a:solidFill>
                  </a:rPr>
                  <a:t>increase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4"/>
                <a:stretch>
                  <a:fillRect t="-941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C449FF-BD87-481D-97AE-838842C37D03}"/>
              </a:ext>
            </a:extLst>
          </p:cNvPr>
          <p:cNvCxnSpPr>
            <a:stCxn id="10" idx="7"/>
            <a:endCxn id="8" idx="2"/>
          </p:cNvCxnSpPr>
          <p:nvPr/>
        </p:nvCxnSpPr>
        <p:spPr>
          <a:xfrm flipV="1">
            <a:off x="2207885" y="2057400"/>
            <a:ext cx="609991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54F667-E9EC-4CC0-8191-8BFACF176001}"/>
              </a:ext>
            </a:extLst>
          </p:cNvPr>
          <p:cNvGrpSpPr/>
          <p:nvPr/>
        </p:nvGrpSpPr>
        <p:grpSpPr>
          <a:xfrm>
            <a:off x="2817876" y="1828800"/>
            <a:ext cx="536448" cy="1935162"/>
            <a:chOff x="2857500" y="2537619"/>
            <a:chExt cx="536448" cy="1935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D2AA03-20AA-4C28-9379-D87753594C80}"/>
                    </a:ext>
                  </a:extLst>
                </p:cNvPr>
                <p:cNvSpPr/>
                <p:nvPr/>
              </p:nvSpPr>
              <p:spPr>
                <a:xfrm>
                  <a:off x="2857500" y="2537619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D2AA03-20AA-4C28-9379-D87753594C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500" y="2537619"/>
                  <a:ext cx="5334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3BEACB-A7EF-4B2A-9448-C66612A2F536}"/>
                    </a:ext>
                  </a:extLst>
                </p:cNvPr>
                <p:cNvSpPr/>
                <p:nvPr/>
              </p:nvSpPr>
              <p:spPr>
                <a:xfrm>
                  <a:off x="2860548" y="4015581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3BEACB-A7EF-4B2A-9448-C66612A2F5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0548" y="4015581"/>
                  <a:ext cx="533400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749745-746A-4FCB-A791-59D908E9E8EE}"/>
                  </a:ext>
                </a:extLst>
              </p:cNvPr>
              <p:cNvSpPr/>
              <p:nvPr/>
            </p:nvSpPr>
            <p:spPr>
              <a:xfrm>
                <a:off x="1752600" y="2567781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749745-746A-4FCB-A791-59D908E9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67781"/>
                <a:ext cx="5334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0A0ACE8-5EF8-4881-9D98-EB53E65D25F7}"/>
                  </a:ext>
                </a:extLst>
              </p:cNvPr>
              <p:cNvSpPr/>
              <p:nvPr/>
            </p:nvSpPr>
            <p:spPr>
              <a:xfrm>
                <a:off x="3886200" y="2567781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0A0ACE8-5EF8-4881-9D98-EB53E65D2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67781"/>
                <a:ext cx="5334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1A8E6-AFE9-493A-9B8A-63BC7B9EFFD1}"/>
              </a:ext>
            </a:extLst>
          </p:cNvPr>
          <p:cNvCxnSpPr>
            <a:stCxn id="10" idx="5"/>
            <a:endCxn id="9" idx="2"/>
          </p:cNvCxnSpPr>
          <p:nvPr/>
        </p:nvCxnSpPr>
        <p:spPr>
          <a:xfrm>
            <a:off x="2207885" y="2958026"/>
            <a:ext cx="613039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1170BA-27C1-40DF-9E25-630E16CC6C46}"/>
              </a:ext>
            </a:extLst>
          </p:cNvPr>
          <p:cNvCxnSpPr>
            <a:stCxn id="8" idx="6"/>
            <a:endCxn id="11" idx="1"/>
          </p:cNvCxnSpPr>
          <p:nvPr/>
        </p:nvCxnSpPr>
        <p:spPr>
          <a:xfrm>
            <a:off x="3351276" y="2057400"/>
            <a:ext cx="613039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CA79C8-A65B-48EA-B798-6FD63AA44400}"/>
              </a:ext>
            </a:extLst>
          </p:cNvPr>
          <p:cNvCxnSpPr>
            <a:stCxn id="9" idx="6"/>
            <a:endCxn id="11" idx="3"/>
          </p:cNvCxnSpPr>
          <p:nvPr/>
        </p:nvCxnSpPr>
        <p:spPr>
          <a:xfrm flipV="1">
            <a:off x="3354324" y="2958026"/>
            <a:ext cx="609991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2091690" y="210133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90" y="2101334"/>
                <a:ext cx="4983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17D016-1311-4A95-BB2B-821470C6486A}"/>
                  </a:ext>
                </a:extLst>
              </p:cNvPr>
              <p:cNvSpPr txBox="1"/>
              <p:nvPr/>
            </p:nvSpPr>
            <p:spPr>
              <a:xfrm>
                <a:off x="2091690" y="3123001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17D016-1311-4A95-BB2B-821470C6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90" y="3123001"/>
                <a:ext cx="4983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25EA01-9D7E-413F-BD7E-BB86DA7CB0BC}"/>
                  </a:ext>
                </a:extLst>
              </p:cNvPr>
              <p:cNvSpPr txBox="1"/>
              <p:nvPr/>
            </p:nvSpPr>
            <p:spPr>
              <a:xfrm>
                <a:off x="3581400" y="210133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25EA01-9D7E-413F-BD7E-BB86DA7CB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101334"/>
                <a:ext cx="4983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22EC2-2585-4F51-8430-93C310A5FEDB}"/>
                  </a:ext>
                </a:extLst>
              </p:cNvPr>
              <p:cNvSpPr txBox="1"/>
              <p:nvPr/>
            </p:nvSpPr>
            <p:spPr>
              <a:xfrm>
                <a:off x="3581400" y="3123001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22EC2-2585-4F51-8430-93C310A5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123001"/>
                <a:ext cx="4983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BA69AA-CF4F-4ADE-81C4-AB1ACC6AF7B2}"/>
              </a:ext>
            </a:extLst>
          </p:cNvPr>
          <p:cNvCxnSpPr>
            <a:cxnSpLocks/>
            <a:stCxn id="32" idx="6"/>
            <a:endCxn id="30" idx="2"/>
          </p:cNvCxnSpPr>
          <p:nvPr/>
        </p:nvCxnSpPr>
        <p:spPr>
          <a:xfrm>
            <a:off x="6172200" y="2796381"/>
            <a:ext cx="531876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D7EE01-89E7-4279-992E-16E7EE43C3C9}"/>
                  </a:ext>
                </a:extLst>
              </p:cNvPr>
              <p:cNvSpPr/>
              <p:nvPr/>
            </p:nvSpPr>
            <p:spPr>
              <a:xfrm>
                <a:off x="6704076" y="2567781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D7EE01-89E7-4279-992E-16E7EE43C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76" y="2567781"/>
                <a:ext cx="533400" cy="4572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847BEC4-80E5-40E8-9837-9DEFD92EDD61}"/>
                  </a:ext>
                </a:extLst>
              </p:cNvPr>
              <p:cNvSpPr/>
              <p:nvPr/>
            </p:nvSpPr>
            <p:spPr>
              <a:xfrm>
                <a:off x="5638800" y="2567781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847BEC4-80E5-40E8-9837-9DEFD92ED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567781"/>
                <a:ext cx="533400" cy="4572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F973DD4-515D-4A7C-8F33-08205901D109}"/>
                  </a:ext>
                </a:extLst>
              </p:cNvPr>
              <p:cNvSpPr/>
              <p:nvPr/>
            </p:nvSpPr>
            <p:spPr>
              <a:xfrm>
                <a:off x="7772400" y="2567781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F973DD4-515D-4A7C-8F33-08205901D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567781"/>
                <a:ext cx="533400" cy="4572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CFE970-7B80-4B26-B8E3-0337F00F3CA8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7237476" y="2796381"/>
            <a:ext cx="534924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E8E58A-6728-4A8E-A034-E942109C36FD}"/>
                  </a:ext>
                </a:extLst>
              </p:cNvPr>
              <p:cNvSpPr txBox="1"/>
              <p:nvPr/>
            </p:nvSpPr>
            <p:spPr>
              <a:xfrm>
                <a:off x="5918453" y="2265404"/>
                <a:ext cx="1096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E8E58A-6728-4A8E-A034-E942109C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53" y="2265404"/>
                <a:ext cx="1096069" cy="369332"/>
              </a:xfrm>
              <a:prstGeom prst="rect">
                <a:avLst/>
              </a:prstGeom>
              <a:blipFill>
                <a:blip r:embed="rId16"/>
                <a:stretch>
                  <a:fillRect r="-5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13B10C-54D3-498E-97EE-FE5C9F5623BA}"/>
                  </a:ext>
                </a:extLst>
              </p:cNvPr>
              <p:cNvSpPr txBox="1"/>
              <p:nvPr/>
            </p:nvSpPr>
            <p:spPr>
              <a:xfrm>
                <a:off x="7106511" y="2265404"/>
                <a:ext cx="774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13B10C-54D3-498E-97EE-FE5C9F56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11" y="2265404"/>
                <a:ext cx="7749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392AFF71-02F1-48A2-AED1-F05B1783A7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83016" y="4010427"/>
            <a:ext cx="5389384" cy="133330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12880" y="4597007"/>
            <a:ext cx="4898626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47693" y="5020528"/>
            <a:ext cx="249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Monotonic increasing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1F46CD-0661-46AE-ABE1-EACE454809E3}"/>
              </a:ext>
            </a:extLst>
          </p:cNvPr>
          <p:cNvCxnSpPr>
            <a:cxnSpLocks/>
          </p:cNvCxnSpPr>
          <p:nvPr/>
        </p:nvCxnSpPr>
        <p:spPr>
          <a:xfrm flipH="1" flipV="1">
            <a:off x="3351276" y="4677079"/>
            <a:ext cx="592174" cy="31466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1F46CD-0661-46AE-ABE1-EACE454809E3}"/>
              </a:ext>
            </a:extLst>
          </p:cNvPr>
          <p:cNvCxnSpPr>
            <a:cxnSpLocks/>
          </p:cNvCxnSpPr>
          <p:nvPr/>
        </p:nvCxnSpPr>
        <p:spPr>
          <a:xfrm flipV="1">
            <a:off x="5046626" y="4677079"/>
            <a:ext cx="592174" cy="31466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  <p:bldP spid="10" grpId="0" animBg="1"/>
      <p:bldP spid="11" grpId="0" animBg="1"/>
      <p:bldP spid="15" grpId="0"/>
      <p:bldP spid="16" grpId="0"/>
      <p:bldP spid="17" grpId="0"/>
      <p:bldP spid="18" grpId="0"/>
      <p:bldP spid="30" grpId="0" animBg="1"/>
      <p:bldP spid="32" grpId="0" animBg="1"/>
      <p:bldP spid="33" grpId="0" animBg="1"/>
      <p:bldP spid="37" grpId="0"/>
      <p:bldP spid="39" grpId="0"/>
      <p:bldP spid="3" grpId="0" animBg="1"/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Constructing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cnt’d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740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In order to merge two neurons: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/>
                  <a:t>All outgoing edges must have </a:t>
                </a:r>
                <a:r>
                  <a:rPr lang="en-US" sz="2000" dirty="0">
                    <a:solidFill>
                      <a:srgbClr val="0000FF"/>
                    </a:solidFill>
                  </a:rPr>
                  <a:t>same sign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/>
                  <a:t>Next-layer neurons either need to </a:t>
                </a:r>
                <a:r>
                  <a:rPr lang="en-US" sz="2000" dirty="0">
                    <a:solidFill>
                      <a:srgbClr val="0000FF"/>
                    </a:solidFill>
                  </a:rPr>
                  <a:t>increase</a:t>
                </a:r>
                <a:r>
                  <a:rPr lang="en-US" sz="2000" dirty="0"/>
                  <a:t>, or </a:t>
                </a:r>
                <a:r>
                  <a:rPr lang="en-US" sz="2000" dirty="0">
                    <a:solidFill>
                      <a:srgbClr val="0000FF"/>
                    </a:solidFill>
                  </a:rPr>
                  <a:t>decrease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Four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categories</a:t>
                </a:r>
                <a:r>
                  <a:rPr lang="en-US" sz="2400" dirty="0"/>
                  <a:t> of neurons: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𝑛𝑒𝑔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}×{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𝑑𝑒𝑐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Neurons from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same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category</a:t>
                </a:r>
                <a:r>
                  <a:rPr lang="en-US" sz="2400" dirty="0"/>
                  <a:t> can be merged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Input network not guaranteed to meet requirements</a:t>
                </a:r>
              </a:p>
              <a:p>
                <a:pPr lvl="1"/>
                <a:r>
                  <a:rPr lang="en-US" sz="2000" dirty="0"/>
                  <a:t>So we will </a:t>
                </a:r>
                <a:r>
                  <a:rPr lang="en-US" sz="2000" dirty="0">
                    <a:solidFill>
                      <a:srgbClr val="0000FF"/>
                    </a:solidFill>
                  </a:rPr>
                  <a:t>preprocess</a:t>
                </a:r>
                <a:r>
                  <a:rPr lang="en-US" sz="2000" dirty="0"/>
                  <a:t> them!</a:t>
                </a:r>
              </a:p>
              <a:p>
                <a:pPr lvl="1"/>
                <a:endParaRPr lang="en-US" sz="2000" dirty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585216" indent="-457200"/>
                <a:endParaRPr lang="en-US" sz="2400" dirty="0"/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4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0407C62-3F2D-4BF8-AFE8-361842AE51D8}"/>
              </a:ext>
            </a:extLst>
          </p:cNvPr>
          <p:cNvGrpSpPr/>
          <p:nvPr/>
        </p:nvGrpSpPr>
        <p:grpSpPr>
          <a:xfrm>
            <a:off x="2545293" y="2941638"/>
            <a:ext cx="3548877" cy="2388357"/>
            <a:chOff x="2545293" y="2941638"/>
            <a:chExt cx="3548877" cy="238835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5566A3E-B5B0-4E91-9357-EB59179E6B99}"/>
                </a:ext>
              </a:extLst>
            </p:cNvPr>
            <p:cNvCxnSpPr>
              <a:cxnSpLocks/>
              <a:stCxn id="10" idx="7"/>
              <a:endCxn id="8" idx="2"/>
            </p:cNvCxnSpPr>
            <p:nvPr/>
          </p:nvCxnSpPr>
          <p:spPr>
            <a:xfrm flipV="1">
              <a:off x="2547136" y="2941638"/>
              <a:ext cx="1411603" cy="435444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3C9CB04-E114-4639-8C83-02B2AEA48A45}"/>
                </a:ext>
              </a:extLst>
            </p:cNvPr>
            <p:cNvCxnSpPr>
              <a:cxnSpLocks/>
              <a:stCxn id="10" idx="5"/>
              <a:endCxn id="9" idx="2"/>
            </p:cNvCxnSpPr>
            <p:nvPr/>
          </p:nvCxnSpPr>
          <p:spPr>
            <a:xfrm>
              <a:off x="2547136" y="3700372"/>
              <a:ext cx="1411603" cy="435444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181E137-0F64-4BBE-8E06-0717DE8D31F4}"/>
                </a:ext>
              </a:extLst>
            </p:cNvPr>
            <p:cNvCxnSpPr>
              <a:cxnSpLocks/>
              <a:stCxn id="45" idx="7"/>
              <a:endCxn id="8" idx="3"/>
            </p:cNvCxnSpPr>
            <p:nvPr/>
          </p:nvCxnSpPr>
          <p:spPr>
            <a:xfrm flipV="1">
              <a:off x="2545293" y="3103283"/>
              <a:ext cx="1491561" cy="1467977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4378E73-0811-45EC-835B-BE226095D7C4}"/>
                </a:ext>
              </a:extLst>
            </p:cNvPr>
            <p:cNvCxnSpPr>
              <a:cxnSpLocks/>
              <a:stCxn id="45" idx="6"/>
              <a:endCxn id="9" idx="3"/>
            </p:cNvCxnSpPr>
            <p:nvPr/>
          </p:nvCxnSpPr>
          <p:spPr>
            <a:xfrm flipV="1">
              <a:off x="2623408" y="4297461"/>
              <a:ext cx="1413446" cy="435444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481DFDB-ABE2-4322-93F3-1A42A2D3F6D0}"/>
                </a:ext>
              </a:extLst>
            </p:cNvPr>
            <p:cNvCxnSpPr>
              <a:cxnSpLocks/>
              <a:stCxn id="45" idx="5"/>
              <a:endCxn id="20" idx="2"/>
            </p:cNvCxnSpPr>
            <p:nvPr/>
          </p:nvCxnSpPr>
          <p:spPr>
            <a:xfrm>
              <a:off x="2545293" y="4894550"/>
              <a:ext cx="1413446" cy="435445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5D5395D-BF1F-4700-96BC-F236F5A61F47}"/>
                </a:ext>
              </a:extLst>
            </p:cNvPr>
            <p:cNvCxnSpPr>
              <a:cxnSpLocks/>
              <a:stCxn id="20" idx="6"/>
              <a:endCxn id="34" idx="2"/>
            </p:cNvCxnSpPr>
            <p:nvPr/>
          </p:nvCxnSpPr>
          <p:spPr>
            <a:xfrm>
              <a:off x="4492139" y="5329995"/>
              <a:ext cx="1335331" cy="0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68DAF11-9722-4A52-94EE-9357B90114F2}"/>
                </a:ext>
              </a:extLst>
            </p:cNvPr>
            <p:cNvCxnSpPr>
              <a:cxnSpLocks/>
              <a:stCxn id="9" idx="5"/>
              <a:endCxn id="34" idx="1"/>
            </p:cNvCxnSpPr>
            <p:nvPr/>
          </p:nvCxnSpPr>
          <p:spPr>
            <a:xfrm>
              <a:off x="4414024" y="4297461"/>
              <a:ext cx="1491561" cy="870889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A235C14-F14A-463D-83A7-3688A7D638CF}"/>
                </a:ext>
              </a:extLst>
            </p:cNvPr>
            <p:cNvCxnSpPr>
              <a:cxnSpLocks/>
              <a:stCxn id="8" idx="4"/>
              <a:endCxn id="34" idx="0"/>
            </p:cNvCxnSpPr>
            <p:nvPr/>
          </p:nvCxnSpPr>
          <p:spPr>
            <a:xfrm>
              <a:off x="4225439" y="3170238"/>
              <a:ext cx="1868731" cy="1931157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BA492E4-47C6-4034-8744-DC0FFECD1EBA}"/>
                </a:ext>
              </a:extLst>
            </p:cNvPr>
            <p:cNvCxnSpPr>
              <a:cxnSpLocks/>
              <a:stCxn id="9" idx="6"/>
              <a:endCxn id="33" idx="2"/>
            </p:cNvCxnSpPr>
            <p:nvPr/>
          </p:nvCxnSpPr>
          <p:spPr>
            <a:xfrm>
              <a:off x="4492139" y="4135816"/>
              <a:ext cx="1335331" cy="0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Part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all outgoing edges need to have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same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sign</a:t>
                </a:r>
              </a:p>
              <a:p>
                <a:pPr lvl="1"/>
                <a:r>
                  <a:rPr lang="en-US" sz="2000" dirty="0"/>
                  <a:t>We will double the network size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C23A02-BFA7-4E4E-8211-FDA3C955C337}"/>
                  </a:ext>
                </a:extLst>
              </p:cNvPr>
              <p:cNvSpPr/>
              <p:nvPr/>
            </p:nvSpPr>
            <p:spPr>
              <a:xfrm>
                <a:off x="2091851" y="3310127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C23A02-BFA7-4E4E-8211-FDA3C955C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51" y="3310127"/>
                <a:ext cx="5334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3797FDE-3D92-4CB8-B11C-E4DC358EE557}"/>
                  </a:ext>
                </a:extLst>
              </p:cNvPr>
              <p:cNvSpPr/>
              <p:nvPr/>
            </p:nvSpPr>
            <p:spPr>
              <a:xfrm>
                <a:off x="7696200" y="3907216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3797FDE-3D92-4CB8-B11C-E4DC358EE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907216"/>
                <a:ext cx="533400" cy="4572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2A81836-7A3A-4F05-B4C6-708C8E89A445}"/>
                  </a:ext>
                </a:extLst>
              </p:cNvPr>
              <p:cNvSpPr/>
              <p:nvPr/>
            </p:nvSpPr>
            <p:spPr>
              <a:xfrm>
                <a:off x="3958739" y="2713038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2A81836-7A3A-4F05-B4C6-708C8E89A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739" y="2713038"/>
                <a:ext cx="533400" cy="4572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C5FCF77-C664-4438-BE99-855FB0FF86E4}"/>
                  </a:ext>
                </a:extLst>
              </p:cNvPr>
              <p:cNvSpPr/>
              <p:nvPr/>
            </p:nvSpPr>
            <p:spPr>
              <a:xfrm>
                <a:off x="3958739" y="3907216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C5FCF77-C664-4438-BE99-855FB0FF8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739" y="3907216"/>
                <a:ext cx="5334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5A1B014-69D8-4EFD-B159-48EDE2792FD5}"/>
                  </a:ext>
                </a:extLst>
              </p:cNvPr>
              <p:cNvSpPr/>
              <p:nvPr/>
            </p:nvSpPr>
            <p:spPr>
              <a:xfrm>
                <a:off x="3958739" y="5101395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5A1B014-69D8-4EFD-B159-48EDE2792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739" y="5101395"/>
                <a:ext cx="5334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2876DF-0721-48D8-A0BB-735B7FC89603}"/>
                  </a:ext>
                </a:extLst>
              </p:cNvPr>
              <p:cNvSpPr/>
              <p:nvPr/>
            </p:nvSpPr>
            <p:spPr>
              <a:xfrm>
                <a:off x="5827470" y="2713038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2876DF-0721-48D8-A0BB-735B7FC89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70" y="2713038"/>
                <a:ext cx="533400" cy="4572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F82EC4-DA06-4230-BF6A-94FF42F98558}"/>
                  </a:ext>
                </a:extLst>
              </p:cNvPr>
              <p:cNvSpPr/>
              <p:nvPr/>
            </p:nvSpPr>
            <p:spPr>
              <a:xfrm>
                <a:off x="5827470" y="3907216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F82EC4-DA06-4230-BF6A-94FF42F98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70" y="3907216"/>
                <a:ext cx="533400" cy="4572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37613E-948A-4C56-8ED4-F7FFD4E1C99D}"/>
                  </a:ext>
                </a:extLst>
              </p:cNvPr>
              <p:cNvSpPr/>
              <p:nvPr/>
            </p:nvSpPr>
            <p:spPr>
              <a:xfrm>
                <a:off x="5827470" y="5101395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37613E-948A-4C56-8ED4-F7FFD4E1C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70" y="5101395"/>
                <a:ext cx="533400" cy="4572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552C0DC-1777-4635-91EC-F943BF65E5BE}"/>
                  </a:ext>
                </a:extLst>
              </p:cNvPr>
              <p:cNvSpPr/>
              <p:nvPr/>
            </p:nvSpPr>
            <p:spPr>
              <a:xfrm>
                <a:off x="2090008" y="4504305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552C0DC-1777-4635-91EC-F943BF65E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08" y="4504305"/>
                <a:ext cx="533400" cy="4572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D83B05-2DA6-493A-93E4-2FC45E2172D0}"/>
              </a:ext>
            </a:extLst>
          </p:cNvPr>
          <p:cNvCxnSpPr>
            <a:cxnSpLocks/>
            <a:stCxn id="8" idx="6"/>
            <a:endCxn id="32" idx="2"/>
          </p:cNvCxnSpPr>
          <p:nvPr/>
        </p:nvCxnSpPr>
        <p:spPr>
          <a:xfrm>
            <a:off x="4492139" y="2941638"/>
            <a:ext cx="1335331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075441E-31CC-48A9-8834-7945A372035B}"/>
              </a:ext>
            </a:extLst>
          </p:cNvPr>
          <p:cNvCxnSpPr>
            <a:cxnSpLocks/>
            <a:stCxn id="8" idx="5"/>
            <a:endCxn id="33" idx="1"/>
          </p:cNvCxnSpPr>
          <p:nvPr/>
        </p:nvCxnSpPr>
        <p:spPr>
          <a:xfrm>
            <a:off x="4414024" y="3103283"/>
            <a:ext cx="1491561" cy="870888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C08B295-E278-466A-81A6-B432A2441F80}"/>
              </a:ext>
            </a:extLst>
          </p:cNvPr>
          <p:cNvCxnSpPr>
            <a:cxnSpLocks/>
            <a:stCxn id="32" idx="6"/>
            <a:endCxn id="11" idx="1"/>
          </p:cNvCxnSpPr>
          <p:nvPr/>
        </p:nvCxnSpPr>
        <p:spPr>
          <a:xfrm>
            <a:off x="6360870" y="2941638"/>
            <a:ext cx="1413445" cy="103253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4EE117B-4379-4A0F-8D14-4495E0057A9D}"/>
              </a:ext>
            </a:extLst>
          </p:cNvPr>
          <p:cNvCxnSpPr>
            <a:cxnSpLocks/>
            <a:stCxn id="33" idx="6"/>
            <a:endCxn id="11" idx="2"/>
          </p:cNvCxnSpPr>
          <p:nvPr/>
        </p:nvCxnSpPr>
        <p:spPr>
          <a:xfrm>
            <a:off x="6360870" y="4135816"/>
            <a:ext cx="1335330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7C5A346-3C62-475E-9CFF-D64DDF98B7D1}"/>
              </a:ext>
            </a:extLst>
          </p:cNvPr>
          <p:cNvCxnSpPr>
            <a:cxnSpLocks/>
            <a:stCxn id="34" idx="6"/>
            <a:endCxn id="11" idx="3"/>
          </p:cNvCxnSpPr>
          <p:nvPr/>
        </p:nvCxnSpPr>
        <p:spPr>
          <a:xfrm flipV="1">
            <a:off x="6360870" y="4297461"/>
            <a:ext cx="1413445" cy="1032534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00A642D-EA5C-4F98-9746-DADEC74CA228}"/>
                  </a:ext>
                </a:extLst>
              </p:cNvPr>
              <p:cNvSpPr txBox="1"/>
              <p:nvPr/>
            </p:nvSpPr>
            <p:spPr>
              <a:xfrm>
                <a:off x="6802975" y="3009017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00A642D-EA5C-4F98-9746-DADEC74CA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975" y="3009017"/>
                <a:ext cx="49834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E6EB527-BBE0-4AC0-BF58-70AFCFF2D87C}"/>
                  </a:ext>
                </a:extLst>
              </p:cNvPr>
              <p:cNvSpPr txBox="1"/>
              <p:nvPr/>
            </p:nvSpPr>
            <p:spPr>
              <a:xfrm>
                <a:off x="6802975" y="3733428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E6EB527-BBE0-4AC0-BF58-70AFCFF2D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975" y="3733428"/>
                <a:ext cx="49834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BF9A3C2-5AAB-4447-866D-F93C5518D70E}"/>
                  </a:ext>
                </a:extLst>
              </p:cNvPr>
              <p:cNvSpPr txBox="1"/>
              <p:nvPr/>
            </p:nvSpPr>
            <p:spPr>
              <a:xfrm>
                <a:off x="6802975" y="481849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BF9A3C2-5AAB-4447-866D-F93C5518D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975" y="4818492"/>
                <a:ext cx="49834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B49F8E6-4CEC-4787-9091-6A1D2D3466D5}"/>
                  </a:ext>
                </a:extLst>
              </p:cNvPr>
              <p:cNvSpPr txBox="1"/>
              <p:nvPr/>
            </p:nvSpPr>
            <p:spPr>
              <a:xfrm>
                <a:off x="4865491" y="2582763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B49F8E6-4CEC-4787-9091-6A1D2D346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91" y="2582763"/>
                <a:ext cx="49834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A484AF1-7CBB-4618-83E0-31C51ABE06C0}"/>
                  </a:ext>
                </a:extLst>
              </p:cNvPr>
              <p:cNvSpPr txBox="1"/>
              <p:nvPr/>
            </p:nvSpPr>
            <p:spPr>
              <a:xfrm>
                <a:off x="4851802" y="3113739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A484AF1-7CBB-4618-83E0-31C51ABE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2" y="3113739"/>
                <a:ext cx="49834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AC7461-89D0-4367-B094-E050D7032055}"/>
                  </a:ext>
                </a:extLst>
              </p:cNvPr>
              <p:cNvSpPr txBox="1"/>
              <p:nvPr/>
            </p:nvSpPr>
            <p:spPr>
              <a:xfrm>
                <a:off x="4837925" y="3604839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AC7461-89D0-4367-B094-E050D7032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25" y="3604839"/>
                <a:ext cx="49834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E3C111E-C396-4B19-9282-A18AED505890}"/>
                  </a:ext>
                </a:extLst>
              </p:cNvPr>
              <p:cNvSpPr txBox="1"/>
              <p:nvPr/>
            </p:nvSpPr>
            <p:spPr>
              <a:xfrm>
                <a:off x="2751405" y="2824351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E3C111E-C396-4B19-9282-A18AED505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405" y="2824351"/>
                <a:ext cx="49834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767F2B1-5124-4377-B774-E13DF94AF527}"/>
                  </a:ext>
                </a:extLst>
              </p:cNvPr>
              <p:cNvSpPr txBox="1"/>
              <p:nvPr/>
            </p:nvSpPr>
            <p:spPr>
              <a:xfrm>
                <a:off x="2514600" y="3907216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767F2B1-5124-4377-B774-E13DF94AF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907216"/>
                <a:ext cx="49834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FDB5457-DCF3-4B46-B590-7F17C567029B}"/>
                  </a:ext>
                </a:extLst>
              </p:cNvPr>
              <p:cNvSpPr/>
              <p:nvPr/>
            </p:nvSpPr>
            <p:spPr>
              <a:xfrm>
                <a:off x="3958739" y="2713038"/>
                <a:ext cx="5334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FDB5457-DCF3-4B46-B590-7F17C5670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739" y="2713038"/>
                <a:ext cx="533400" cy="457200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4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  <p:bldP spid="10" grpId="0" animBg="1"/>
      <p:bldP spid="11" grpId="0" animBg="1"/>
      <p:bldP spid="8" grpId="0" animBg="1"/>
      <p:bldP spid="9" grpId="0" animBg="1"/>
      <p:bldP spid="20" grpId="0" animBg="1"/>
      <p:bldP spid="32" grpId="0" animBg="1"/>
      <p:bldP spid="33" grpId="0" animBg="1"/>
      <p:bldP spid="34" grpId="0" animBg="1"/>
      <p:bldP spid="45" grpId="0" animBg="1"/>
      <p:bldP spid="89" grpId="0"/>
      <p:bldP spid="90" grpId="0"/>
      <p:bldP spid="91" grpId="0"/>
      <p:bldP spid="103" grpId="0"/>
      <p:bldP spid="104" grpId="0"/>
      <p:bldP spid="105" grpId="0"/>
      <p:bldP spid="106" grpId="0"/>
      <p:bldP spid="107" grpId="0"/>
      <p:bldP spid="10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FDB5457-DCF3-4B46-B590-7F17C567029B}"/>
                  </a:ext>
                </a:extLst>
              </p:cNvPr>
              <p:cNvSpPr/>
              <p:nvPr/>
            </p:nvSpPr>
            <p:spPr>
              <a:xfrm>
                <a:off x="4684469" y="2031243"/>
                <a:ext cx="533400" cy="457200"/>
              </a:xfrm>
              <a:prstGeom prst="ellipse">
                <a:avLst/>
              </a:prstGeom>
              <a:solidFill>
                <a:srgbClr val="FF00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FDB5457-DCF3-4B46-B590-7F17C5670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469" y="2031243"/>
                <a:ext cx="533400" cy="457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5566A3E-B5B0-4E91-9357-EB59179E6B99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3272866" y="2259843"/>
            <a:ext cx="1411603" cy="435444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81E137-0F64-4BBE-8E06-0717DE8D31F4}"/>
              </a:ext>
            </a:extLst>
          </p:cNvPr>
          <p:cNvCxnSpPr>
            <a:cxnSpLocks/>
            <a:stCxn id="45" idx="7"/>
          </p:cNvCxnSpPr>
          <p:nvPr/>
        </p:nvCxnSpPr>
        <p:spPr>
          <a:xfrm flipV="1">
            <a:off x="3271023" y="2421488"/>
            <a:ext cx="1491561" cy="1467977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235C14-F14A-463D-83A7-3688A7D638C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4951169" y="2488443"/>
            <a:ext cx="1868731" cy="1931157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Preprocessing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C23A02-BFA7-4E4E-8211-FDA3C955C337}"/>
                  </a:ext>
                </a:extLst>
              </p:cNvPr>
              <p:cNvSpPr/>
              <p:nvPr/>
            </p:nvSpPr>
            <p:spPr>
              <a:xfrm>
                <a:off x="2817581" y="2628332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C23A02-BFA7-4E4E-8211-FDA3C955C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581" y="2628332"/>
                <a:ext cx="5334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2876DF-0721-48D8-A0BB-735B7FC89603}"/>
                  </a:ext>
                </a:extLst>
              </p:cNvPr>
              <p:cNvSpPr/>
              <p:nvPr/>
            </p:nvSpPr>
            <p:spPr>
              <a:xfrm>
                <a:off x="6553200" y="2031243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2876DF-0721-48D8-A0BB-735B7FC89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031243"/>
                <a:ext cx="533400" cy="4572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F82EC4-DA06-4230-BF6A-94FF42F98558}"/>
                  </a:ext>
                </a:extLst>
              </p:cNvPr>
              <p:cNvSpPr/>
              <p:nvPr/>
            </p:nvSpPr>
            <p:spPr>
              <a:xfrm>
                <a:off x="6553200" y="3225421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F82EC4-DA06-4230-BF6A-94FF42F98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225421"/>
                <a:ext cx="533400" cy="4572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37613E-948A-4C56-8ED4-F7FFD4E1C99D}"/>
                  </a:ext>
                </a:extLst>
              </p:cNvPr>
              <p:cNvSpPr/>
              <p:nvPr/>
            </p:nvSpPr>
            <p:spPr>
              <a:xfrm>
                <a:off x="6553200" y="44196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37613E-948A-4C56-8ED4-F7FFD4E1C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419600"/>
                <a:ext cx="5334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552C0DC-1777-4635-91EC-F943BF65E5BE}"/>
                  </a:ext>
                </a:extLst>
              </p:cNvPr>
              <p:cNvSpPr/>
              <p:nvPr/>
            </p:nvSpPr>
            <p:spPr>
              <a:xfrm>
                <a:off x="2815738" y="3822510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552C0DC-1777-4635-91EC-F943BF65E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38" y="3822510"/>
                <a:ext cx="5334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D83B05-2DA6-493A-93E4-2FC45E2172D0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17869" y="2259843"/>
            <a:ext cx="1335331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075441E-31CC-48A9-8834-7945A372035B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5139754" y="2421488"/>
            <a:ext cx="1491561" cy="870888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B49F8E6-4CEC-4787-9091-6A1D2D3466D5}"/>
                  </a:ext>
                </a:extLst>
              </p:cNvPr>
              <p:cNvSpPr txBox="1"/>
              <p:nvPr/>
            </p:nvSpPr>
            <p:spPr>
              <a:xfrm>
                <a:off x="5591221" y="1900968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B49F8E6-4CEC-4787-9091-6A1D2D346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221" y="1900968"/>
                <a:ext cx="4983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A484AF1-7CBB-4618-83E0-31C51ABE06C0}"/>
                  </a:ext>
                </a:extLst>
              </p:cNvPr>
              <p:cNvSpPr txBox="1"/>
              <p:nvPr/>
            </p:nvSpPr>
            <p:spPr>
              <a:xfrm>
                <a:off x="5577532" y="243194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A484AF1-7CBB-4618-83E0-31C51ABE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32" y="2431944"/>
                <a:ext cx="4983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AC7461-89D0-4367-B094-E050D7032055}"/>
                  </a:ext>
                </a:extLst>
              </p:cNvPr>
              <p:cNvSpPr txBox="1"/>
              <p:nvPr/>
            </p:nvSpPr>
            <p:spPr>
              <a:xfrm>
                <a:off x="5563655" y="292304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4AC7461-89D0-4367-B094-E050D7032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655" y="2923044"/>
                <a:ext cx="4983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E3C111E-C396-4B19-9282-A18AED505890}"/>
                  </a:ext>
                </a:extLst>
              </p:cNvPr>
              <p:cNvSpPr txBox="1"/>
              <p:nvPr/>
            </p:nvSpPr>
            <p:spPr>
              <a:xfrm>
                <a:off x="3477135" y="2142556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E3C111E-C396-4B19-9282-A18AED505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135" y="2142556"/>
                <a:ext cx="4983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767F2B1-5124-4377-B774-E13DF94AF527}"/>
                  </a:ext>
                </a:extLst>
              </p:cNvPr>
              <p:cNvSpPr txBox="1"/>
              <p:nvPr/>
            </p:nvSpPr>
            <p:spPr>
              <a:xfrm>
                <a:off x="3240330" y="3225421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767F2B1-5124-4377-B774-E13DF94AF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30" y="3225421"/>
                <a:ext cx="49834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BEA754F-23D9-4715-B070-76E7EA05CE61}"/>
                  </a:ext>
                </a:extLst>
              </p:cNvPr>
              <p:cNvSpPr/>
              <p:nvPr/>
            </p:nvSpPr>
            <p:spPr>
              <a:xfrm>
                <a:off x="4684469" y="3225421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BEA754F-23D9-4715-B070-76E7EA05C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469" y="3225421"/>
                <a:ext cx="533400" cy="4572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4380EA3-8EDF-4A8B-B364-02E77F586599}"/>
                  </a:ext>
                </a:extLst>
              </p:cNvPr>
              <p:cNvSpPr/>
              <p:nvPr/>
            </p:nvSpPr>
            <p:spPr>
              <a:xfrm>
                <a:off x="4684469" y="44196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4380EA3-8EDF-4A8B-B364-02E77F5865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469" y="4419600"/>
                <a:ext cx="533400" cy="4572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785901-5EAB-4FB1-B690-8B47EB0A8AC3}"/>
              </a:ext>
            </a:extLst>
          </p:cNvPr>
          <p:cNvCxnSpPr>
            <a:cxnSpLocks/>
            <a:stCxn id="10" idx="6"/>
            <a:endCxn id="39" idx="2"/>
          </p:cNvCxnSpPr>
          <p:nvPr/>
        </p:nvCxnSpPr>
        <p:spPr>
          <a:xfrm>
            <a:off x="3350981" y="2856932"/>
            <a:ext cx="1333488" cy="597089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C64558-43F3-4BE5-B053-86BD6CE06861}"/>
              </a:ext>
            </a:extLst>
          </p:cNvPr>
          <p:cNvCxnSpPr>
            <a:cxnSpLocks/>
            <a:stCxn id="10" idx="5"/>
            <a:endCxn id="40" idx="1"/>
          </p:cNvCxnSpPr>
          <p:nvPr/>
        </p:nvCxnSpPr>
        <p:spPr>
          <a:xfrm>
            <a:off x="3272866" y="3018577"/>
            <a:ext cx="1489718" cy="1467978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9BE5AA5-0271-4AD6-BB44-07DA319C5B22}"/>
              </a:ext>
            </a:extLst>
          </p:cNvPr>
          <p:cNvCxnSpPr>
            <a:cxnSpLocks/>
            <a:stCxn id="45" idx="6"/>
            <a:endCxn id="39" idx="3"/>
          </p:cNvCxnSpPr>
          <p:nvPr/>
        </p:nvCxnSpPr>
        <p:spPr>
          <a:xfrm flipV="1">
            <a:off x="3349138" y="3615666"/>
            <a:ext cx="1413446" cy="435444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466AFBD-5BB2-4B1A-B2E4-2D684605EDA1}"/>
              </a:ext>
            </a:extLst>
          </p:cNvPr>
          <p:cNvCxnSpPr>
            <a:cxnSpLocks/>
            <a:stCxn id="45" idx="5"/>
            <a:endCxn id="40" idx="2"/>
          </p:cNvCxnSpPr>
          <p:nvPr/>
        </p:nvCxnSpPr>
        <p:spPr>
          <a:xfrm>
            <a:off x="3271023" y="4212755"/>
            <a:ext cx="1413446" cy="435445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A211AF-B568-4571-9933-E475A964A793}"/>
                  </a:ext>
                </a:extLst>
              </p:cNvPr>
              <p:cNvSpPr txBox="1"/>
              <p:nvPr/>
            </p:nvSpPr>
            <p:spPr>
              <a:xfrm>
                <a:off x="3343891" y="3603739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A211AF-B568-4571-9933-E475A964A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891" y="3603739"/>
                <a:ext cx="49834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D1D399-5F03-4EDC-9F6B-5C5B14FCFEE2}"/>
                  </a:ext>
                </a:extLst>
              </p:cNvPr>
              <p:cNvSpPr txBox="1"/>
              <p:nvPr/>
            </p:nvSpPr>
            <p:spPr>
              <a:xfrm>
                <a:off x="3245895" y="4324067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D1D399-5F03-4EDC-9F6B-5C5B14FCF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895" y="4324067"/>
                <a:ext cx="49834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701BBF2-6C31-40F0-96D7-27E8402D59C1}"/>
                  </a:ext>
                </a:extLst>
              </p:cNvPr>
              <p:cNvSpPr txBox="1"/>
              <p:nvPr/>
            </p:nvSpPr>
            <p:spPr>
              <a:xfrm>
                <a:off x="3557513" y="269444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701BBF2-6C31-40F0-96D7-27E8402D5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513" y="2694444"/>
                <a:ext cx="49834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E6A91D-1C8F-416A-88E4-01386BAFBF24}"/>
                  </a:ext>
                </a:extLst>
              </p:cNvPr>
              <p:cNvSpPr txBox="1"/>
              <p:nvPr/>
            </p:nvSpPr>
            <p:spPr>
              <a:xfrm>
                <a:off x="3101807" y="3121578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E6A91D-1C8F-416A-88E4-01386BAFB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807" y="3121578"/>
                <a:ext cx="49834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A502CB-5B92-4546-B0A8-016AEE3DF2E0}"/>
              </a:ext>
            </a:extLst>
          </p:cNvPr>
          <p:cNvCxnSpPr>
            <a:cxnSpLocks/>
            <a:stCxn id="39" idx="7"/>
            <a:endCxn id="32" idx="3"/>
          </p:cNvCxnSpPr>
          <p:nvPr/>
        </p:nvCxnSpPr>
        <p:spPr>
          <a:xfrm flipV="1">
            <a:off x="5139754" y="2421488"/>
            <a:ext cx="1491561" cy="870888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B58FE81-3767-4CBA-80BF-9C9F765D33FA}"/>
              </a:ext>
            </a:extLst>
          </p:cNvPr>
          <p:cNvCxnSpPr>
            <a:cxnSpLocks/>
            <a:stCxn id="39" idx="6"/>
            <a:endCxn id="33" idx="2"/>
          </p:cNvCxnSpPr>
          <p:nvPr/>
        </p:nvCxnSpPr>
        <p:spPr>
          <a:xfrm>
            <a:off x="5217869" y="3454021"/>
            <a:ext cx="1335331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2F5F60F-401E-4D05-B133-2FDE7B9079A0}"/>
                  </a:ext>
                </a:extLst>
              </p:cNvPr>
              <p:cNvSpPr txBox="1"/>
              <p:nvPr/>
            </p:nvSpPr>
            <p:spPr>
              <a:xfrm>
                <a:off x="5004758" y="2812155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2F5F60F-401E-4D05-B133-2FDE7B907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758" y="2812155"/>
                <a:ext cx="49834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A0B5547-9986-4CDA-940F-6A68A9F09A76}"/>
                  </a:ext>
                </a:extLst>
              </p:cNvPr>
              <p:cNvSpPr txBox="1"/>
              <p:nvPr/>
            </p:nvSpPr>
            <p:spPr>
              <a:xfrm>
                <a:off x="5277525" y="3459546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A0B5547-9986-4CDA-940F-6A68A9F09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525" y="3459546"/>
                <a:ext cx="49834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E018C4B-B9F9-4BEA-B0ED-694A3E74A5B1}"/>
              </a:ext>
            </a:extLst>
          </p:cNvPr>
          <p:cNvCxnSpPr>
            <a:cxnSpLocks/>
            <a:stCxn id="40" idx="6"/>
            <a:endCxn id="34" idx="2"/>
          </p:cNvCxnSpPr>
          <p:nvPr/>
        </p:nvCxnSpPr>
        <p:spPr>
          <a:xfrm>
            <a:off x="5217869" y="4648200"/>
            <a:ext cx="1335331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723CADC-9B2C-4FDC-82C7-445C2EF37E45}"/>
                  </a:ext>
                </a:extLst>
              </p:cNvPr>
              <p:cNvSpPr txBox="1"/>
              <p:nvPr/>
            </p:nvSpPr>
            <p:spPr>
              <a:xfrm>
                <a:off x="5563655" y="4273540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723CADC-9B2C-4FDC-82C7-445C2EF37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655" y="4273540"/>
                <a:ext cx="49834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7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3" grpId="0"/>
      <p:bldP spid="104" grpId="0"/>
      <p:bldP spid="105" grpId="0"/>
      <p:bldP spid="106" grpId="0"/>
      <p:bldP spid="107" grpId="0"/>
      <p:bldP spid="39" grpId="0" animBg="1"/>
      <p:bldP spid="40" grpId="0" animBg="1"/>
      <p:bldP spid="57" grpId="0"/>
      <p:bldP spid="59" grpId="0"/>
      <p:bldP spid="60" grpId="0"/>
      <p:bldP spid="62" grpId="0"/>
      <p:bldP spid="68" grpId="0"/>
      <p:bldP spid="69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295400"/>
                <a:ext cx="749808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Tesla model-s autopilot slams into a wall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2017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82296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82296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295400"/>
                <a:ext cx="7498080" cy="5486400"/>
              </a:xfrm>
              <a:blipFill rotWithShape="0">
                <a:blip r:embed="rId4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Go Wrong</a:t>
            </a:r>
          </a:p>
        </p:txBody>
      </p:sp>
      <p:pic>
        <p:nvPicPr>
          <p:cNvPr id="11" name="TeslaCras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981199"/>
            <a:ext cx="65024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3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Preprocessing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Assume all neurons are </a:t>
            </a:r>
            <a:r>
              <a:rPr lang="en-US" sz="2400" dirty="0">
                <a:solidFill>
                  <a:srgbClr val="0000FF"/>
                </a:solidFill>
              </a:rPr>
              <a:t>pos/neg</a:t>
            </a:r>
          </a:p>
          <a:p>
            <a:endParaRPr lang="en-US" sz="2400" dirty="0"/>
          </a:p>
          <a:p>
            <a:r>
              <a:rPr lang="en-US" sz="2400" dirty="0"/>
              <a:t>Now classify as </a:t>
            </a:r>
            <a:r>
              <a:rPr lang="en-US" sz="2400" dirty="0" err="1">
                <a:solidFill>
                  <a:srgbClr val="0000FF"/>
                </a:solidFill>
              </a:rPr>
              <a:t>inc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 err="1">
                <a:solidFill>
                  <a:srgbClr val="0000FF"/>
                </a:solidFill>
              </a:rPr>
              <a:t>dec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Inc: if neuron value </a:t>
            </a:r>
            <a:r>
              <a:rPr lang="en-US" sz="2000" dirty="0">
                <a:solidFill>
                  <a:srgbClr val="0000FF"/>
                </a:solidFill>
              </a:rPr>
              <a:t>increases</a:t>
            </a:r>
            <a:r>
              <a:rPr lang="en-US" sz="2000" dirty="0"/>
              <a:t>, output neuron increases</a:t>
            </a:r>
          </a:p>
          <a:p>
            <a:pPr lvl="1"/>
            <a:r>
              <a:rPr lang="en-US" sz="2000" dirty="0"/>
              <a:t>Dec: if neuron value </a:t>
            </a:r>
            <a:r>
              <a:rPr lang="en-US" sz="2000" dirty="0">
                <a:solidFill>
                  <a:srgbClr val="0000FF"/>
                </a:solidFill>
              </a:rPr>
              <a:t>decreases</a:t>
            </a:r>
            <a:r>
              <a:rPr lang="en-US" sz="2000" dirty="0"/>
              <a:t>, output neuron increases</a:t>
            </a:r>
          </a:p>
          <a:p>
            <a:endParaRPr lang="en-US" sz="2400" dirty="0"/>
          </a:p>
          <a:p>
            <a:r>
              <a:rPr lang="en-US" sz="2400" dirty="0"/>
              <a:t>Start with output, work </a:t>
            </a:r>
            <a:r>
              <a:rPr lang="en-US" sz="2400" dirty="0">
                <a:solidFill>
                  <a:srgbClr val="0000FF"/>
                </a:solidFill>
              </a:rPr>
              <a:t>backwards</a:t>
            </a:r>
          </a:p>
          <a:p>
            <a:endParaRPr lang="en-US" sz="2400" dirty="0"/>
          </a:p>
          <a:p>
            <a:r>
              <a:rPr lang="en-US" sz="2400" dirty="0"/>
              <a:t>Double neurons again, if needed</a:t>
            </a:r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45A6D76-CC1D-4626-A1AF-9E51856BF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All neurons classified as </a:t>
            </a:r>
            <a:r>
              <a:rPr lang="en-US" sz="2400" dirty="0">
                <a:solidFill>
                  <a:srgbClr val="0000FF"/>
                </a:solidFill>
              </a:rPr>
              <a:t>pos/neg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000FF"/>
                </a:solidFill>
              </a:rPr>
              <a:t>inc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 err="1">
                <a:solidFill>
                  <a:srgbClr val="0000FF"/>
                </a:solidFill>
              </a:rPr>
              <a:t>dec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Preprocessing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C23A02-BFA7-4E4E-8211-FDA3C955C337}"/>
                  </a:ext>
                </a:extLst>
              </p:cNvPr>
              <p:cNvSpPr/>
              <p:nvPr/>
            </p:nvSpPr>
            <p:spPr>
              <a:xfrm>
                <a:off x="1906843" y="2628332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C23A02-BFA7-4E4E-8211-FDA3C955C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43" y="2628332"/>
                <a:ext cx="533400" cy="457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2876DF-0721-48D8-A0BB-735B7FC89603}"/>
                  </a:ext>
                </a:extLst>
              </p:cNvPr>
              <p:cNvSpPr/>
              <p:nvPr/>
            </p:nvSpPr>
            <p:spPr>
              <a:xfrm>
                <a:off x="5642462" y="2031243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2876DF-0721-48D8-A0BB-735B7FC89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462" y="2031243"/>
                <a:ext cx="5334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F82EC4-DA06-4230-BF6A-94FF42F98558}"/>
                  </a:ext>
                </a:extLst>
              </p:cNvPr>
              <p:cNvSpPr/>
              <p:nvPr/>
            </p:nvSpPr>
            <p:spPr>
              <a:xfrm>
                <a:off x="5642462" y="3225421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F82EC4-DA06-4230-BF6A-94FF42F98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462" y="3225421"/>
                <a:ext cx="533400" cy="4572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37613E-948A-4C56-8ED4-F7FFD4E1C99D}"/>
                  </a:ext>
                </a:extLst>
              </p:cNvPr>
              <p:cNvSpPr/>
              <p:nvPr/>
            </p:nvSpPr>
            <p:spPr>
              <a:xfrm>
                <a:off x="5642462" y="44196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37613E-948A-4C56-8ED4-F7FFD4E1C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462" y="4419600"/>
                <a:ext cx="533400" cy="4572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552C0DC-1777-4635-91EC-F943BF65E5BE}"/>
                  </a:ext>
                </a:extLst>
              </p:cNvPr>
              <p:cNvSpPr/>
              <p:nvPr/>
            </p:nvSpPr>
            <p:spPr>
              <a:xfrm>
                <a:off x="1905000" y="3822510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552C0DC-1777-4635-91EC-F943BF65E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22510"/>
                <a:ext cx="5334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BEA754F-23D9-4715-B070-76E7EA05CE61}"/>
                  </a:ext>
                </a:extLst>
              </p:cNvPr>
              <p:cNvSpPr/>
              <p:nvPr/>
            </p:nvSpPr>
            <p:spPr>
              <a:xfrm>
                <a:off x="3773731" y="3263152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BEA754F-23D9-4715-B070-76E7EA05C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31" y="3263152"/>
                <a:ext cx="5334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4380EA3-8EDF-4A8B-B364-02E77F586599}"/>
                  </a:ext>
                </a:extLst>
              </p:cNvPr>
              <p:cNvSpPr/>
              <p:nvPr/>
            </p:nvSpPr>
            <p:spPr>
              <a:xfrm>
                <a:off x="3773731" y="4457331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4380EA3-8EDF-4A8B-B364-02E77F5865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31" y="4457331"/>
                <a:ext cx="533400" cy="4572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785901-5EAB-4FB1-B690-8B47EB0A8AC3}"/>
              </a:ext>
            </a:extLst>
          </p:cNvPr>
          <p:cNvCxnSpPr>
            <a:cxnSpLocks/>
            <a:stCxn id="10" idx="6"/>
            <a:endCxn id="39" idx="2"/>
          </p:cNvCxnSpPr>
          <p:nvPr/>
        </p:nvCxnSpPr>
        <p:spPr>
          <a:xfrm>
            <a:off x="2440243" y="2856932"/>
            <a:ext cx="1333488" cy="63482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C64558-43F3-4BE5-B053-86BD6CE06861}"/>
              </a:ext>
            </a:extLst>
          </p:cNvPr>
          <p:cNvCxnSpPr>
            <a:cxnSpLocks/>
            <a:stCxn id="10" idx="5"/>
            <a:endCxn id="40" idx="1"/>
          </p:cNvCxnSpPr>
          <p:nvPr/>
        </p:nvCxnSpPr>
        <p:spPr>
          <a:xfrm>
            <a:off x="2362128" y="3018577"/>
            <a:ext cx="1489718" cy="1505709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9BE5AA5-0271-4AD6-BB44-07DA319C5B22}"/>
              </a:ext>
            </a:extLst>
          </p:cNvPr>
          <p:cNvCxnSpPr>
            <a:cxnSpLocks/>
            <a:stCxn id="45" idx="6"/>
            <a:endCxn id="39" idx="3"/>
          </p:cNvCxnSpPr>
          <p:nvPr/>
        </p:nvCxnSpPr>
        <p:spPr>
          <a:xfrm flipV="1">
            <a:off x="2438400" y="3653397"/>
            <a:ext cx="1413446" cy="39771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466AFBD-5BB2-4B1A-B2E4-2D684605EDA1}"/>
              </a:ext>
            </a:extLst>
          </p:cNvPr>
          <p:cNvCxnSpPr>
            <a:cxnSpLocks/>
            <a:stCxn id="45" idx="5"/>
            <a:endCxn id="40" idx="2"/>
          </p:cNvCxnSpPr>
          <p:nvPr/>
        </p:nvCxnSpPr>
        <p:spPr>
          <a:xfrm>
            <a:off x="2360285" y="4212755"/>
            <a:ext cx="1413446" cy="47317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A211AF-B568-4571-9933-E475A964A793}"/>
                  </a:ext>
                </a:extLst>
              </p:cNvPr>
              <p:cNvSpPr txBox="1"/>
              <p:nvPr/>
            </p:nvSpPr>
            <p:spPr>
              <a:xfrm>
                <a:off x="2433153" y="3603739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6A211AF-B568-4571-9933-E475A964A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153" y="3603739"/>
                <a:ext cx="4983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D1D399-5F03-4EDC-9F6B-5C5B14FCFEE2}"/>
                  </a:ext>
                </a:extLst>
              </p:cNvPr>
              <p:cNvSpPr txBox="1"/>
              <p:nvPr/>
            </p:nvSpPr>
            <p:spPr>
              <a:xfrm>
                <a:off x="2335157" y="4324067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D1D399-5F03-4EDC-9F6B-5C5B14FCF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57" y="4324067"/>
                <a:ext cx="4983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701BBF2-6C31-40F0-96D7-27E8402D59C1}"/>
                  </a:ext>
                </a:extLst>
              </p:cNvPr>
              <p:cNvSpPr txBox="1"/>
              <p:nvPr/>
            </p:nvSpPr>
            <p:spPr>
              <a:xfrm>
                <a:off x="2646775" y="269444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701BBF2-6C31-40F0-96D7-27E8402D5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75" y="2694444"/>
                <a:ext cx="4983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E6A91D-1C8F-416A-88E4-01386BAFBF24}"/>
                  </a:ext>
                </a:extLst>
              </p:cNvPr>
              <p:cNvSpPr txBox="1"/>
              <p:nvPr/>
            </p:nvSpPr>
            <p:spPr>
              <a:xfrm>
                <a:off x="2191069" y="3121578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E6A91D-1C8F-416A-88E4-01386BAFB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069" y="3121578"/>
                <a:ext cx="49834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A502CB-5B92-4546-B0A8-016AEE3DF2E0}"/>
              </a:ext>
            </a:extLst>
          </p:cNvPr>
          <p:cNvCxnSpPr>
            <a:cxnSpLocks/>
            <a:stCxn id="39" idx="7"/>
            <a:endCxn id="32" idx="3"/>
          </p:cNvCxnSpPr>
          <p:nvPr/>
        </p:nvCxnSpPr>
        <p:spPr>
          <a:xfrm flipV="1">
            <a:off x="4229016" y="2421488"/>
            <a:ext cx="1491561" cy="908619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B58FE81-3767-4CBA-80BF-9C9F765D33FA}"/>
              </a:ext>
            </a:extLst>
          </p:cNvPr>
          <p:cNvCxnSpPr>
            <a:cxnSpLocks/>
            <a:stCxn id="39" idx="6"/>
            <a:endCxn id="33" idx="2"/>
          </p:cNvCxnSpPr>
          <p:nvPr/>
        </p:nvCxnSpPr>
        <p:spPr>
          <a:xfrm flipV="1">
            <a:off x="4307131" y="3454021"/>
            <a:ext cx="1335331" cy="37731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2F5F60F-401E-4D05-B133-2FDE7B9079A0}"/>
                  </a:ext>
                </a:extLst>
              </p:cNvPr>
              <p:cNvSpPr txBox="1"/>
              <p:nvPr/>
            </p:nvSpPr>
            <p:spPr>
              <a:xfrm>
                <a:off x="4559120" y="2563906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2F5F60F-401E-4D05-B133-2FDE7B907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120" y="2563906"/>
                <a:ext cx="49834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A0B5547-9986-4CDA-940F-6A68A9F09A76}"/>
                  </a:ext>
                </a:extLst>
              </p:cNvPr>
              <p:cNvSpPr txBox="1"/>
              <p:nvPr/>
            </p:nvSpPr>
            <p:spPr>
              <a:xfrm>
                <a:off x="4673887" y="308553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A0B5547-9986-4CDA-940F-6A68A9F09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887" y="3085532"/>
                <a:ext cx="49834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E018C4B-B9F9-4BEA-B0ED-694A3E74A5B1}"/>
              </a:ext>
            </a:extLst>
          </p:cNvPr>
          <p:cNvCxnSpPr>
            <a:cxnSpLocks/>
            <a:stCxn id="40" idx="6"/>
            <a:endCxn id="34" idx="2"/>
          </p:cNvCxnSpPr>
          <p:nvPr/>
        </p:nvCxnSpPr>
        <p:spPr>
          <a:xfrm flipV="1">
            <a:off x="4307131" y="4648200"/>
            <a:ext cx="1335331" cy="37731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723CADC-9B2C-4FDC-82C7-445C2EF37E45}"/>
                  </a:ext>
                </a:extLst>
              </p:cNvPr>
              <p:cNvSpPr txBox="1"/>
              <p:nvPr/>
            </p:nvSpPr>
            <p:spPr>
              <a:xfrm>
                <a:off x="4652917" y="4273540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723CADC-9B2C-4FDC-82C7-445C2EF37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917" y="4273540"/>
                <a:ext cx="49834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92C1BA2-B7E2-4EB9-AA1B-8A950B737E60}"/>
                  </a:ext>
                </a:extLst>
              </p:cNvPr>
              <p:cNvSpPr/>
              <p:nvPr/>
            </p:nvSpPr>
            <p:spPr>
              <a:xfrm>
                <a:off x="7511193" y="3225421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92C1BA2-B7E2-4EB9-AA1B-8A950B737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93" y="3225421"/>
                <a:ext cx="533400" cy="45720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BAF84FA-E13C-4D58-8DBF-4FCF702E6039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6175863" y="2259843"/>
            <a:ext cx="1413445" cy="103253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0C806D-7F49-4386-953E-8B5163DF329A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6175863" y="3454021"/>
            <a:ext cx="1335330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A5DFE1B-DEDB-45A0-B6B7-7DB5DAA38DF3}"/>
              </a:ext>
            </a:extLst>
          </p:cNvPr>
          <p:cNvCxnSpPr>
            <a:cxnSpLocks/>
            <a:endCxn id="36" idx="3"/>
          </p:cNvCxnSpPr>
          <p:nvPr/>
        </p:nvCxnSpPr>
        <p:spPr>
          <a:xfrm flipV="1">
            <a:off x="6175863" y="3615666"/>
            <a:ext cx="1413445" cy="1032534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D1128A-FE31-48E5-A4C4-DEE4AFF34E9B}"/>
                  </a:ext>
                </a:extLst>
              </p:cNvPr>
              <p:cNvSpPr txBox="1"/>
              <p:nvPr/>
            </p:nvSpPr>
            <p:spPr>
              <a:xfrm>
                <a:off x="6617968" y="232722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D1128A-FE31-48E5-A4C4-DEE4AFF34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68" y="2327222"/>
                <a:ext cx="49834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9F716E-CB1B-4086-8A55-51470BE641DD}"/>
                  </a:ext>
                </a:extLst>
              </p:cNvPr>
              <p:cNvSpPr txBox="1"/>
              <p:nvPr/>
            </p:nvSpPr>
            <p:spPr>
              <a:xfrm>
                <a:off x="6617968" y="3051633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9F716E-CB1B-4086-8A55-51470BE64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68" y="3051633"/>
                <a:ext cx="49834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76E01A-F789-4150-9EA1-E3E6A7FB50E5}"/>
                  </a:ext>
                </a:extLst>
              </p:cNvPr>
              <p:cNvSpPr txBox="1"/>
              <p:nvPr/>
            </p:nvSpPr>
            <p:spPr>
              <a:xfrm>
                <a:off x="6617968" y="4136697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76E01A-F789-4150-9EA1-E3E6A7FB5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68" y="4136697"/>
                <a:ext cx="49834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CFC3B5-EA45-47E0-8888-87473B300461}"/>
              </a:ext>
            </a:extLst>
          </p:cNvPr>
          <p:cNvCxnSpPr>
            <a:cxnSpLocks/>
          </p:cNvCxnSpPr>
          <p:nvPr/>
        </p:nvCxnSpPr>
        <p:spPr>
          <a:xfrm flipH="1">
            <a:off x="7924800" y="2743200"/>
            <a:ext cx="350307" cy="50649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A3E8D7-5568-48BA-87EE-98CFC4F82BB3}"/>
              </a:ext>
            </a:extLst>
          </p:cNvPr>
          <p:cNvSpPr txBox="1"/>
          <p:nvPr/>
        </p:nvSpPr>
        <p:spPr>
          <a:xfrm>
            <a:off x="7550040" y="3652923"/>
            <a:ext cx="45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DA00"/>
                </a:solidFill>
              </a:rPr>
              <a:t>Inc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96C0CE-F624-4666-99EE-24A4C648A06D}"/>
              </a:ext>
            </a:extLst>
          </p:cNvPr>
          <p:cNvSpPr txBox="1"/>
          <p:nvPr/>
        </p:nvSpPr>
        <p:spPr>
          <a:xfrm>
            <a:off x="5674320" y="2426264"/>
            <a:ext cx="45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DA00"/>
                </a:solidFill>
              </a:rPr>
              <a:t>Inc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9E8F69-1589-4930-9AA0-F04E6175A0C9}"/>
              </a:ext>
            </a:extLst>
          </p:cNvPr>
          <p:cNvSpPr txBox="1"/>
          <p:nvPr/>
        </p:nvSpPr>
        <p:spPr>
          <a:xfrm>
            <a:off x="5515188" y="3652923"/>
            <a:ext cx="77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E0000"/>
                </a:solidFill>
              </a:rPr>
              <a:t>Dec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B79208-B34D-4177-8E00-79EDF90928DC}"/>
              </a:ext>
            </a:extLst>
          </p:cNvPr>
          <p:cNvSpPr txBox="1"/>
          <p:nvPr/>
        </p:nvSpPr>
        <p:spPr>
          <a:xfrm>
            <a:off x="5674320" y="4839675"/>
            <a:ext cx="45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DA00"/>
                </a:solidFill>
              </a:rPr>
              <a:t>Inc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53B6644-0A49-4D1D-AE54-163B53BE7AB3}"/>
              </a:ext>
            </a:extLst>
          </p:cNvPr>
          <p:cNvCxnSpPr>
            <a:cxnSpLocks/>
          </p:cNvCxnSpPr>
          <p:nvPr/>
        </p:nvCxnSpPr>
        <p:spPr>
          <a:xfrm flipH="1">
            <a:off x="6078184" y="2743200"/>
            <a:ext cx="350307" cy="50649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92E3574-31C0-46C8-8982-C9D3F2FA51AD}"/>
              </a:ext>
            </a:extLst>
          </p:cNvPr>
          <p:cNvCxnSpPr>
            <a:cxnSpLocks/>
          </p:cNvCxnSpPr>
          <p:nvPr/>
        </p:nvCxnSpPr>
        <p:spPr>
          <a:xfrm flipH="1">
            <a:off x="6053401" y="1550910"/>
            <a:ext cx="350307" cy="50649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3EE68FF-C5CF-40B3-9DB6-389D208D3F46}"/>
              </a:ext>
            </a:extLst>
          </p:cNvPr>
          <p:cNvCxnSpPr>
            <a:cxnSpLocks/>
          </p:cNvCxnSpPr>
          <p:nvPr/>
        </p:nvCxnSpPr>
        <p:spPr>
          <a:xfrm flipH="1">
            <a:off x="6031105" y="3965865"/>
            <a:ext cx="350307" cy="50649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00D4C4D-C4F7-4433-A7B8-6D57519D93BD}"/>
              </a:ext>
            </a:extLst>
          </p:cNvPr>
          <p:cNvCxnSpPr>
            <a:cxnSpLocks/>
          </p:cNvCxnSpPr>
          <p:nvPr/>
        </p:nvCxnSpPr>
        <p:spPr>
          <a:xfrm flipH="1">
            <a:off x="4191000" y="3965865"/>
            <a:ext cx="350307" cy="50649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6F23FBA-99DB-475A-8719-7E50654A8808}"/>
                  </a:ext>
                </a:extLst>
              </p:cNvPr>
              <p:cNvSpPr/>
              <p:nvPr/>
            </p:nvSpPr>
            <p:spPr>
              <a:xfrm>
                <a:off x="3773731" y="2068974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6F23FBA-99DB-475A-8719-7E50654A8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31" y="2068974"/>
                <a:ext cx="533400" cy="457200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A258167-9B2A-4FD1-B3DC-A1EE525DBE82}"/>
              </a:ext>
            </a:extLst>
          </p:cNvPr>
          <p:cNvCxnSpPr>
            <a:cxnSpLocks/>
            <a:stCxn id="10" idx="7"/>
            <a:endCxn id="66" idx="2"/>
          </p:cNvCxnSpPr>
          <p:nvPr/>
        </p:nvCxnSpPr>
        <p:spPr>
          <a:xfrm flipV="1">
            <a:off x="2362128" y="2297574"/>
            <a:ext cx="1411603" cy="39771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E108614-96DE-4753-A382-399A84D07540}"/>
                  </a:ext>
                </a:extLst>
              </p:cNvPr>
              <p:cNvSpPr txBox="1"/>
              <p:nvPr/>
            </p:nvSpPr>
            <p:spPr>
              <a:xfrm>
                <a:off x="2471742" y="218309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E108614-96DE-4753-A382-399A84D0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42" y="2183092"/>
                <a:ext cx="49834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118CD8C-FF09-4107-976A-83A16FFB2CAC}"/>
              </a:ext>
            </a:extLst>
          </p:cNvPr>
          <p:cNvCxnSpPr>
            <a:cxnSpLocks/>
            <a:stCxn id="45" idx="7"/>
            <a:endCxn id="66" idx="3"/>
          </p:cNvCxnSpPr>
          <p:nvPr/>
        </p:nvCxnSpPr>
        <p:spPr>
          <a:xfrm flipV="1">
            <a:off x="2360285" y="2459219"/>
            <a:ext cx="1491561" cy="143024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430ADBC-CB69-4DDC-97DD-F2AF9D7ECB49}"/>
                  </a:ext>
                </a:extLst>
              </p:cNvPr>
              <p:cNvSpPr txBox="1"/>
              <p:nvPr/>
            </p:nvSpPr>
            <p:spPr>
              <a:xfrm>
                <a:off x="2069332" y="3449767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430ADBC-CB69-4DDC-97DD-F2AF9D7EC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332" y="3449767"/>
                <a:ext cx="49834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A33D4CD-568A-4D38-B543-F569407E941B}"/>
              </a:ext>
            </a:extLst>
          </p:cNvPr>
          <p:cNvCxnSpPr>
            <a:cxnSpLocks/>
          </p:cNvCxnSpPr>
          <p:nvPr/>
        </p:nvCxnSpPr>
        <p:spPr>
          <a:xfrm>
            <a:off x="4284580" y="2297574"/>
            <a:ext cx="1335331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1583293-E4CF-4310-BF73-59AC0179F5FD}"/>
                  </a:ext>
                </a:extLst>
              </p:cNvPr>
              <p:cNvSpPr txBox="1"/>
              <p:nvPr/>
            </p:nvSpPr>
            <p:spPr>
              <a:xfrm>
                <a:off x="4631650" y="1922196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1583293-E4CF-4310-BF73-59AC0179F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650" y="1922196"/>
                <a:ext cx="49834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14A96EC-E898-49A5-B351-2B4525475550}"/>
              </a:ext>
            </a:extLst>
          </p:cNvPr>
          <p:cNvCxnSpPr>
            <a:cxnSpLocks/>
          </p:cNvCxnSpPr>
          <p:nvPr/>
        </p:nvCxnSpPr>
        <p:spPr>
          <a:xfrm flipH="1">
            <a:off x="4188196" y="2743200"/>
            <a:ext cx="350307" cy="50649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A1F46CD-0661-46AE-ABE1-EACE454809E3}"/>
              </a:ext>
            </a:extLst>
          </p:cNvPr>
          <p:cNvCxnSpPr>
            <a:cxnSpLocks/>
          </p:cNvCxnSpPr>
          <p:nvPr/>
        </p:nvCxnSpPr>
        <p:spPr>
          <a:xfrm flipH="1">
            <a:off x="4191000" y="1550910"/>
            <a:ext cx="350307" cy="50649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D8DC0F7-7EE0-42A9-B85E-68ED607D8951}"/>
              </a:ext>
            </a:extLst>
          </p:cNvPr>
          <p:cNvSpPr txBox="1"/>
          <p:nvPr/>
        </p:nvSpPr>
        <p:spPr>
          <a:xfrm>
            <a:off x="3819567" y="2441942"/>
            <a:ext cx="45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DA00"/>
                </a:solidFill>
              </a:rPr>
              <a:t>Inc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B3F94EF-3004-4C56-9094-EFAA3F9A2C66}"/>
              </a:ext>
            </a:extLst>
          </p:cNvPr>
          <p:cNvSpPr txBox="1"/>
          <p:nvPr/>
        </p:nvSpPr>
        <p:spPr>
          <a:xfrm>
            <a:off x="3660435" y="3652923"/>
            <a:ext cx="77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E0000"/>
                </a:solidFill>
              </a:rPr>
              <a:t>Dec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84543C9-708A-4961-A12D-72AF571D251A}"/>
              </a:ext>
            </a:extLst>
          </p:cNvPr>
          <p:cNvSpPr txBox="1"/>
          <p:nvPr/>
        </p:nvSpPr>
        <p:spPr>
          <a:xfrm>
            <a:off x="3660435" y="4865023"/>
            <a:ext cx="77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E0000"/>
                </a:solidFill>
              </a:rPr>
              <a:t>Dec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BEA754F-23D9-4715-B070-76E7EA05CE61}"/>
                  </a:ext>
                </a:extLst>
              </p:cNvPr>
              <p:cNvSpPr/>
              <p:nvPr/>
            </p:nvSpPr>
            <p:spPr>
              <a:xfrm>
                <a:off x="3773731" y="3263152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BEA754F-23D9-4715-B070-76E7EA05C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31" y="3263152"/>
                <a:ext cx="533400" cy="457200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45" grpId="0" animBg="1"/>
      <p:bldP spid="39" grpId="0" animBg="1"/>
      <p:bldP spid="40" grpId="0" animBg="1"/>
      <p:bldP spid="57" grpId="0"/>
      <p:bldP spid="59" grpId="0"/>
      <p:bldP spid="60" grpId="0"/>
      <p:bldP spid="62" grpId="0"/>
      <p:bldP spid="68" grpId="0"/>
      <p:bldP spid="68" grpId="1"/>
      <p:bldP spid="69" grpId="0"/>
      <p:bldP spid="72" grpId="0"/>
      <p:bldP spid="36" grpId="0" animBg="1"/>
      <p:bldP spid="43" grpId="0"/>
      <p:bldP spid="44" grpId="0"/>
      <p:bldP spid="48" grpId="0"/>
      <p:bldP spid="8" grpId="0"/>
      <p:bldP spid="49" grpId="0"/>
      <p:bldP spid="51" grpId="0"/>
      <p:bldP spid="54" grpId="0"/>
      <p:bldP spid="66" grpId="0" animBg="1"/>
      <p:bldP spid="74" grpId="0"/>
      <p:bldP spid="77" grpId="0"/>
      <p:bldP spid="79" grpId="0"/>
      <p:bldP spid="83" grpId="0"/>
      <p:bldP spid="84" grpId="0"/>
      <p:bldP spid="89" grpId="0"/>
      <p:bldP spid="64" grpId="0" animBg="1"/>
      <p:bldP spid="6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Preprocessing: Summary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45A6D76-CC1D-4626-A1AF-9E51856BF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Autofit/>
          </a:bodyPr>
          <a:lstStyle/>
          <a:p>
            <a:r>
              <a:rPr lang="en-US" sz="2400" dirty="0"/>
              <a:t>Mark output neuron as </a:t>
            </a:r>
            <a:r>
              <a:rPr lang="en-US" sz="2400" dirty="0" err="1"/>
              <a:t>inc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From the last-before-layer, </a:t>
            </a:r>
            <a:r>
              <a:rPr lang="en-US" sz="2400" dirty="0">
                <a:solidFill>
                  <a:srgbClr val="0000FF"/>
                </a:solidFill>
              </a:rPr>
              <a:t>backwards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If neuron has positive and negative outgoing weights, double it (pos/neg)</a:t>
            </a:r>
          </a:p>
          <a:p>
            <a:pPr lvl="1"/>
            <a:r>
              <a:rPr lang="en-US" sz="2000" dirty="0"/>
              <a:t>If neuron is connected to </a:t>
            </a:r>
            <a:r>
              <a:rPr lang="en-US" sz="2000" dirty="0" err="1"/>
              <a:t>inc</a:t>
            </a:r>
            <a:r>
              <a:rPr lang="en-US" sz="2000" dirty="0"/>
              <a:t> and </a:t>
            </a:r>
            <a:r>
              <a:rPr lang="en-US" sz="2000" dirty="0" err="1"/>
              <a:t>dec</a:t>
            </a:r>
            <a:r>
              <a:rPr lang="en-US" sz="2000" dirty="0"/>
              <a:t> neurons, double it (</a:t>
            </a:r>
            <a:r>
              <a:rPr lang="en-US" sz="2000" dirty="0" err="1"/>
              <a:t>inc</a:t>
            </a:r>
            <a:r>
              <a:rPr lang="en-US" sz="2000" dirty="0"/>
              <a:t>/</a:t>
            </a:r>
            <a:r>
              <a:rPr lang="en-US" sz="2000" dirty="0" err="1"/>
              <a:t>dec</a:t>
            </a:r>
            <a:r>
              <a:rPr lang="en-US" sz="2000" dirty="0"/>
              <a:t>)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Preprocessed network </a:t>
            </a:r>
            <a:r>
              <a:rPr lang="en-US" sz="2400" dirty="0">
                <a:solidFill>
                  <a:srgbClr val="0000FF"/>
                </a:solidFill>
              </a:rPr>
              <a:t>completely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equivalent</a:t>
            </a:r>
            <a:r>
              <a:rPr lang="en-US" sz="2400" dirty="0">
                <a:solidFill>
                  <a:schemeClr val="tx1"/>
                </a:solidFill>
              </a:rPr>
              <a:t> to original</a:t>
            </a:r>
          </a:p>
          <a:p>
            <a:pPr lvl="1"/>
            <a:r>
              <a:rPr lang="en-US" sz="2000" dirty="0"/>
              <a:t>Up to 4 times larger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r>
              <a:rPr lang="en-US" sz="2400" dirty="0" err="1">
                <a:solidFill>
                  <a:schemeClr val="tx1"/>
                </a:solidFill>
              </a:rPr>
              <a:t>Wlog</a:t>
            </a:r>
            <a:r>
              <a:rPr lang="en-US" sz="2400" dirty="0">
                <a:solidFill>
                  <a:schemeClr val="tx1"/>
                </a:solidFill>
              </a:rPr>
              <a:t>, assume input network is already preprocessed</a:t>
            </a:r>
          </a:p>
        </p:txBody>
      </p:sp>
    </p:spTree>
    <p:extLst>
      <p:ext uri="{BB962C8B-B14F-4D97-AF65-F5344CB8AC3E}">
        <p14:creationId xmlns:p14="http://schemas.microsoft.com/office/powerpoint/2010/main" val="20481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Abstraction Operator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Recall the </a:t>
            </a:r>
            <a:r>
              <a:rPr lang="en-US" sz="2400" dirty="0">
                <a:solidFill>
                  <a:srgbClr val="0000FF"/>
                </a:solidFill>
              </a:rPr>
              <a:t>pos/</a:t>
            </a:r>
            <a:r>
              <a:rPr lang="en-US" sz="2400" dirty="0" err="1">
                <a:solidFill>
                  <a:srgbClr val="0000FF"/>
                </a:solidFill>
              </a:rPr>
              <a:t>inc</a:t>
            </a:r>
            <a:r>
              <a:rPr lang="en-US" sz="2400" dirty="0"/>
              <a:t> case: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C449FF-BD87-481D-97AE-838842C37D03}"/>
              </a:ext>
            </a:extLst>
          </p:cNvPr>
          <p:cNvCxnSpPr>
            <a:stCxn id="10" idx="7"/>
            <a:endCxn id="8" idx="2"/>
          </p:cNvCxnSpPr>
          <p:nvPr/>
        </p:nvCxnSpPr>
        <p:spPr>
          <a:xfrm flipV="1">
            <a:off x="2207885" y="2332038"/>
            <a:ext cx="609991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54F667-E9EC-4CC0-8191-8BFACF176001}"/>
              </a:ext>
            </a:extLst>
          </p:cNvPr>
          <p:cNvGrpSpPr/>
          <p:nvPr/>
        </p:nvGrpSpPr>
        <p:grpSpPr>
          <a:xfrm>
            <a:off x="2817876" y="2103438"/>
            <a:ext cx="536448" cy="1935162"/>
            <a:chOff x="2857500" y="2537619"/>
            <a:chExt cx="536448" cy="1935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D2AA03-20AA-4C28-9379-D87753594C80}"/>
                    </a:ext>
                  </a:extLst>
                </p:cNvPr>
                <p:cNvSpPr/>
                <p:nvPr/>
              </p:nvSpPr>
              <p:spPr>
                <a:xfrm>
                  <a:off x="2857500" y="2537619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D2AA03-20AA-4C28-9379-D87753594C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500" y="2537619"/>
                  <a:ext cx="5334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3BEACB-A7EF-4B2A-9448-C66612A2F536}"/>
                    </a:ext>
                  </a:extLst>
                </p:cNvPr>
                <p:cNvSpPr/>
                <p:nvPr/>
              </p:nvSpPr>
              <p:spPr>
                <a:xfrm>
                  <a:off x="2860548" y="4015581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3BEACB-A7EF-4B2A-9448-C66612A2F5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0548" y="4015581"/>
                  <a:ext cx="533400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749745-746A-4FCB-A791-59D908E9E8EE}"/>
                  </a:ext>
                </a:extLst>
              </p:cNvPr>
              <p:cNvSpPr/>
              <p:nvPr/>
            </p:nvSpPr>
            <p:spPr>
              <a:xfrm>
                <a:off x="1752600" y="2842419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749745-746A-4FCB-A791-59D908E9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42419"/>
                <a:ext cx="5334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0A0ACE8-5EF8-4881-9D98-EB53E65D25F7}"/>
                  </a:ext>
                </a:extLst>
              </p:cNvPr>
              <p:cNvSpPr/>
              <p:nvPr/>
            </p:nvSpPr>
            <p:spPr>
              <a:xfrm>
                <a:off x="3886200" y="2842419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0A0ACE8-5EF8-4881-9D98-EB53E65D2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42419"/>
                <a:ext cx="5334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1A8E6-AFE9-493A-9B8A-63BC7B9EFFD1}"/>
              </a:ext>
            </a:extLst>
          </p:cNvPr>
          <p:cNvCxnSpPr>
            <a:stCxn id="10" idx="5"/>
            <a:endCxn id="9" idx="2"/>
          </p:cNvCxnSpPr>
          <p:nvPr/>
        </p:nvCxnSpPr>
        <p:spPr>
          <a:xfrm>
            <a:off x="2207885" y="3232664"/>
            <a:ext cx="613039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1170BA-27C1-40DF-9E25-630E16CC6C46}"/>
              </a:ext>
            </a:extLst>
          </p:cNvPr>
          <p:cNvCxnSpPr>
            <a:stCxn id="8" idx="6"/>
            <a:endCxn id="11" idx="1"/>
          </p:cNvCxnSpPr>
          <p:nvPr/>
        </p:nvCxnSpPr>
        <p:spPr>
          <a:xfrm>
            <a:off x="3351276" y="2332038"/>
            <a:ext cx="613039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CA79C8-A65B-48EA-B798-6FD63AA44400}"/>
              </a:ext>
            </a:extLst>
          </p:cNvPr>
          <p:cNvCxnSpPr>
            <a:stCxn id="9" idx="6"/>
            <a:endCxn id="11" idx="3"/>
          </p:cNvCxnSpPr>
          <p:nvPr/>
        </p:nvCxnSpPr>
        <p:spPr>
          <a:xfrm flipV="1">
            <a:off x="3354324" y="3232664"/>
            <a:ext cx="609991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2091690" y="237597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90" y="2375972"/>
                <a:ext cx="4983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17D016-1311-4A95-BB2B-821470C6486A}"/>
                  </a:ext>
                </a:extLst>
              </p:cNvPr>
              <p:cNvSpPr txBox="1"/>
              <p:nvPr/>
            </p:nvSpPr>
            <p:spPr>
              <a:xfrm>
                <a:off x="2091690" y="3397639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17D016-1311-4A95-BB2B-821470C6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90" y="3397639"/>
                <a:ext cx="4983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25EA01-9D7E-413F-BD7E-BB86DA7CB0BC}"/>
                  </a:ext>
                </a:extLst>
              </p:cNvPr>
              <p:cNvSpPr txBox="1"/>
              <p:nvPr/>
            </p:nvSpPr>
            <p:spPr>
              <a:xfrm>
                <a:off x="3581400" y="237597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25EA01-9D7E-413F-BD7E-BB86DA7CB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375972"/>
                <a:ext cx="4983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22EC2-2585-4F51-8430-93C310A5FEDB}"/>
                  </a:ext>
                </a:extLst>
              </p:cNvPr>
              <p:cNvSpPr txBox="1"/>
              <p:nvPr/>
            </p:nvSpPr>
            <p:spPr>
              <a:xfrm>
                <a:off x="3581400" y="3397639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22EC2-2585-4F51-8430-93C310A5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397639"/>
                <a:ext cx="4983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BA69AA-CF4F-4ADE-81C4-AB1ACC6AF7B2}"/>
              </a:ext>
            </a:extLst>
          </p:cNvPr>
          <p:cNvCxnSpPr>
            <a:cxnSpLocks/>
            <a:stCxn id="32" idx="6"/>
            <a:endCxn id="30" idx="2"/>
          </p:cNvCxnSpPr>
          <p:nvPr/>
        </p:nvCxnSpPr>
        <p:spPr>
          <a:xfrm>
            <a:off x="6172200" y="3071019"/>
            <a:ext cx="531876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D7EE01-89E7-4279-992E-16E7EE43C3C9}"/>
                  </a:ext>
                </a:extLst>
              </p:cNvPr>
              <p:cNvSpPr/>
              <p:nvPr/>
            </p:nvSpPr>
            <p:spPr>
              <a:xfrm>
                <a:off x="6704076" y="2842419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D7EE01-89E7-4279-992E-16E7EE43C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76" y="2842419"/>
                <a:ext cx="533400" cy="4572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847BEC4-80E5-40E8-9837-9DEFD92EDD61}"/>
                  </a:ext>
                </a:extLst>
              </p:cNvPr>
              <p:cNvSpPr/>
              <p:nvPr/>
            </p:nvSpPr>
            <p:spPr>
              <a:xfrm>
                <a:off x="5638800" y="2842419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847BEC4-80E5-40E8-9837-9DEFD92ED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842419"/>
                <a:ext cx="533400" cy="4572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F973DD4-515D-4A7C-8F33-08205901D109}"/>
                  </a:ext>
                </a:extLst>
              </p:cNvPr>
              <p:cNvSpPr/>
              <p:nvPr/>
            </p:nvSpPr>
            <p:spPr>
              <a:xfrm>
                <a:off x="7772400" y="2842419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F973DD4-515D-4A7C-8F33-08205901D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842419"/>
                <a:ext cx="533400" cy="4572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CFE970-7B80-4B26-B8E3-0337F00F3CA8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7237476" y="3071019"/>
            <a:ext cx="534924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E8E58A-6728-4A8E-A034-E942109C36FD}"/>
                  </a:ext>
                </a:extLst>
              </p:cNvPr>
              <p:cNvSpPr txBox="1"/>
              <p:nvPr/>
            </p:nvSpPr>
            <p:spPr>
              <a:xfrm>
                <a:off x="5918453" y="2540042"/>
                <a:ext cx="1096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E8E58A-6728-4A8E-A034-E942109C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53" y="2540042"/>
                <a:ext cx="1096069" cy="369332"/>
              </a:xfrm>
              <a:prstGeom prst="rect">
                <a:avLst/>
              </a:prstGeom>
              <a:blipFill>
                <a:blip r:embed="rId16"/>
                <a:stretch>
                  <a:fillRect r="-5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13B10C-54D3-498E-97EE-FE5C9F5623BA}"/>
                  </a:ext>
                </a:extLst>
              </p:cNvPr>
              <p:cNvSpPr txBox="1"/>
              <p:nvPr/>
            </p:nvSpPr>
            <p:spPr>
              <a:xfrm>
                <a:off x="7106511" y="2540042"/>
                <a:ext cx="774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13B10C-54D3-498E-97EE-FE5C9F56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11" y="2540042"/>
                <a:ext cx="7749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EE191DC-AF32-440F-9736-91D52E9673EB}"/>
              </a:ext>
            </a:extLst>
          </p:cNvPr>
          <p:cNvSpPr txBox="1"/>
          <p:nvPr/>
        </p:nvSpPr>
        <p:spPr>
          <a:xfrm>
            <a:off x="3925047" y="3267570"/>
            <a:ext cx="45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DA00"/>
                </a:solidFill>
              </a:rPr>
              <a:t>Inc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E5A1A-B17F-4BFE-A536-508271356F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11274" y="4343518"/>
            <a:ext cx="6746748" cy="16691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2083F96-68A4-4A39-8230-1E955ECB2D12}"/>
              </a:ext>
            </a:extLst>
          </p:cNvPr>
          <p:cNvSpPr txBox="1"/>
          <p:nvPr/>
        </p:nvSpPr>
        <p:spPr>
          <a:xfrm>
            <a:off x="7811247" y="3267570"/>
            <a:ext cx="45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DA00"/>
                </a:solidFill>
              </a:rPr>
              <a:t>Inc</a:t>
            </a:r>
          </a:p>
        </p:txBody>
      </p:sp>
    </p:spTree>
    <p:extLst>
      <p:ext uri="{BB962C8B-B14F-4D97-AF65-F5344CB8AC3E}">
        <p14:creationId xmlns:p14="http://schemas.microsoft.com/office/powerpoint/2010/main" val="16447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  <p:bldP spid="10" grpId="0" animBg="1"/>
      <p:bldP spid="11" grpId="0" animBg="1"/>
      <p:bldP spid="15" grpId="0"/>
      <p:bldP spid="16" grpId="0"/>
      <p:bldP spid="17" grpId="0"/>
      <p:bldP spid="18" grpId="0"/>
      <p:bldP spid="30" grpId="0" animBg="1"/>
      <p:bldP spid="32" grpId="0" animBg="1"/>
      <p:bldP spid="33" grpId="0" animBg="1"/>
      <p:bldP spid="37" grpId="0"/>
      <p:bldP spid="39" grpId="0"/>
      <p:bldP spid="26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Abstraction Operator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Pos/</a:t>
            </a:r>
            <a:r>
              <a:rPr lang="en-US" sz="2400" dirty="0" err="1">
                <a:solidFill>
                  <a:srgbClr val="0000FF"/>
                </a:solidFill>
              </a:rPr>
              <a:t>dec</a:t>
            </a:r>
            <a:r>
              <a:rPr lang="en-US" sz="2400" dirty="0"/>
              <a:t> case: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C449FF-BD87-481D-97AE-838842C37D03}"/>
              </a:ext>
            </a:extLst>
          </p:cNvPr>
          <p:cNvCxnSpPr>
            <a:stCxn id="10" idx="7"/>
            <a:endCxn id="8" idx="2"/>
          </p:cNvCxnSpPr>
          <p:nvPr/>
        </p:nvCxnSpPr>
        <p:spPr>
          <a:xfrm flipV="1">
            <a:off x="2207885" y="2332038"/>
            <a:ext cx="609991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54F667-E9EC-4CC0-8191-8BFACF176001}"/>
              </a:ext>
            </a:extLst>
          </p:cNvPr>
          <p:cNvGrpSpPr/>
          <p:nvPr/>
        </p:nvGrpSpPr>
        <p:grpSpPr>
          <a:xfrm>
            <a:off x="2817876" y="2103438"/>
            <a:ext cx="536448" cy="1935162"/>
            <a:chOff x="2857500" y="2537619"/>
            <a:chExt cx="536448" cy="1935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D2AA03-20AA-4C28-9379-D87753594C80}"/>
                    </a:ext>
                  </a:extLst>
                </p:cNvPr>
                <p:cNvSpPr/>
                <p:nvPr/>
              </p:nvSpPr>
              <p:spPr>
                <a:xfrm>
                  <a:off x="2857500" y="2537619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D2AA03-20AA-4C28-9379-D87753594C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500" y="2537619"/>
                  <a:ext cx="5334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3BEACB-A7EF-4B2A-9448-C66612A2F536}"/>
                    </a:ext>
                  </a:extLst>
                </p:cNvPr>
                <p:cNvSpPr/>
                <p:nvPr/>
              </p:nvSpPr>
              <p:spPr>
                <a:xfrm>
                  <a:off x="2860548" y="4015581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3BEACB-A7EF-4B2A-9448-C66612A2F5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0548" y="4015581"/>
                  <a:ext cx="533400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749745-746A-4FCB-A791-59D908E9E8EE}"/>
                  </a:ext>
                </a:extLst>
              </p:cNvPr>
              <p:cNvSpPr/>
              <p:nvPr/>
            </p:nvSpPr>
            <p:spPr>
              <a:xfrm>
                <a:off x="1752600" y="2842419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C749745-746A-4FCB-A791-59D908E9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42419"/>
                <a:ext cx="5334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0A0ACE8-5EF8-4881-9D98-EB53E65D25F7}"/>
                  </a:ext>
                </a:extLst>
              </p:cNvPr>
              <p:cNvSpPr/>
              <p:nvPr/>
            </p:nvSpPr>
            <p:spPr>
              <a:xfrm>
                <a:off x="3886200" y="2842419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0A0ACE8-5EF8-4881-9D98-EB53E65D2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42419"/>
                <a:ext cx="5334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1A8E6-AFE9-493A-9B8A-63BC7B9EFFD1}"/>
              </a:ext>
            </a:extLst>
          </p:cNvPr>
          <p:cNvCxnSpPr>
            <a:stCxn id="10" idx="5"/>
            <a:endCxn id="9" idx="2"/>
          </p:cNvCxnSpPr>
          <p:nvPr/>
        </p:nvCxnSpPr>
        <p:spPr>
          <a:xfrm>
            <a:off x="2207885" y="3232664"/>
            <a:ext cx="613039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1170BA-27C1-40DF-9E25-630E16CC6C46}"/>
              </a:ext>
            </a:extLst>
          </p:cNvPr>
          <p:cNvCxnSpPr>
            <a:stCxn id="8" idx="6"/>
            <a:endCxn id="11" idx="1"/>
          </p:cNvCxnSpPr>
          <p:nvPr/>
        </p:nvCxnSpPr>
        <p:spPr>
          <a:xfrm>
            <a:off x="3351276" y="2332038"/>
            <a:ext cx="613039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CA79C8-A65B-48EA-B798-6FD63AA44400}"/>
              </a:ext>
            </a:extLst>
          </p:cNvPr>
          <p:cNvCxnSpPr>
            <a:stCxn id="9" idx="6"/>
            <a:endCxn id="11" idx="3"/>
          </p:cNvCxnSpPr>
          <p:nvPr/>
        </p:nvCxnSpPr>
        <p:spPr>
          <a:xfrm flipV="1">
            <a:off x="3354324" y="3232664"/>
            <a:ext cx="609991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2091690" y="237597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90" y="2375972"/>
                <a:ext cx="4983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17D016-1311-4A95-BB2B-821470C6486A}"/>
                  </a:ext>
                </a:extLst>
              </p:cNvPr>
              <p:cNvSpPr txBox="1"/>
              <p:nvPr/>
            </p:nvSpPr>
            <p:spPr>
              <a:xfrm>
                <a:off x="2091690" y="3397639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17D016-1311-4A95-BB2B-821470C6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90" y="3397639"/>
                <a:ext cx="4983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25EA01-9D7E-413F-BD7E-BB86DA7CB0BC}"/>
                  </a:ext>
                </a:extLst>
              </p:cNvPr>
              <p:cNvSpPr txBox="1"/>
              <p:nvPr/>
            </p:nvSpPr>
            <p:spPr>
              <a:xfrm>
                <a:off x="3581400" y="237597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25EA01-9D7E-413F-BD7E-BB86DA7CB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375972"/>
                <a:ext cx="4983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22EC2-2585-4F51-8430-93C310A5FEDB}"/>
                  </a:ext>
                </a:extLst>
              </p:cNvPr>
              <p:cNvSpPr txBox="1"/>
              <p:nvPr/>
            </p:nvSpPr>
            <p:spPr>
              <a:xfrm>
                <a:off x="3581400" y="3397639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22EC2-2585-4F51-8430-93C310A5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397639"/>
                <a:ext cx="49834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BA69AA-CF4F-4ADE-81C4-AB1ACC6AF7B2}"/>
              </a:ext>
            </a:extLst>
          </p:cNvPr>
          <p:cNvCxnSpPr>
            <a:cxnSpLocks/>
            <a:stCxn id="32" idx="6"/>
            <a:endCxn id="30" idx="2"/>
          </p:cNvCxnSpPr>
          <p:nvPr/>
        </p:nvCxnSpPr>
        <p:spPr>
          <a:xfrm>
            <a:off x="6172200" y="3071019"/>
            <a:ext cx="531876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D7EE01-89E7-4279-992E-16E7EE43C3C9}"/>
                  </a:ext>
                </a:extLst>
              </p:cNvPr>
              <p:cNvSpPr/>
              <p:nvPr/>
            </p:nvSpPr>
            <p:spPr>
              <a:xfrm>
                <a:off x="6704076" y="2842419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9D7EE01-89E7-4279-992E-16E7EE43C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76" y="2842419"/>
                <a:ext cx="533400" cy="45720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847BEC4-80E5-40E8-9837-9DEFD92EDD61}"/>
                  </a:ext>
                </a:extLst>
              </p:cNvPr>
              <p:cNvSpPr/>
              <p:nvPr/>
            </p:nvSpPr>
            <p:spPr>
              <a:xfrm>
                <a:off x="5638800" y="2842419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847BEC4-80E5-40E8-9837-9DEFD92ED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842419"/>
                <a:ext cx="533400" cy="4572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F973DD4-515D-4A7C-8F33-08205901D109}"/>
                  </a:ext>
                </a:extLst>
              </p:cNvPr>
              <p:cNvSpPr/>
              <p:nvPr/>
            </p:nvSpPr>
            <p:spPr>
              <a:xfrm>
                <a:off x="7772400" y="2842419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F973DD4-515D-4A7C-8F33-08205901D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842419"/>
                <a:ext cx="533400" cy="45720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CFE970-7B80-4B26-B8E3-0337F00F3CA8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7237476" y="3071019"/>
            <a:ext cx="534924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E8E58A-6728-4A8E-A034-E942109C36FD}"/>
                  </a:ext>
                </a:extLst>
              </p:cNvPr>
              <p:cNvSpPr txBox="1"/>
              <p:nvPr/>
            </p:nvSpPr>
            <p:spPr>
              <a:xfrm>
                <a:off x="5918453" y="2540042"/>
                <a:ext cx="1096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E8E58A-6728-4A8E-A034-E942109C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53" y="2540042"/>
                <a:ext cx="1096069" cy="369332"/>
              </a:xfrm>
              <a:prstGeom prst="rect">
                <a:avLst/>
              </a:prstGeom>
              <a:blipFill>
                <a:blip r:embed="rId16"/>
                <a:stretch>
                  <a:fillRect r="-222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13B10C-54D3-498E-97EE-FE5C9F5623BA}"/>
                  </a:ext>
                </a:extLst>
              </p:cNvPr>
              <p:cNvSpPr txBox="1"/>
              <p:nvPr/>
            </p:nvSpPr>
            <p:spPr>
              <a:xfrm>
                <a:off x="7106511" y="2540042"/>
                <a:ext cx="774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13B10C-54D3-498E-97EE-FE5C9F56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11" y="2540042"/>
                <a:ext cx="7749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990C047-D876-4B3A-96B6-787544EEF5C4}"/>
              </a:ext>
            </a:extLst>
          </p:cNvPr>
          <p:cNvSpPr txBox="1"/>
          <p:nvPr/>
        </p:nvSpPr>
        <p:spPr>
          <a:xfrm>
            <a:off x="3765207" y="3220008"/>
            <a:ext cx="77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E0000"/>
                </a:solidFill>
              </a:rPr>
              <a:t>Dec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8F2F19-4B12-4821-8B71-DA8CFC32CBAC}"/>
              </a:ext>
            </a:extLst>
          </p:cNvPr>
          <p:cNvSpPr txBox="1"/>
          <p:nvPr/>
        </p:nvSpPr>
        <p:spPr>
          <a:xfrm>
            <a:off x="7652115" y="3220008"/>
            <a:ext cx="77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E0000"/>
                </a:solidFill>
              </a:rPr>
              <a:t>Dec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00640-1057-4DD8-BD8F-6B9D9ABC79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1200" y="4411643"/>
            <a:ext cx="6629400" cy="17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  <p:bldP spid="10" grpId="0" animBg="1"/>
      <p:bldP spid="11" grpId="0" animBg="1"/>
      <p:bldP spid="15" grpId="0"/>
      <p:bldP spid="16" grpId="0"/>
      <p:bldP spid="17" grpId="0"/>
      <p:bldP spid="18" grpId="0"/>
      <p:bldP spid="30" grpId="0" animBg="1"/>
      <p:bldP spid="32" grpId="0" animBg="1"/>
      <p:bldP spid="33" grpId="0" animBg="1"/>
      <p:bldP spid="37" grpId="0"/>
      <p:bldP spid="39" grpId="0"/>
      <p:bldP spid="27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Abstraction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(Preprocess network)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Apply </a:t>
                </a:r>
                <a:r>
                  <a:rPr lang="en-US" sz="2400" dirty="0">
                    <a:solidFill>
                      <a:srgbClr val="0000FF"/>
                    </a:solidFill>
                  </a:rPr>
                  <a:t>abstraction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to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saturation</a:t>
                </a:r>
              </a:p>
              <a:p>
                <a:pPr lvl="1"/>
                <a:r>
                  <a:rPr lang="en-US" sz="2000" dirty="0"/>
                  <a:t>Each hidden layer has 4 nodes at most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Verify abstract network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00FF"/>
                    </a:solidFill>
                  </a:rPr>
                  <a:t>UNSAT</a:t>
                </a:r>
                <a:r>
                  <a:rPr lang="en-US" sz="2000" dirty="0"/>
                  <a:t>, original query is </a:t>
                </a:r>
                <a:r>
                  <a:rPr lang="en-US" sz="2000" dirty="0">
                    <a:solidFill>
                      <a:srgbClr val="0000FF"/>
                    </a:solidFill>
                  </a:rPr>
                  <a:t>UNSAT</a:t>
                </a:r>
              </a:p>
              <a:p>
                <a:pPr lvl="1"/>
                <a:r>
                  <a:rPr lang="en-US" sz="2000" dirty="0"/>
                  <a:t>But what if </a:t>
                </a:r>
                <a:r>
                  <a:rPr lang="en-US" sz="2000" dirty="0">
                    <a:solidFill>
                      <a:srgbClr val="0000FF"/>
                    </a:solidFill>
                  </a:rPr>
                  <a:t>SAT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Abstraction to saturation takes us to one </a:t>
            </a:r>
            <a:r>
              <a:rPr lang="en-US" sz="2400" dirty="0">
                <a:solidFill>
                  <a:srgbClr val="0000FF"/>
                </a:solidFill>
              </a:rPr>
              <a:t>extreme</a:t>
            </a:r>
          </a:p>
          <a:p>
            <a:pPr lvl="1"/>
            <a:r>
              <a:rPr lang="en-US" sz="2000" dirty="0"/>
              <a:t>Will likely be </a:t>
            </a:r>
            <a:r>
              <a:rPr lang="en-US" sz="2000" dirty="0">
                <a:solidFill>
                  <a:srgbClr val="0000FF"/>
                </a:solidFill>
              </a:rPr>
              <a:t>too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coarse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Coarse Abstractions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scales - Wiktion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17638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317658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Large network</a:t>
            </a:r>
          </a:p>
          <a:p>
            <a:pPr algn="ctr"/>
            <a:r>
              <a:rPr lang="en-US" dirty="0"/>
              <a:t>Precise and slow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73277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Small network</a:t>
            </a:r>
          </a:p>
          <a:p>
            <a:pPr algn="ctr"/>
            <a:r>
              <a:rPr lang="en-US" dirty="0"/>
              <a:t>Imprecise and fast</a:t>
            </a:r>
          </a:p>
        </p:txBody>
      </p:sp>
    </p:spTree>
    <p:extLst>
      <p:ext uri="{BB962C8B-B14F-4D97-AF65-F5344CB8AC3E}">
        <p14:creationId xmlns:p14="http://schemas.microsoft.com/office/powerpoint/2010/main" val="42761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  <p:bldP spid="3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Coarse Abstractions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Suppose we need to prove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:r>
                  <a:rPr lang="en-US" sz="2400" dirty="0">
                    <a:solidFill>
                      <a:srgbClr val="0000FF"/>
                    </a:solidFill>
                  </a:rPr>
                  <a:t>UNSAT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create abstract network, and get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SAT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But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>
                    <a:solidFill>
                      <a:srgbClr val="0000FF"/>
                    </a:solidFill>
                  </a:rPr>
                  <a:t>Spurious</a:t>
                </a:r>
                <a:r>
                  <a:rPr lang="en-US" sz="2000" dirty="0"/>
                  <a:t> counter-example</a:t>
                </a:r>
              </a:p>
              <a:p>
                <a:pPr lvl="2"/>
                <a:r>
                  <a:rPr lang="en-US" sz="2000" dirty="0"/>
                  <a:t>Abstract network not suitable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Create a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slightly</a:t>
                </a:r>
                <a:r>
                  <a:rPr lang="en-US" sz="2400" dirty="0"/>
                  <a:t> less abstract network,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Maybe this is a better network to work with</a:t>
                </a: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0000FF"/>
                    </a:solidFill>
                  </a:rPr>
                  <a:t>opposite</a:t>
                </a:r>
                <a:r>
                  <a:rPr lang="en-US" sz="2400" dirty="0"/>
                  <a:t> of abstraction</a:t>
                </a:r>
              </a:p>
              <a:p>
                <a:pPr lvl="1"/>
                <a:r>
                  <a:rPr lang="en-US" sz="2000" dirty="0">
                    <a:solidFill>
                      <a:srgbClr val="0000FF"/>
                    </a:solidFill>
                  </a:rPr>
                  <a:t>Split</a:t>
                </a:r>
                <a:r>
                  <a:rPr lang="en-US" sz="2000" dirty="0"/>
                  <a:t> previously-abstracted nodes</a:t>
                </a:r>
              </a:p>
              <a:p>
                <a:pPr lvl="1"/>
                <a:endParaRPr lang="en-US" sz="2400" dirty="0"/>
              </a:p>
              <a:p>
                <a:r>
                  <a:rPr lang="en-US" sz="2400" dirty="0"/>
                  <a:t>Still an </a:t>
                </a:r>
                <a:r>
                  <a:rPr lang="en-US" sz="2400" dirty="0">
                    <a:solidFill>
                      <a:srgbClr val="0000FF"/>
                    </a:solidFill>
                  </a:rPr>
                  <a:t>abstraction</a:t>
                </a:r>
                <a:r>
                  <a:rPr lang="en-US" sz="2400" dirty="0"/>
                  <a:t> of the original network</a:t>
                </a:r>
              </a:p>
              <a:p>
                <a:pPr lvl="1"/>
                <a:r>
                  <a:rPr lang="en-US" sz="2000" dirty="0"/>
                  <a:t>But less abstract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More formally: </a:t>
                </a:r>
              </a:p>
              <a:p>
                <a:pPr lvl="1"/>
                <a:r>
                  <a:rPr lang="en-US" sz="2000" dirty="0"/>
                  <a:t>Start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Now: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Maintain a mapping from neuron to abstract neuron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/>
              <a:t>Edge weights re-computed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Refinement Operator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2743200" y="452938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529380"/>
                <a:ext cx="533400" cy="457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2734159" y="359819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59" y="3598190"/>
                <a:ext cx="5334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2743200" y="26670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67000"/>
                <a:ext cx="533400" cy="4572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6324600" y="359819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598190"/>
                <a:ext cx="533400" cy="4572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418076" y="3826790"/>
            <a:ext cx="765048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590800" y="2491353"/>
            <a:ext cx="83820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581759" y="3352800"/>
            <a:ext cx="838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8076" y="2895600"/>
            <a:ext cx="765048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6324600" y="26670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667000"/>
                <a:ext cx="5334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2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  <p:bldP spid="38" grpId="0" animBg="1"/>
      <p:bldP spid="2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Inputs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Slight input perturbations cause misclassification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State-of-the-art networks are vulnerable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631184" y="2514600"/>
            <a:ext cx="7106928" cy="2247900"/>
            <a:chOff x="1631184" y="2514600"/>
            <a:chExt cx="7106928" cy="2247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1184" y="2514600"/>
              <a:ext cx="7106928" cy="22479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962400" y="319405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194050"/>
                  <a:ext cx="3048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4648200" y="42672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31184" y="4267200"/>
            <a:ext cx="179781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4576" y="1954934"/>
            <a:ext cx="5504688" cy="231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4200" y="4251036"/>
            <a:ext cx="1694688" cy="61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81344" y="2199470"/>
                <a:ext cx="32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Goodfellow</a:t>
                </a:r>
                <a:r>
                  <a:rPr lang="en-US" dirty="0"/>
                  <a:t> et al.,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44" y="2199470"/>
                <a:ext cx="32004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2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9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pPr marL="539496" indent="-457200">
                  <a:buFont typeface="+mj-lt"/>
                  <a:buAutoNum type="arabicPeriod"/>
                </a:pPr>
                <a:r>
                  <a:rPr lang="en-US" sz="2400" dirty="0"/>
                  <a:t>Generate initial abstraction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539496" indent="-457200">
                  <a:buFont typeface="+mj-lt"/>
                  <a:buAutoNum type="arabicPeriod"/>
                </a:pPr>
                <a:r>
                  <a:rPr lang="en-US" sz="2400" dirty="0"/>
                  <a:t>Verify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539496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UNSAT</a:t>
                </a:r>
              </a:p>
              <a:p>
                <a:pPr marL="813816" lvl="1" indent="-457200">
                  <a:buFont typeface="+mj-lt"/>
                  <a:buAutoNum type="arabicParenR"/>
                </a:pPr>
                <a:r>
                  <a:rPr lang="en-US" sz="2000" dirty="0"/>
                  <a:t>Stop and return </a:t>
                </a:r>
                <a:r>
                  <a:rPr lang="en-US" sz="2000" dirty="0">
                    <a:solidFill>
                      <a:srgbClr val="0000FF"/>
                    </a:solidFill>
                  </a:rPr>
                  <a:t>UNSAT</a:t>
                </a:r>
              </a:p>
              <a:p>
                <a:pPr marL="539496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SAT</a:t>
                </a:r>
              </a:p>
              <a:p>
                <a:pPr marL="813816" lvl="1" indent="-457200">
                  <a:buFont typeface="+mj-lt"/>
                  <a:buAutoNum type="arabicParenR"/>
                </a:pPr>
                <a:r>
                  <a:rPr lang="en-US" sz="2000" dirty="0"/>
                  <a:t>Obtain counter example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813816" lvl="1" indent="-457200">
                  <a:buFont typeface="+mj-lt"/>
                  <a:buAutoNum type="arabicParenR"/>
                </a:pPr>
                <a:r>
                  <a:rPr lang="en-US" sz="2000" dirty="0"/>
                  <a:t>Check whether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a counter example for the original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000" b="0" dirty="0"/>
              </a:p>
              <a:p>
                <a:pPr marL="813816" lvl="1" indent="-457200">
                  <a:buFont typeface="+mj-lt"/>
                  <a:buAutoNum type="arabicParenR"/>
                </a:pPr>
                <a:r>
                  <a:rPr lang="en-US" sz="2000" dirty="0"/>
                  <a:t>If yes, stop and return </a:t>
                </a:r>
                <a:r>
                  <a:rPr lang="en-US" sz="2000" dirty="0">
                    <a:solidFill>
                      <a:srgbClr val="0000FF"/>
                    </a:solidFill>
                  </a:rPr>
                  <a:t>SAT</a:t>
                </a:r>
              </a:p>
              <a:p>
                <a:pPr marL="813816" lvl="1" indent="-457200">
                  <a:buFont typeface="+mj-lt"/>
                  <a:buAutoNum type="arabicParenR"/>
                </a:pPr>
                <a:r>
                  <a:rPr lang="en-US" sz="2000" dirty="0"/>
                  <a:t>Else, refine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000" dirty="0"/>
                  <a:t> and go to step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/>
              </a:p>
              <a:p>
                <a:pPr marL="1060704" lvl="2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1060704" lvl="2" indent="-457200">
                  <a:buFont typeface="+mj-lt"/>
                  <a:buAutoNum type="arabicPeriod"/>
                </a:pPr>
                <a:endParaRPr lang="en-US" sz="1600" dirty="0"/>
              </a:p>
              <a:p>
                <a:r>
                  <a:rPr lang="en-US" sz="2400" dirty="0"/>
                  <a:t>The algorithm is guaranteed to converge</a:t>
                </a:r>
              </a:p>
              <a:p>
                <a:pPr lvl="1"/>
                <a:r>
                  <a:rPr lang="en-US" sz="2000" dirty="0"/>
                  <a:t>Sound and complete if underlying verifier is sound and complete</a:t>
                </a:r>
              </a:p>
              <a:p>
                <a:endParaRPr lang="en-US" sz="2400" dirty="0"/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3"/>
                <a:stretch>
                  <a:fillRect t="-941" b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Verification Algorithm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1F46CD-0661-46AE-ABE1-EACE454809E3}"/>
              </a:ext>
            </a:extLst>
          </p:cNvPr>
          <p:cNvCxnSpPr>
            <a:cxnSpLocks/>
          </p:cNvCxnSpPr>
          <p:nvPr/>
        </p:nvCxnSpPr>
        <p:spPr>
          <a:xfrm flipH="1">
            <a:off x="3810000" y="1274695"/>
            <a:ext cx="685799" cy="25324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1F46CD-0661-46AE-ABE1-EACE454809E3}"/>
              </a:ext>
            </a:extLst>
          </p:cNvPr>
          <p:cNvCxnSpPr>
            <a:cxnSpLocks/>
          </p:cNvCxnSpPr>
          <p:nvPr/>
        </p:nvCxnSpPr>
        <p:spPr>
          <a:xfrm flipH="1" flipV="1">
            <a:off x="3276600" y="5105400"/>
            <a:ext cx="609600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Node to Refine?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In abstraction, we </a:t>
                </a:r>
                <a:r>
                  <a:rPr lang="en-US" sz="2400" dirty="0">
                    <a:solidFill>
                      <a:srgbClr val="0000FF"/>
                    </a:solidFill>
                  </a:rPr>
                  <a:t>abstract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to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saturation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What about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refinement</a:t>
                </a:r>
                <a:r>
                  <a:rPr lang="en-US" sz="2400" dirty="0"/>
                  <a:t>?</a:t>
                </a:r>
              </a:p>
              <a:p>
                <a:pPr lvl="1"/>
                <a:r>
                  <a:rPr lang="en-US" sz="2000" dirty="0"/>
                  <a:t>Want to refine as little as possible</a:t>
                </a:r>
              </a:p>
              <a:p>
                <a:pPr lvl="1"/>
                <a:r>
                  <a:rPr lang="en-US" sz="2000" dirty="0"/>
                  <a:t>But also want to </a:t>
                </a:r>
                <a:r>
                  <a:rPr lang="en-US" sz="2000" dirty="0">
                    <a:solidFill>
                      <a:srgbClr val="0000FF"/>
                    </a:solidFill>
                  </a:rPr>
                  <a:t>rule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out</a:t>
                </a:r>
                <a:r>
                  <a:rPr lang="en-US" sz="2000" dirty="0"/>
                  <a:t> the spurious counter example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We will combine two criteria:</a:t>
                </a:r>
              </a:p>
              <a:p>
                <a:pPr lvl="1"/>
                <a:r>
                  <a:rPr lang="en-US" sz="2000" dirty="0"/>
                  <a:t>Weight-based</a:t>
                </a:r>
              </a:p>
              <a:p>
                <a:pPr lvl="1"/>
                <a:r>
                  <a:rPr lang="en-US" sz="2000" dirty="0"/>
                  <a:t>Counter-example guided</a:t>
                </a:r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Look for coarse min/max abstractions</a:t>
            </a:r>
          </a:p>
          <a:p>
            <a:r>
              <a:rPr lang="en-US" sz="2400" dirty="0"/>
              <a:t>Use refinement to make them more precise</a:t>
            </a:r>
          </a:p>
          <a:p>
            <a:pPr marL="82296" indent="0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6262592" y="3848405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592" y="3848405"/>
                <a:ext cx="4983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Weight-Based Refinement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3276600" y="4933627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933627"/>
                <a:ext cx="5334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3267559" y="4002437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559" y="4002437"/>
                <a:ext cx="533400" cy="4572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3276600" y="3071247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071247"/>
                <a:ext cx="533400" cy="4572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6858000" y="4002437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002437"/>
                <a:ext cx="5334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951476" y="4231037"/>
            <a:ext cx="765048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4200" y="2895600"/>
            <a:ext cx="83820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124200" y="4755056"/>
            <a:ext cx="838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1476" y="5148020"/>
            <a:ext cx="765048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6858000" y="4931044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931044"/>
                <a:ext cx="5334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6C449FF-BD87-481D-97AE-838842C37D03}"/>
              </a:ext>
            </a:extLst>
          </p:cNvPr>
          <p:cNvCxnSpPr/>
          <p:nvPr/>
        </p:nvCxnSpPr>
        <p:spPr>
          <a:xfrm>
            <a:off x="2477066" y="3299847"/>
            <a:ext cx="614845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6C449FF-BD87-481D-97AE-838842C37D03}"/>
              </a:ext>
            </a:extLst>
          </p:cNvPr>
          <p:cNvCxnSpPr/>
          <p:nvPr/>
        </p:nvCxnSpPr>
        <p:spPr>
          <a:xfrm>
            <a:off x="2477066" y="4231037"/>
            <a:ext cx="614845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6C449FF-BD87-481D-97AE-838842C37D03}"/>
              </a:ext>
            </a:extLst>
          </p:cNvPr>
          <p:cNvCxnSpPr/>
          <p:nvPr/>
        </p:nvCxnSpPr>
        <p:spPr>
          <a:xfrm>
            <a:off x="2477066" y="5162227"/>
            <a:ext cx="614845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2505480" y="292147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480" y="2921474"/>
                <a:ext cx="4983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2505480" y="3817771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480" y="3817771"/>
                <a:ext cx="4983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2505480" y="4779595"/>
                <a:ext cx="498348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480" y="4779595"/>
                <a:ext cx="498348" cy="406265"/>
              </a:xfrm>
              <a:prstGeom prst="rect">
                <a:avLst/>
              </a:prstGeom>
              <a:blipFill>
                <a:blip r:embed="rId11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6229013" y="3853186"/>
                <a:ext cx="498348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13" y="3853186"/>
                <a:ext cx="498348" cy="406265"/>
              </a:xfrm>
              <a:prstGeom prst="rect">
                <a:avLst/>
              </a:prstGeom>
              <a:blipFill>
                <a:blip r:embed="rId12"/>
                <a:stretch>
                  <a:fillRect r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449FF-BD87-481D-97AE-838842C37D03}"/>
              </a:ext>
            </a:extLst>
          </p:cNvPr>
          <p:cNvCxnSpPr/>
          <p:nvPr/>
        </p:nvCxnSpPr>
        <p:spPr>
          <a:xfrm>
            <a:off x="6229013" y="4231037"/>
            <a:ext cx="614845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6229013" y="4758931"/>
                <a:ext cx="498348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13" y="4758931"/>
                <a:ext cx="498348" cy="406265"/>
              </a:xfrm>
              <a:prstGeom prst="rect">
                <a:avLst/>
              </a:prstGeom>
              <a:blipFill>
                <a:blip r:embed="rId13"/>
                <a:stretch>
                  <a:fillRect r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6C449FF-BD87-481D-97AE-838842C37D03}"/>
              </a:ext>
            </a:extLst>
          </p:cNvPr>
          <p:cNvCxnSpPr/>
          <p:nvPr/>
        </p:nvCxnSpPr>
        <p:spPr>
          <a:xfrm>
            <a:off x="6227721" y="5152280"/>
            <a:ext cx="614845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1" grpId="0" animBg="1"/>
      <p:bldP spid="34" grpId="0" animBg="1"/>
      <p:bldP spid="36" grpId="0" animBg="1"/>
      <p:bldP spid="38" grpId="0" animBg="1"/>
      <p:bldP spid="20" grpId="0" animBg="1"/>
      <p:bldP spid="43" grpId="0" animBg="1"/>
      <p:bldP spid="47" grpId="0"/>
      <p:bldP spid="48" grpId="0"/>
      <p:bldP spid="49" grpId="0"/>
      <p:bldP spid="50" grpId="0"/>
      <p:bldP spid="50" grpId="1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Weight-Based Enough?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It’s definitely a good start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But, it doesn’t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consider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sz="2400" dirty="0">
                  <a:solidFill>
                    <a:srgbClr val="0000FF"/>
                  </a:solidFill>
                </a:endParaRPr>
              </a:p>
              <a:p>
                <a:endParaRPr lang="he-IL" sz="2000" dirty="0"/>
              </a:p>
              <a:p>
                <a:r>
                  <a:rPr lang="en-US" sz="2400" dirty="0"/>
                  <a:t>Solution: maximize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Counter-example guided abstraction refinement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>
                    <a:solidFill>
                      <a:srgbClr val="0000FF"/>
                    </a:solidFill>
                  </a:rPr>
                  <a:t>CEGAR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/>
              <p:nvPr/>
            </p:nvSpPr>
            <p:spPr>
              <a:xfrm>
                <a:off x="6324600" y="23622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AD2AA03-20AA-4C28-9379-D87753594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362200"/>
                <a:ext cx="533400" cy="457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/>
              <p:nvPr/>
            </p:nvSpPr>
            <p:spPr>
              <a:xfrm>
                <a:off x="6858000" y="2209800"/>
                <a:ext cx="498348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0645A5-9F24-424D-AFDF-C89A3D9C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209800"/>
                <a:ext cx="498348" cy="406265"/>
              </a:xfrm>
              <a:prstGeom prst="rect">
                <a:avLst/>
              </a:prstGeom>
              <a:blipFill>
                <a:blip r:embed="rId5"/>
                <a:stretch>
                  <a:fillRect r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C449FF-BD87-481D-97AE-838842C37D03}"/>
              </a:ext>
            </a:extLst>
          </p:cNvPr>
          <p:cNvCxnSpPr/>
          <p:nvPr/>
        </p:nvCxnSpPr>
        <p:spPr>
          <a:xfrm>
            <a:off x="6858000" y="2587651"/>
            <a:ext cx="614845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435608" y="1447800"/>
                <a:ext cx="7498080" cy="5334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sz="2400" dirty="0"/>
                  <a:t>Airborne Collision-Avoidance System for drones</a:t>
                </a:r>
                <a:endParaRPr lang="he-IL" sz="2400" dirty="0"/>
              </a:p>
              <a:p>
                <a:r>
                  <a:rPr lang="en-US" sz="2400" dirty="0"/>
                  <a:t>A new standard being developed by the FAA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Produce advisories: 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0000FF"/>
                    </a:solidFill>
                  </a:rPr>
                  <a:t>Strong left (SL)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0000FF"/>
                    </a:solidFill>
                  </a:rPr>
                  <a:t>Weak left (L)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0000FF"/>
                    </a:solidFill>
                  </a:rPr>
                  <a:t>Strong right (SR)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0000FF"/>
                    </a:solidFill>
                  </a:rPr>
                  <a:t>Weak right (R)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0000FF"/>
                    </a:solidFill>
                  </a:rPr>
                  <a:t>Clear of conflict (COC)</a:t>
                </a:r>
                <a:br>
                  <a:rPr lang="en-US" sz="2000" dirty="0">
                    <a:solidFill>
                      <a:srgbClr val="0000FF"/>
                    </a:solidFill>
                  </a:rPr>
                </a:br>
                <a:endParaRPr lang="en-US" sz="2000" dirty="0">
                  <a:solidFill>
                    <a:srgbClr val="0000FF"/>
                  </a:solidFill>
                </a:endParaRPr>
              </a:p>
              <a:p>
                <a:r>
                  <a:rPr lang="en-US" sz="2400" dirty="0"/>
                  <a:t>FAA considering an implementation that uses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sz="2400" dirty="0"/>
                  <a:t> deep neural networks </a:t>
                </a:r>
              </a:p>
              <a:p>
                <a:pPr lvl="1"/>
                <a:r>
                  <a:rPr lang="en-US" sz="2000" dirty="0"/>
                  <a:t>But wants to verify them!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8" y="1447800"/>
                <a:ext cx="7498080" cy="5334000"/>
              </a:xfrm>
              <a:prstGeom prst="rect">
                <a:avLst/>
              </a:prstGeom>
              <a:blipFill>
                <a:blip r:embed="rId3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ACAS Xu System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362200"/>
            <a:ext cx="3530936" cy="27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435608" y="1447800"/>
            <a:ext cx="749808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Verified arbitrary properties of ACAS Xu</a:t>
            </a:r>
          </a:p>
          <a:p>
            <a:pPr lvl="1"/>
            <a:r>
              <a:rPr lang="en-US" sz="2000" dirty="0"/>
              <a:t>Similar to the ones specified by the FAA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ACAS Xu System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04" y="2362200"/>
            <a:ext cx="7470648" cy="3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435608" y="1447800"/>
                <a:ext cx="7498080" cy="5334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experiments total,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hour timeout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Abstraction solved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58</m:t>
                    </m:r>
                  </m:oMath>
                </a14:m>
                <a:r>
                  <a:rPr lang="en-US" sz="2400" dirty="0"/>
                  <a:t>, vanilla just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000" dirty="0"/>
                  <a:t>Median query time for abstraction: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1045</m:t>
                    </m:r>
                  </m:oMath>
                </a14:m>
                <a:r>
                  <a:rPr lang="en-US" sz="2000" dirty="0"/>
                  <a:t> seconds. Vanilla: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63671</m:t>
                    </m:r>
                  </m:oMath>
                </a14:m>
                <a:endParaRPr lang="en-US" sz="2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000" dirty="0"/>
                  <a:t>Average final network size for abstraction: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385</m:t>
                    </m:r>
                  </m:oMath>
                </a14:m>
                <a:r>
                  <a:rPr lang="en-US" sz="2000" dirty="0"/>
                  <a:t> nodes </a:t>
                </a:r>
              </a:p>
              <a:p>
                <a:pPr lvl="2"/>
                <a:r>
                  <a:rPr lang="en-US" sz="2000" dirty="0"/>
                  <a:t>Original networks: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310</m:t>
                    </m:r>
                  </m:oMath>
                </a14:m>
                <a:endParaRPr lang="en-US" sz="2000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2000" dirty="0"/>
                  <a:t>But still faster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8" y="1447800"/>
                <a:ext cx="7498080" cy="5334000"/>
              </a:xfrm>
              <a:prstGeom prst="rect">
                <a:avLst/>
              </a:prstGeom>
              <a:blipFill>
                <a:blip r:embed="rId3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ACAS Xu System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74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Inputs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Slight input perturbations cause misclassification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Can use verification to prove the absence of such inputs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631184" y="2514600"/>
            <a:ext cx="7106928" cy="2247900"/>
            <a:chOff x="1631184" y="2514600"/>
            <a:chExt cx="7106928" cy="2247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1184" y="2514600"/>
              <a:ext cx="7106928" cy="22479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962400" y="319405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194050"/>
                  <a:ext cx="3048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4648200" y="42672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31184" y="4267200"/>
            <a:ext cx="179781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4200" y="4251036"/>
            <a:ext cx="1694688" cy="61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81344" y="2199470"/>
                <a:ext cx="32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Goodfellow</a:t>
                </a:r>
                <a:r>
                  <a:rPr lang="en-US" dirty="0"/>
                  <a:t> et al.,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44" y="2199470"/>
                <a:ext cx="32004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2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Robustness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Verified adversarial robustness properties of ACAS Xu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648200" y="42672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31184" y="4267200"/>
            <a:ext cx="179781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4200" y="4251036"/>
            <a:ext cx="1694688" cy="61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209800"/>
            <a:ext cx="7620000" cy="40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Robustness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experiments total,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hour timeout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Abstraction solved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805</m:t>
                    </m:r>
                  </m:oMath>
                </a14:m>
                <a:r>
                  <a:rPr lang="en-US" sz="2400" dirty="0"/>
                  <a:t>, vanilla solved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893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000" dirty="0"/>
                  <a:t>Median query time for abstraction: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026</m:t>
                    </m:r>
                  </m:oMath>
                </a14:m>
                <a:r>
                  <a:rPr lang="en-US" sz="2000" dirty="0"/>
                  <a:t> seconds. Vanilla: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07</m:t>
                    </m:r>
                  </m:oMath>
                </a14:m>
                <a:endParaRPr lang="en-US" sz="2000" dirty="0">
                  <a:solidFill>
                    <a:srgbClr val="0000FF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000" dirty="0"/>
                  <a:t> reduction in time</a:t>
                </a:r>
              </a:p>
              <a:p>
                <a:pPr lvl="1"/>
                <a:r>
                  <a:rPr lang="en-US" sz="2000" dirty="0"/>
                  <a:t>Average final network size for abstraction: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104</m:t>
                    </m:r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 nodes </a:t>
                </a:r>
              </a:p>
              <a:p>
                <a:pPr lvl="2"/>
                <a:r>
                  <a:rPr lang="en-US" sz="2000" dirty="0"/>
                  <a:t>Original networks: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310</m:t>
                    </m:r>
                  </m:oMath>
                </a14:m>
                <a:endParaRPr lang="en-US" sz="2000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2000" dirty="0"/>
                  <a:t>Much smaller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  <a:blipFill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8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435608" y="1524000"/>
            <a:ext cx="749808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Attacks exist in the real world</a:t>
            </a:r>
          </a:p>
          <a:p>
            <a:pPr lvl="1"/>
            <a:r>
              <a:rPr lang="en-US" sz="2000" dirty="0"/>
              <a:t>And attackers are getting better</a:t>
            </a:r>
          </a:p>
          <a:p>
            <a:pPr lvl="1"/>
            <a:endParaRPr lang="en-US" sz="2000" dirty="0"/>
          </a:p>
          <a:p>
            <a:r>
              <a:rPr lang="en-US" sz="2400" dirty="0"/>
              <a:t>How can we </a:t>
            </a:r>
            <a:r>
              <a:rPr lang="en-US" sz="2400" dirty="0">
                <a:solidFill>
                  <a:srgbClr val="0000FF"/>
                </a:solidFill>
              </a:rPr>
              <a:t>ensure</a:t>
            </a:r>
            <a:r>
              <a:rPr lang="en-US" sz="2400" dirty="0"/>
              <a:t> robustness before deployment?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Inputs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96587" y="1676400"/>
            <a:ext cx="4176122" cy="2787194"/>
            <a:chOff x="3096587" y="1676400"/>
            <a:chExt cx="4176122" cy="27871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587" y="1676400"/>
              <a:ext cx="4176122" cy="19432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54220" y="3817263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Traffic Light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477328" y="3817263"/>
                  <a:ext cx="1219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a14:m>
                  <a:r>
                    <a:rPr lang="en-US" dirty="0"/>
                    <a:t> White Pixels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328" y="3817263"/>
                  <a:ext cx="1219200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17" r="-300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6391564" y="3817263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0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Dire need for rigorous reasoning about ML systems</a:t>
            </a:r>
          </a:p>
          <a:p>
            <a:endParaRPr lang="en-US" sz="2400" dirty="0"/>
          </a:p>
          <a:p>
            <a:r>
              <a:rPr lang="en-US" sz="2400" dirty="0"/>
              <a:t>Bring the success of verification to this field</a:t>
            </a:r>
          </a:p>
          <a:p>
            <a:endParaRPr lang="en-US" sz="2400" dirty="0"/>
          </a:p>
          <a:p>
            <a:r>
              <a:rPr lang="en-US" sz="2400" dirty="0"/>
              <a:t>Make the approach scale, apply to real-world settings</a:t>
            </a:r>
          </a:p>
        </p:txBody>
      </p:sp>
      <p:pic>
        <p:nvPicPr>
          <p:cNvPr id="4" name="Picture 2" descr="An Introduction to Smart Transportation: Benefits and ...">
            <a:extLst>
              <a:ext uri="{FF2B5EF4-FFF2-40B4-BE49-F238E27FC236}">
                <a16:creationId xmlns:a16="http://schemas.microsoft.com/office/drawing/2014/main" id="{E4B411F7-DD68-47DD-8CB3-8D9DA4D3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873" y="4601179"/>
            <a:ext cx="2133600" cy="12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lphaFold Protein Structure Database">
            <a:extLst>
              <a:ext uri="{FF2B5EF4-FFF2-40B4-BE49-F238E27FC236}">
                <a16:creationId xmlns:a16="http://schemas.microsoft.com/office/drawing/2014/main" id="{BBEE492C-01CB-41A3-86F1-54FD9A3F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403" y="4363520"/>
            <a:ext cx="1676400" cy="15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he impact of GDPR on test data - DATPROF">
            <a:extLst>
              <a:ext uri="{FF2B5EF4-FFF2-40B4-BE49-F238E27FC236}">
                <a16:creationId xmlns:a16="http://schemas.microsoft.com/office/drawing/2014/main" id="{EB5E0D06-8466-433B-BF68-A188E891A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88" y="4256088"/>
            <a:ext cx="1763712" cy="17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828800"/>
            <a:ext cx="8143875" cy="1143000"/>
          </a:xfrm>
        </p:spPr>
        <p:txBody>
          <a:bodyPr/>
          <a:lstStyle/>
          <a:p>
            <a:pPr algn="ctr"/>
            <a:r>
              <a:rPr lang="en-US" sz="5000" dirty="0"/>
              <a:t>Questions</a:t>
            </a:r>
            <a:endParaRPr lang="he-IL" sz="50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2876550"/>
            <a:ext cx="1724025" cy="23812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4572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Thank You!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18322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Given: network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, properties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dirty="0"/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is the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negation</a:t>
                </a:r>
                <a:r>
                  <a:rPr lang="en-US" sz="2400" dirty="0"/>
                  <a:t> of the desired property</a:t>
                </a:r>
              </a:p>
              <a:p>
                <a:pPr lvl="1"/>
                <a:r>
                  <a:rPr lang="en-US" sz="2000" dirty="0"/>
                  <a:t>SAT:  the discovered point is a counter example</a:t>
                </a:r>
              </a:p>
              <a:p>
                <a:pPr lvl="1"/>
                <a:r>
                  <a:rPr lang="en-US" sz="2000" dirty="0"/>
                  <a:t>UNSAT: property holds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248906" y="2246610"/>
            <a:ext cx="1580388" cy="1780393"/>
            <a:chOff x="7248906" y="2246610"/>
            <a:chExt cx="1580388" cy="1780393"/>
          </a:xfrm>
        </p:grpSpPr>
        <p:sp>
          <p:nvSpPr>
            <p:cNvPr id="18" name="Rounded Rectangle 17"/>
            <p:cNvSpPr/>
            <p:nvPr/>
          </p:nvSpPr>
          <p:spPr>
            <a:xfrm>
              <a:off x="7391400" y="2731603"/>
              <a:ext cx="12954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48906" y="2246610"/>
              <a:ext cx="1580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672436" y="2891101"/>
                <a:ext cx="933382" cy="54066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436" y="2891101"/>
                <a:ext cx="933382" cy="540669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38300" y="2246610"/>
            <a:ext cx="1371600" cy="1780393"/>
            <a:chOff x="1638300" y="2246610"/>
            <a:chExt cx="1371600" cy="1780393"/>
          </a:xfrm>
        </p:grpSpPr>
        <p:sp>
          <p:nvSpPr>
            <p:cNvPr id="5" name="Rounded Rectangle 4"/>
            <p:cNvSpPr/>
            <p:nvPr/>
          </p:nvSpPr>
          <p:spPr>
            <a:xfrm>
              <a:off x="1676400" y="2731603"/>
              <a:ext cx="12954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38300" y="224661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 Space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DNN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962219" y="3039054"/>
                <a:ext cx="609600" cy="762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19" y="3039054"/>
                <a:ext cx="609600" cy="7620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211233" y="2667000"/>
            <a:ext cx="3947200" cy="1442498"/>
            <a:chOff x="3135033" y="2819400"/>
            <a:chExt cx="3947200" cy="14424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5033" y="2819400"/>
              <a:ext cx="3947200" cy="14424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35033" y="3125997"/>
              <a:ext cx="322568" cy="760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90359" y="3133617"/>
              <a:ext cx="391873" cy="760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Curved Connector 19"/>
          <p:cNvCxnSpPr/>
          <p:nvPr/>
        </p:nvCxnSpPr>
        <p:spPr>
          <a:xfrm flipV="1">
            <a:off x="2286000" y="3039054"/>
            <a:ext cx="5638800" cy="542346"/>
          </a:xfrm>
          <a:prstGeom prst="curvedConnector3">
            <a:avLst>
              <a:gd name="adj1" fmla="val 53108"/>
            </a:avLst>
          </a:prstGeom>
          <a:ln w="63500"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60904"/>
            <a:ext cx="8156448" cy="159669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/>
              </a:rPr>
              <a:t>Some Applications….</a:t>
            </a:r>
            <a:endParaRPr lang="en-US" sz="48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AutoShape 6" descr="Image result for synops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4A82D1-F1E8-47A0-A8FB-6FE041263C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95400" y="274638"/>
                <a:ext cx="7708392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Application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System Safety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4A82D1-F1E8-47A0-A8FB-6FE041263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400" y="274638"/>
                <a:ext cx="7708392" cy="1143000"/>
              </a:xfrm>
              <a:blipFill>
                <a:blip r:embed="rId2"/>
                <a:stretch>
                  <a:fillRect l="-363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4C22B-AB2E-47A1-B15F-D0EA788EE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556" y="1417638"/>
            <a:ext cx="749808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Runway object classifier for </a:t>
            </a:r>
            <a:r>
              <a:rPr lang="en-US" sz="2400" dirty="0">
                <a:solidFill>
                  <a:srgbClr val="0000FF"/>
                </a:solidFill>
              </a:rPr>
              <a:t>safe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aircraft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taxiing</a:t>
            </a:r>
          </a:p>
          <a:p>
            <a:pPr lvl="1"/>
            <a:r>
              <a:rPr lang="en-US" sz="2000" dirty="0"/>
              <a:t>Under development by Airbus</a:t>
            </a:r>
          </a:p>
          <a:p>
            <a:r>
              <a:rPr lang="en-US" sz="2400" dirty="0"/>
              <a:t>Safety: ensure the network is </a:t>
            </a:r>
            <a:r>
              <a:rPr lang="en-US" sz="2400" dirty="0">
                <a:solidFill>
                  <a:srgbClr val="0000FF"/>
                </a:solidFill>
              </a:rPr>
              <a:t>robust</a:t>
            </a:r>
            <a:r>
              <a:rPr lang="en-US" sz="2400" dirty="0"/>
              <a:t> to different brightness levels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82296" indent="0">
              <a:buNone/>
            </a:pPr>
            <a:endParaRPr lang="en-US" sz="2000" dirty="0"/>
          </a:p>
          <a:p>
            <a:r>
              <a:rPr lang="en-US" sz="2400" dirty="0"/>
              <a:t>Verification can measure this </a:t>
            </a:r>
            <a:r>
              <a:rPr lang="en-US" sz="2400" dirty="0">
                <a:solidFill>
                  <a:srgbClr val="0000FF"/>
                </a:solidFill>
              </a:rPr>
              <a:t>accurately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3055F-A30C-4883-B351-BB4374D4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596" y="3124200"/>
            <a:ext cx="5334000" cy="2190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49F6F-339B-4F15-A9D2-B692764F7846}"/>
              </a:ext>
            </a:extLst>
          </p:cNvPr>
          <p:cNvSpPr txBox="1"/>
          <p:nvPr/>
        </p:nvSpPr>
        <p:spPr>
          <a:xfrm>
            <a:off x="1828800" y="6123672"/>
            <a:ext cx="6828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Robustness Assessment of a Runway Object Classifier for safe Aircraft Taxiing.</a:t>
            </a:r>
          </a:p>
          <a:p>
            <a:r>
              <a:rPr lang="en-US" dirty="0" err="1"/>
              <a:t>Elboher</a:t>
            </a:r>
            <a:r>
              <a:rPr lang="en-US" dirty="0"/>
              <a:t> et al., Proc. DASC 2024</a:t>
            </a:r>
          </a:p>
        </p:txBody>
      </p:sp>
    </p:spTree>
    <p:extLst>
      <p:ext uri="{BB962C8B-B14F-4D97-AF65-F5344CB8AC3E}">
        <p14:creationId xmlns:p14="http://schemas.microsoft.com/office/powerpoint/2010/main" val="27508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477C7A-7A6B-4DC8-A331-FF94DF1B8414}"/>
              </a:ext>
            </a:extLst>
          </p:cNvPr>
          <p:cNvGrpSpPr/>
          <p:nvPr/>
        </p:nvGrpSpPr>
        <p:grpSpPr>
          <a:xfrm>
            <a:off x="4495800" y="1327606"/>
            <a:ext cx="4265972" cy="2787194"/>
            <a:chOff x="-3124200" y="1981200"/>
            <a:chExt cx="4265972" cy="27871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6FFCC8-5DE8-4452-8E07-B497BA5B6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4200" y="1981200"/>
              <a:ext cx="4176122" cy="194326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507E7E-BF78-45C3-8EE6-360607384132}"/>
                </a:ext>
              </a:extLst>
            </p:cNvPr>
            <p:cNvSpPr txBox="1"/>
            <p:nvPr/>
          </p:nvSpPr>
          <p:spPr>
            <a:xfrm>
              <a:off x="20520" y="4122063"/>
              <a:ext cx="1121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Kitchen Oven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709C23-52C1-4AB5-AF72-39D68C39956A}"/>
                </a:ext>
              </a:extLst>
            </p:cNvPr>
            <p:cNvSpPr/>
            <p:nvPr/>
          </p:nvSpPr>
          <p:spPr>
            <a:xfrm>
              <a:off x="-3124200" y="1981200"/>
              <a:ext cx="3124200" cy="1943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4A82D1-F1E8-47A0-A8FB-6FE04126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7708392" cy="1143000"/>
          </a:xfrm>
        </p:spPr>
        <p:txBody>
          <a:bodyPr>
            <a:normAutofit/>
          </a:bodyPr>
          <a:lstStyle/>
          <a:p>
            <a:r>
              <a:rPr lang="en-US" dirty="0"/>
              <a:t>Application 2: System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4C22B-AB2E-47A1-B15F-D0EA788EE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Measure the smallest amount of noise </a:t>
            </a:r>
            <a:br>
              <a:rPr lang="en-US" sz="2400" dirty="0"/>
            </a:br>
            <a:r>
              <a:rPr lang="en-US" sz="2400" dirty="0"/>
              <a:t>required to fool networks</a:t>
            </a:r>
          </a:p>
          <a:p>
            <a:pPr lvl="1"/>
            <a:r>
              <a:rPr lang="en-US" sz="2000" dirty="0"/>
              <a:t>Verified that network is </a:t>
            </a:r>
            <a:r>
              <a:rPr lang="en-US" sz="2000" dirty="0">
                <a:solidFill>
                  <a:srgbClr val="0000FF"/>
                </a:solidFill>
              </a:rPr>
              <a:t>immune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to smaller perturbations, even for </a:t>
            </a:r>
            <a:br>
              <a:rPr lang="en-US" sz="2000" dirty="0"/>
            </a:br>
            <a:r>
              <a:rPr lang="en-US" sz="2000" dirty="0"/>
              <a:t>best attackers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600" dirty="0"/>
              <a:t>Can also find the </a:t>
            </a:r>
            <a:r>
              <a:rPr lang="en-US" sz="2400" dirty="0">
                <a:solidFill>
                  <a:srgbClr val="0000FF"/>
                </a:solidFill>
              </a:rPr>
              <a:t>best</a:t>
            </a:r>
            <a:r>
              <a:rPr lang="en-US" sz="2600" dirty="0"/>
              <a:t> adversarial input using verification</a:t>
            </a:r>
          </a:p>
          <a:p>
            <a:pPr lvl="1"/>
            <a:r>
              <a:rPr lang="en-US" sz="2000" dirty="0"/>
              <a:t>Can be used to measure the usefulness of attack and defense technologies</a:t>
            </a:r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FF0BA0-CF47-4020-B1B3-93BFF54EE1F9}"/>
                  </a:ext>
                </a:extLst>
              </p:cNvPr>
              <p:cNvSpPr txBox="1"/>
              <p:nvPr/>
            </p:nvSpPr>
            <p:spPr>
              <a:xfrm>
                <a:off x="1269124" y="6322496"/>
                <a:ext cx="7006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en-US" i="1" dirty="0"/>
                  <a:t>Provably Minimally-Distorted Adversarial Examples. </a:t>
                </a:r>
                <a:r>
                  <a:rPr lang="en-US" dirty="0" err="1"/>
                  <a:t>Carlini</a:t>
                </a:r>
                <a:r>
                  <a:rPr lang="en-US" dirty="0"/>
                  <a:t> et al., </a:t>
                </a:r>
                <a:r>
                  <a:rPr lang="en-US" dirty="0" err="1"/>
                  <a:t>arXiv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FF0BA0-CF47-4020-B1B3-93BFF54EE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24" y="6322496"/>
                <a:ext cx="7006009" cy="369332"/>
              </a:xfrm>
              <a:prstGeom prst="rect">
                <a:avLst/>
              </a:prstGeom>
              <a:blipFill>
                <a:blip r:embed="rId3"/>
                <a:stretch>
                  <a:fillRect l="-69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4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19039</TotalTime>
  <Words>2103</Words>
  <Application>Microsoft Office PowerPoint</Application>
  <PresentationFormat>On-screen Show (4:3)</PresentationFormat>
  <Paragraphs>726</Paragraphs>
  <Slides>51</Slides>
  <Notes>41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 Math</vt:lpstr>
      <vt:lpstr>Gill Sans MT</vt:lpstr>
      <vt:lpstr>Verdana</vt:lpstr>
      <vt:lpstr>Wingdings 2</vt:lpstr>
      <vt:lpstr>Solstice</vt:lpstr>
      <vt:lpstr>Safety in AI Systems: SMT-Based Verification of Deep Neural Networks</vt:lpstr>
      <vt:lpstr>Programming by Machine Learning</vt:lpstr>
      <vt:lpstr>When Things Go Wrong</vt:lpstr>
      <vt:lpstr>Adversarial Inputs</vt:lpstr>
      <vt:lpstr>Adversarial Inputs (cnt’d)</vt:lpstr>
      <vt:lpstr>DNN Verification</vt:lpstr>
      <vt:lpstr>Some Applications….</vt:lpstr>
      <vt:lpstr>Application 1: System Safety</vt:lpstr>
      <vt:lpstr>Application 2: System Security</vt:lpstr>
      <vt:lpstr>Application 3: Liveness</vt:lpstr>
      <vt:lpstr>Application 4: Explainability</vt:lpstr>
      <vt:lpstr>But how is it done?</vt:lpstr>
      <vt:lpstr>DNN Verification Complexity</vt:lpstr>
      <vt:lpstr>The Culprits: Activation Functions</vt:lpstr>
      <vt:lpstr>Rectified Linear Units (ReLUs)</vt:lpstr>
      <vt:lpstr>Case Splitting </vt:lpstr>
      <vt:lpstr>Case Splitting (cnt’d) </vt:lpstr>
      <vt:lpstr>An SMT Based Approach</vt:lpstr>
      <vt:lpstr>Improving Scalability via Abstraction</vt:lpstr>
      <vt:lpstr>Abstraction</vt:lpstr>
      <vt:lpstr>But why is this Sound?</vt:lpstr>
      <vt:lpstr>Over-Approximations</vt:lpstr>
      <vt:lpstr>Over-Approximations (cnt’d)</vt:lpstr>
      <vt:lpstr>Output Assumption</vt:lpstr>
      <vt:lpstr>Constructing N ̅</vt:lpstr>
      <vt:lpstr>Constructing N ̅ (cnt’d)</vt:lpstr>
      <vt:lpstr>Constructing N ̅ (cnt’d)</vt:lpstr>
      <vt:lpstr>Preprocessing</vt:lpstr>
      <vt:lpstr>Preprocessing (cnt’d)</vt:lpstr>
      <vt:lpstr>Preprocessing (cnt’d)</vt:lpstr>
      <vt:lpstr>Preprocessing (cnt’d)</vt:lpstr>
      <vt:lpstr>Preprocessing: Summary</vt:lpstr>
      <vt:lpstr>Abstraction Operator</vt:lpstr>
      <vt:lpstr>Abstraction Operator (cnt’d)</vt:lpstr>
      <vt:lpstr>Current Abstraction Algorithm</vt:lpstr>
      <vt:lpstr>Coarse Abstractions</vt:lpstr>
      <vt:lpstr>Coarse Abstractions (cnt’d)</vt:lpstr>
      <vt:lpstr>Refinement</vt:lpstr>
      <vt:lpstr>Refinement Operator</vt:lpstr>
      <vt:lpstr>Verification Algorithm</vt:lpstr>
      <vt:lpstr>Which Node to Refine?</vt:lpstr>
      <vt:lpstr>Weight-Based Refinement</vt:lpstr>
      <vt:lpstr>Is Weight-Based Enough?</vt:lpstr>
      <vt:lpstr>The ACAS Xu System</vt:lpstr>
      <vt:lpstr>The ACAS Xu System (cnt’d)</vt:lpstr>
      <vt:lpstr>The ACAS Xu System (cnt’d)</vt:lpstr>
      <vt:lpstr>Adversarial Inputs</vt:lpstr>
      <vt:lpstr>Adversarial Robustness</vt:lpstr>
      <vt:lpstr>Adversarial Robustness (cnt’d)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</dc:creator>
  <cp:lastModifiedBy>Guy</cp:lastModifiedBy>
  <cp:revision>1102</cp:revision>
  <dcterms:created xsi:type="dcterms:W3CDTF">2012-06-16T17:56:57Z</dcterms:created>
  <dcterms:modified xsi:type="dcterms:W3CDTF">2024-04-14T14:32:44Z</dcterms:modified>
</cp:coreProperties>
</file>