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404" r:id="rId3"/>
    <p:sldId id="405" r:id="rId4"/>
    <p:sldId id="406" r:id="rId5"/>
    <p:sldId id="408" r:id="rId6"/>
    <p:sldId id="410" r:id="rId7"/>
    <p:sldId id="412" r:id="rId8"/>
    <p:sldId id="414" r:id="rId9"/>
    <p:sldId id="339" r:id="rId10"/>
    <p:sldId id="354" r:id="rId11"/>
    <p:sldId id="411" r:id="rId12"/>
    <p:sldId id="426" r:id="rId13"/>
    <p:sldId id="415" r:id="rId14"/>
    <p:sldId id="445" r:id="rId15"/>
    <p:sldId id="450" r:id="rId16"/>
    <p:sldId id="432" r:id="rId17"/>
    <p:sldId id="444" r:id="rId18"/>
    <p:sldId id="448" r:id="rId19"/>
    <p:sldId id="449" r:id="rId20"/>
    <p:sldId id="416" r:id="rId21"/>
    <p:sldId id="382" r:id="rId22"/>
    <p:sldId id="381" r:id="rId23"/>
    <p:sldId id="436" r:id="rId24"/>
    <p:sldId id="437" r:id="rId25"/>
    <p:sldId id="451" r:id="rId26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7934B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8C65ED-D2E1-9447-8F82-066356369A94}" v="10" dt="2021-11-18T11:58:46.3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67"/>
    <p:restoredTop sz="94718"/>
  </p:normalViewPr>
  <p:slideViewPr>
    <p:cSldViewPr snapToGrid="0" snapToObjects="1">
      <p:cViewPr varScale="1">
        <p:scale>
          <a:sx n="117" d="100"/>
          <a:sy n="117" d="100"/>
        </p:scale>
        <p:origin x="7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279585-D0C1-7F4B-B8F5-B36E6B787175}" type="doc">
      <dgm:prSet loTypeId="urn:microsoft.com/office/officeart/2005/8/layout/chevron1" loCatId="" qsTypeId="urn:microsoft.com/office/officeart/2005/8/quickstyle/simple1" qsCatId="simple" csTypeId="urn:microsoft.com/office/officeart/2005/8/colors/accent4_4" csCatId="accent4" phldr="1"/>
      <dgm:spPr/>
    </dgm:pt>
    <dgm:pt modelId="{1E1782CD-0CDF-B341-8B6A-16D4E6B9A54E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Capture</a:t>
          </a:r>
        </a:p>
      </dgm:t>
    </dgm:pt>
    <dgm:pt modelId="{F3F6F416-9DBE-6843-AF3F-DD5F49CE70B3}" type="parTrans" cxnId="{945F6320-EAEB-7B4A-8FA6-85E67624749C}">
      <dgm:prSet/>
      <dgm:spPr/>
      <dgm:t>
        <a:bodyPr/>
        <a:lstStyle/>
        <a:p>
          <a:endParaRPr lang="en-US"/>
        </a:p>
      </dgm:t>
    </dgm:pt>
    <dgm:pt modelId="{383D24C0-AE8F-2946-AA69-CAF44237BEA5}" type="sibTrans" cxnId="{945F6320-EAEB-7B4A-8FA6-85E67624749C}">
      <dgm:prSet/>
      <dgm:spPr/>
      <dgm:t>
        <a:bodyPr/>
        <a:lstStyle/>
        <a:p>
          <a:endParaRPr lang="en-US"/>
        </a:p>
      </dgm:t>
    </dgm:pt>
    <dgm:pt modelId="{E2E58AD6-472F-4C45-A79F-BF80A1A9557F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Process</a:t>
          </a:r>
        </a:p>
      </dgm:t>
    </dgm:pt>
    <dgm:pt modelId="{6E54DEB9-7835-6E47-8EAB-2A43C0F61FCD}" type="parTrans" cxnId="{958012DF-2A9E-FC4D-A433-C417CFE07CDE}">
      <dgm:prSet/>
      <dgm:spPr/>
      <dgm:t>
        <a:bodyPr/>
        <a:lstStyle/>
        <a:p>
          <a:endParaRPr lang="en-US"/>
        </a:p>
      </dgm:t>
    </dgm:pt>
    <dgm:pt modelId="{4F26CF3F-F9B2-B74E-9214-3E0D505EA1AB}" type="sibTrans" cxnId="{958012DF-2A9E-FC4D-A433-C417CFE07CDE}">
      <dgm:prSet/>
      <dgm:spPr/>
      <dgm:t>
        <a:bodyPr/>
        <a:lstStyle/>
        <a:p>
          <a:endParaRPr lang="en-US"/>
        </a:p>
      </dgm:t>
    </dgm:pt>
    <dgm:pt modelId="{B83AD36F-80B2-9945-812D-28DA6E0B59AC}">
      <dgm:prSet phldrT="[Text]" custT="1"/>
      <dgm:spPr/>
      <dgm:t>
        <a:bodyPr/>
        <a:lstStyle/>
        <a:p>
          <a:r>
            <a:rPr lang="en-US" sz="1600">
              <a:solidFill>
                <a:schemeClr val="tx1"/>
              </a:solidFill>
            </a:rPr>
            <a:t>Store</a:t>
          </a:r>
        </a:p>
      </dgm:t>
    </dgm:pt>
    <dgm:pt modelId="{FDC78845-E9AB-9849-BB3A-EF69A07623AB}" type="parTrans" cxnId="{1C8547BF-1C9F-4B4B-B20A-8A13AEB28A98}">
      <dgm:prSet/>
      <dgm:spPr/>
      <dgm:t>
        <a:bodyPr/>
        <a:lstStyle/>
        <a:p>
          <a:endParaRPr lang="en-US"/>
        </a:p>
      </dgm:t>
    </dgm:pt>
    <dgm:pt modelId="{709F1DBF-F55B-F64A-BA3C-F0CD4AB54130}" type="sibTrans" cxnId="{1C8547BF-1C9F-4B4B-B20A-8A13AEB28A98}">
      <dgm:prSet/>
      <dgm:spPr/>
      <dgm:t>
        <a:bodyPr/>
        <a:lstStyle/>
        <a:p>
          <a:endParaRPr lang="en-US"/>
        </a:p>
      </dgm:t>
    </dgm:pt>
    <dgm:pt modelId="{E1430AAB-DF2A-E246-B8A1-B437DF499603}">
      <dgm:prSet custT="1"/>
      <dgm:spPr/>
      <dgm:t>
        <a:bodyPr/>
        <a:lstStyle/>
        <a:p>
          <a:r>
            <a:rPr lang="en-US" sz="1600">
              <a:solidFill>
                <a:schemeClr val="tx1"/>
              </a:solidFill>
            </a:rPr>
            <a:t>Analyze</a:t>
          </a:r>
        </a:p>
      </dgm:t>
    </dgm:pt>
    <dgm:pt modelId="{162163CE-5FBE-C74E-84AA-F2BFEFC01CD3}" type="parTrans" cxnId="{91380997-06F1-314E-8A18-19CDEE3DA4CB}">
      <dgm:prSet/>
      <dgm:spPr/>
      <dgm:t>
        <a:bodyPr/>
        <a:lstStyle/>
        <a:p>
          <a:endParaRPr lang="en-US"/>
        </a:p>
      </dgm:t>
    </dgm:pt>
    <dgm:pt modelId="{0A99D3ED-08E0-3044-9216-125E4327D254}" type="sibTrans" cxnId="{91380997-06F1-314E-8A18-19CDEE3DA4CB}">
      <dgm:prSet/>
      <dgm:spPr/>
      <dgm:t>
        <a:bodyPr/>
        <a:lstStyle/>
        <a:p>
          <a:endParaRPr lang="en-US"/>
        </a:p>
      </dgm:t>
    </dgm:pt>
    <dgm:pt modelId="{0F288040-0B25-F746-A297-206D466A4C98}">
      <dgm:prSet custT="1"/>
      <dgm:spPr/>
      <dgm:t>
        <a:bodyPr/>
        <a:lstStyle/>
        <a:p>
          <a:r>
            <a:rPr lang="en-US" sz="1600">
              <a:solidFill>
                <a:schemeClr val="tx1"/>
              </a:solidFill>
            </a:rPr>
            <a:t>Use</a:t>
          </a:r>
        </a:p>
      </dgm:t>
    </dgm:pt>
    <dgm:pt modelId="{8477060D-9CC0-2D4C-ADFC-858E116D436E}" type="parTrans" cxnId="{6F47E249-AA2D-6542-8B83-367C3CC7882D}">
      <dgm:prSet/>
      <dgm:spPr/>
      <dgm:t>
        <a:bodyPr/>
        <a:lstStyle/>
        <a:p>
          <a:endParaRPr lang="en-US"/>
        </a:p>
      </dgm:t>
    </dgm:pt>
    <dgm:pt modelId="{C05B3FF1-D95D-534D-AD61-8B22E69175FA}" type="sibTrans" cxnId="{6F47E249-AA2D-6542-8B83-367C3CC7882D}">
      <dgm:prSet/>
      <dgm:spPr/>
      <dgm:t>
        <a:bodyPr/>
        <a:lstStyle/>
        <a:p>
          <a:endParaRPr lang="en-US"/>
        </a:p>
      </dgm:t>
    </dgm:pt>
    <dgm:pt modelId="{07DA2D34-22BE-D648-BD05-BC36C29A4A0B}" type="pres">
      <dgm:prSet presAssocID="{56279585-D0C1-7F4B-B8F5-B36E6B787175}" presName="Name0" presStyleCnt="0">
        <dgm:presLayoutVars>
          <dgm:dir/>
          <dgm:animLvl val="lvl"/>
          <dgm:resizeHandles val="exact"/>
        </dgm:presLayoutVars>
      </dgm:prSet>
      <dgm:spPr/>
    </dgm:pt>
    <dgm:pt modelId="{25E29861-684D-8949-BC17-17B5E327E0F2}" type="pres">
      <dgm:prSet presAssocID="{1E1782CD-0CDF-B341-8B6A-16D4E6B9A54E}" presName="parTxOnly" presStyleLbl="node1" presStyleIdx="0" presStyleCnt="5" custLinFactX="-14738" custLinFactY="-2141" custLinFactNeighborX="-100000" custLinFactNeighborY="-100000">
        <dgm:presLayoutVars>
          <dgm:chMax val="0"/>
          <dgm:chPref val="0"/>
          <dgm:bulletEnabled val="1"/>
        </dgm:presLayoutVars>
      </dgm:prSet>
      <dgm:spPr/>
    </dgm:pt>
    <dgm:pt modelId="{EC027F01-B5E6-0643-8842-BCDFA7086B41}" type="pres">
      <dgm:prSet presAssocID="{383D24C0-AE8F-2946-AA69-CAF44237BEA5}" presName="parTxOnlySpace" presStyleCnt="0"/>
      <dgm:spPr/>
    </dgm:pt>
    <dgm:pt modelId="{0A9128FE-A678-5F47-A829-29623A4403F6}" type="pres">
      <dgm:prSet presAssocID="{E2E58AD6-472F-4C45-A79F-BF80A1A9557F}" presName="parTxOnly" presStyleLbl="node1" presStyleIdx="1" presStyleCnt="5" custLinFactX="-9321" custLinFactY="-1739" custLinFactNeighborX="-100000" custLinFactNeighborY="-100000">
        <dgm:presLayoutVars>
          <dgm:chMax val="0"/>
          <dgm:chPref val="0"/>
          <dgm:bulletEnabled val="1"/>
        </dgm:presLayoutVars>
      </dgm:prSet>
      <dgm:spPr/>
    </dgm:pt>
    <dgm:pt modelId="{035CD0A8-F972-3D4E-9238-0552E050A4F0}" type="pres">
      <dgm:prSet presAssocID="{4F26CF3F-F9B2-B74E-9214-3E0D505EA1AB}" presName="parTxOnlySpace" presStyleCnt="0"/>
      <dgm:spPr/>
    </dgm:pt>
    <dgm:pt modelId="{4053DD7A-B82D-C54B-BD5A-94765662FFEF}" type="pres">
      <dgm:prSet presAssocID="{B83AD36F-80B2-9945-812D-28DA6E0B59AC}" presName="parTxOnly" presStyleLbl="node1" presStyleIdx="2" presStyleCnt="5" custLinFactX="-19461" custLinFactY="-2498" custLinFactNeighborX="-100000" custLinFactNeighborY="-100000">
        <dgm:presLayoutVars>
          <dgm:chMax val="0"/>
          <dgm:chPref val="0"/>
          <dgm:bulletEnabled val="1"/>
        </dgm:presLayoutVars>
      </dgm:prSet>
      <dgm:spPr/>
    </dgm:pt>
    <dgm:pt modelId="{9362AB27-8439-9646-B8B2-E32F891A5FD2}" type="pres">
      <dgm:prSet presAssocID="{709F1DBF-F55B-F64A-BA3C-F0CD4AB54130}" presName="parTxOnlySpace" presStyleCnt="0"/>
      <dgm:spPr/>
    </dgm:pt>
    <dgm:pt modelId="{2E44C357-E556-8A40-8667-6C4C78730DE1}" type="pres">
      <dgm:prSet presAssocID="{E1430AAB-DF2A-E246-B8A1-B437DF499603}" presName="parTxOnly" presStyleLbl="node1" presStyleIdx="3" presStyleCnt="5" custLinFactX="-19461" custLinFactY="-2498" custLinFactNeighborX="-100000" custLinFactNeighborY="-100000">
        <dgm:presLayoutVars>
          <dgm:chMax val="0"/>
          <dgm:chPref val="0"/>
          <dgm:bulletEnabled val="1"/>
        </dgm:presLayoutVars>
      </dgm:prSet>
      <dgm:spPr/>
    </dgm:pt>
    <dgm:pt modelId="{11D48FB2-9B28-FE4E-8927-B375AFE530D0}" type="pres">
      <dgm:prSet presAssocID="{0A99D3ED-08E0-3044-9216-125E4327D254}" presName="parTxOnlySpace" presStyleCnt="0"/>
      <dgm:spPr/>
    </dgm:pt>
    <dgm:pt modelId="{2C7C0CEF-500D-764F-ACAE-9348F3072F51}" type="pres">
      <dgm:prSet presAssocID="{0F288040-0B25-F746-A297-206D466A4C98}" presName="parTxOnly" presStyleLbl="node1" presStyleIdx="4" presStyleCnt="5" custLinFactX="-19461" custLinFactY="-2498" custLinFactNeighborX="-100000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C451DF1E-3CBA-D740-9A44-C78610AB6FB5}" type="presOf" srcId="{E1430AAB-DF2A-E246-B8A1-B437DF499603}" destId="{2E44C357-E556-8A40-8667-6C4C78730DE1}" srcOrd="0" destOrd="0" presId="urn:microsoft.com/office/officeart/2005/8/layout/chevron1"/>
    <dgm:cxn modelId="{945F6320-EAEB-7B4A-8FA6-85E67624749C}" srcId="{56279585-D0C1-7F4B-B8F5-B36E6B787175}" destId="{1E1782CD-0CDF-B341-8B6A-16D4E6B9A54E}" srcOrd="0" destOrd="0" parTransId="{F3F6F416-9DBE-6843-AF3F-DD5F49CE70B3}" sibTransId="{383D24C0-AE8F-2946-AA69-CAF44237BEA5}"/>
    <dgm:cxn modelId="{D4E71334-0AF1-3D49-92FD-ABAFFD8A31B2}" type="presOf" srcId="{0F288040-0B25-F746-A297-206D466A4C98}" destId="{2C7C0CEF-500D-764F-ACAE-9348F3072F51}" srcOrd="0" destOrd="0" presId="urn:microsoft.com/office/officeart/2005/8/layout/chevron1"/>
    <dgm:cxn modelId="{6F47E249-AA2D-6542-8B83-367C3CC7882D}" srcId="{56279585-D0C1-7F4B-B8F5-B36E6B787175}" destId="{0F288040-0B25-F746-A297-206D466A4C98}" srcOrd="4" destOrd="0" parTransId="{8477060D-9CC0-2D4C-ADFC-858E116D436E}" sibTransId="{C05B3FF1-D95D-534D-AD61-8B22E69175FA}"/>
    <dgm:cxn modelId="{91380997-06F1-314E-8A18-19CDEE3DA4CB}" srcId="{56279585-D0C1-7F4B-B8F5-B36E6B787175}" destId="{E1430AAB-DF2A-E246-B8A1-B437DF499603}" srcOrd="3" destOrd="0" parTransId="{162163CE-5FBE-C74E-84AA-F2BFEFC01CD3}" sibTransId="{0A99D3ED-08E0-3044-9216-125E4327D254}"/>
    <dgm:cxn modelId="{0E66C0A3-2A17-074F-B2FB-1D4EC587D5AE}" type="presOf" srcId="{B83AD36F-80B2-9945-812D-28DA6E0B59AC}" destId="{4053DD7A-B82D-C54B-BD5A-94765662FFEF}" srcOrd="0" destOrd="0" presId="urn:microsoft.com/office/officeart/2005/8/layout/chevron1"/>
    <dgm:cxn modelId="{1C8547BF-1C9F-4B4B-B20A-8A13AEB28A98}" srcId="{56279585-D0C1-7F4B-B8F5-B36E6B787175}" destId="{B83AD36F-80B2-9945-812D-28DA6E0B59AC}" srcOrd="2" destOrd="0" parTransId="{FDC78845-E9AB-9849-BB3A-EF69A07623AB}" sibTransId="{709F1DBF-F55B-F64A-BA3C-F0CD4AB54130}"/>
    <dgm:cxn modelId="{A5C979C8-BB76-9448-ADBC-FADD6B0597DC}" type="presOf" srcId="{1E1782CD-0CDF-B341-8B6A-16D4E6B9A54E}" destId="{25E29861-684D-8949-BC17-17B5E327E0F2}" srcOrd="0" destOrd="0" presId="urn:microsoft.com/office/officeart/2005/8/layout/chevron1"/>
    <dgm:cxn modelId="{958012DF-2A9E-FC4D-A433-C417CFE07CDE}" srcId="{56279585-D0C1-7F4B-B8F5-B36E6B787175}" destId="{E2E58AD6-472F-4C45-A79F-BF80A1A9557F}" srcOrd="1" destOrd="0" parTransId="{6E54DEB9-7835-6E47-8EAB-2A43C0F61FCD}" sibTransId="{4F26CF3F-F9B2-B74E-9214-3E0D505EA1AB}"/>
    <dgm:cxn modelId="{ED4D74DF-A3AA-2342-A044-8926987C8B7D}" type="presOf" srcId="{56279585-D0C1-7F4B-B8F5-B36E6B787175}" destId="{07DA2D34-22BE-D648-BD05-BC36C29A4A0B}" srcOrd="0" destOrd="0" presId="urn:microsoft.com/office/officeart/2005/8/layout/chevron1"/>
    <dgm:cxn modelId="{8891D3F7-2A79-5A4A-8554-2EB24FB1A12C}" type="presOf" srcId="{E2E58AD6-472F-4C45-A79F-BF80A1A9557F}" destId="{0A9128FE-A678-5F47-A829-29623A4403F6}" srcOrd="0" destOrd="0" presId="urn:microsoft.com/office/officeart/2005/8/layout/chevron1"/>
    <dgm:cxn modelId="{F8912434-6165-674C-B87B-7654B369E603}" type="presParOf" srcId="{07DA2D34-22BE-D648-BD05-BC36C29A4A0B}" destId="{25E29861-684D-8949-BC17-17B5E327E0F2}" srcOrd="0" destOrd="0" presId="urn:microsoft.com/office/officeart/2005/8/layout/chevron1"/>
    <dgm:cxn modelId="{9035226B-C631-8944-B96F-9A19C1975B5C}" type="presParOf" srcId="{07DA2D34-22BE-D648-BD05-BC36C29A4A0B}" destId="{EC027F01-B5E6-0643-8842-BCDFA7086B41}" srcOrd="1" destOrd="0" presId="urn:microsoft.com/office/officeart/2005/8/layout/chevron1"/>
    <dgm:cxn modelId="{8283C8E3-86B7-7D43-A416-B26275A0B44B}" type="presParOf" srcId="{07DA2D34-22BE-D648-BD05-BC36C29A4A0B}" destId="{0A9128FE-A678-5F47-A829-29623A4403F6}" srcOrd="2" destOrd="0" presId="urn:microsoft.com/office/officeart/2005/8/layout/chevron1"/>
    <dgm:cxn modelId="{21BBD0A0-5C26-E445-A6FB-C35601C43C77}" type="presParOf" srcId="{07DA2D34-22BE-D648-BD05-BC36C29A4A0B}" destId="{035CD0A8-F972-3D4E-9238-0552E050A4F0}" srcOrd="3" destOrd="0" presId="urn:microsoft.com/office/officeart/2005/8/layout/chevron1"/>
    <dgm:cxn modelId="{34C9EF91-D6F6-A64E-9A7D-BF680199F0E8}" type="presParOf" srcId="{07DA2D34-22BE-D648-BD05-BC36C29A4A0B}" destId="{4053DD7A-B82D-C54B-BD5A-94765662FFEF}" srcOrd="4" destOrd="0" presId="urn:microsoft.com/office/officeart/2005/8/layout/chevron1"/>
    <dgm:cxn modelId="{BABE1479-4AFC-D748-BD48-FE202011260A}" type="presParOf" srcId="{07DA2D34-22BE-D648-BD05-BC36C29A4A0B}" destId="{9362AB27-8439-9646-B8B2-E32F891A5FD2}" srcOrd="5" destOrd="0" presId="urn:microsoft.com/office/officeart/2005/8/layout/chevron1"/>
    <dgm:cxn modelId="{14333E7A-42D3-4E4F-825A-71498FDDFBA9}" type="presParOf" srcId="{07DA2D34-22BE-D648-BD05-BC36C29A4A0B}" destId="{2E44C357-E556-8A40-8667-6C4C78730DE1}" srcOrd="6" destOrd="0" presId="urn:microsoft.com/office/officeart/2005/8/layout/chevron1"/>
    <dgm:cxn modelId="{68F34E83-0313-114A-880E-9564C70DB2D5}" type="presParOf" srcId="{07DA2D34-22BE-D648-BD05-BC36C29A4A0B}" destId="{11D48FB2-9B28-FE4E-8927-B375AFE530D0}" srcOrd="7" destOrd="0" presId="urn:microsoft.com/office/officeart/2005/8/layout/chevron1"/>
    <dgm:cxn modelId="{8098029A-73F2-4D44-960E-0F413127C864}" type="presParOf" srcId="{07DA2D34-22BE-D648-BD05-BC36C29A4A0B}" destId="{2C7C0CEF-500D-764F-ACAE-9348F3072F51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29861-684D-8949-BC17-17B5E327E0F2}">
      <dsp:nvSpPr>
        <dsp:cNvPr id="0" name=""/>
        <dsp:cNvSpPr/>
      </dsp:nvSpPr>
      <dsp:spPr>
        <a:xfrm>
          <a:off x="0" y="1037516"/>
          <a:ext cx="1468403" cy="587361"/>
        </a:xfrm>
        <a:prstGeom prst="chevron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Capture</a:t>
          </a:r>
        </a:p>
      </dsp:txBody>
      <dsp:txXfrm>
        <a:off x="293681" y="1037516"/>
        <a:ext cx="881042" cy="587361"/>
      </dsp:txXfrm>
    </dsp:sp>
    <dsp:sp modelId="{0A9128FE-A678-5F47-A829-29623A4403F6}">
      <dsp:nvSpPr>
        <dsp:cNvPr id="0" name=""/>
        <dsp:cNvSpPr/>
      </dsp:nvSpPr>
      <dsp:spPr>
        <a:xfrm>
          <a:off x="1039503" y="1039877"/>
          <a:ext cx="1468403" cy="587361"/>
        </a:xfrm>
        <a:prstGeom prst="chevron">
          <a:avLst/>
        </a:prstGeom>
        <a:solidFill>
          <a:schemeClr val="accent4">
            <a:shade val="50000"/>
            <a:hueOff val="-237682"/>
            <a:satOff val="0"/>
            <a:lumOff val="193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Process</a:t>
          </a:r>
        </a:p>
      </dsp:txBody>
      <dsp:txXfrm>
        <a:off x="1333184" y="1039877"/>
        <a:ext cx="881042" cy="587361"/>
      </dsp:txXfrm>
    </dsp:sp>
    <dsp:sp modelId="{4053DD7A-B82D-C54B-BD5A-94765662FFEF}">
      <dsp:nvSpPr>
        <dsp:cNvPr id="0" name=""/>
        <dsp:cNvSpPr/>
      </dsp:nvSpPr>
      <dsp:spPr>
        <a:xfrm>
          <a:off x="2212170" y="1035419"/>
          <a:ext cx="1468403" cy="587361"/>
        </a:xfrm>
        <a:prstGeom prst="chevron">
          <a:avLst/>
        </a:prstGeom>
        <a:solidFill>
          <a:schemeClr val="accent4">
            <a:shade val="50000"/>
            <a:hueOff val="-475363"/>
            <a:satOff val="0"/>
            <a:lumOff val="386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</a:rPr>
            <a:t>Store</a:t>
          </a:r>
        </a:p>
      </dsp:txBody>
      <dsp:txXfrm>
        <a:off x="2505851" y="1035419"/>
        <a:ext cx="881042" cy="587361"/>
      </dsp:txXfrm>
    </dsp:sp>
    <dsp:sp modelId="{2E44C357-E556-8A40-8667-6C4C78730DE1}">
      <dsp:nvSpPr>
        <dsp:cNvPr id="0" name=""/>
        <dsp:cNvSpPr/>
      </dsp:nvSpPr>
      <dsp:spPr>
        <a:xfrm>
          <a:off x="3533734" y="1035419"/>
          <a:ext cx="1468403" cy="587361"/>
        </a:xfrm>
        <a:prstGeom prst="chevron">
          <a:avLst/>
        </a:prstGeom>
        <a:solidFill>
          <a:schemeClr val="accent4">
            <a:shade val="50000"/>
            <a:hueOff val="-475363"/>
            <a:satOff val="0"/>
            <a:lumOff val="386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</a:rPr>
            <a:t>Analyze</a:t>
          </a:r>
        </a:p>
      </dsp:txBody>
      <dsp:txXfrm>
        <a:off x="3827415" y="1035419"/>
        <a:ext cx="881042" cy="587361"/>
      </dsp:txXfrm>
    </dsp:sp>
    <dsp:sp modelId="{2C7C0CEF-500D-764F-ACAE-9348F3072F51}">
      <dsp:nvSpPr>
        <dsp:cNvPr id="0" name=""/>
        <dsp:cNvSpPr/>
      </dsp:nvSpPr>
      <dsp:spPr>
        <a:xfrm>
          <a:off x="4855297" y="1035419"/>
          <a:ext cx="1468403" cy="587361"/>
        </a:xfrm>
        <a:prstGeom prst="chevron">
          <a:avLst/>
        </a:prstGeom>
        <a:solidFill>
          <a:schemeClr val="accent4">
            <a:shade val="50000"/>
            <a:hueOff val="-237682"/>
            <a:satOff val="0"/>
            <a:lumOff val="193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</a:rPr>
            <a:t>Use</a:t>
          </a:r>
        </a:p>
      </dsp:txBody>
      <dsp:txXfrm>
        <a:off x="5148978" y="1035419"/>
        <a:ext cx="881042" cy="5873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F1B51-09B0-7D47-A66F-6F319B985D21}" type="datetimeFigureOut">
              <a:rPr lang="en-ES" smtClean="0"/>
              <a:t>22/11/21</a:t>
            </a:fld>
            <a:endParaRPr lang="en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F1887-9805-1643-B00C-E5E1DA3E55DD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76228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It is a system that keeps learning and adapts to changes in the underlying heterogeneous hardware configuration and application classes executing.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DFF63-60BB-0B40-A854-434A7213BF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05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DFF63-60BB-0B40-A854-434A7213BF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95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724A2-1E1B-9740-B763-830B4A85F3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66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RNNs will be trained over the raw memory access trace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724A2-1E1B-9740-B763-830B4A85F3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5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724A2-1E1B-9740-B763-830B4A85F3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39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It is a system that keeps learning and adapts to changes in the underlying heterogeneous hardware configuration and application classes executing.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DFF63-60BB-0B40-A854-434A7213BF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13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Immediate follow on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DFF63-60BB-0B40-A854-434A7213BFA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72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7AB1-A742-844A-AE8C-1AA536051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B5B00C-F636-AD44-96C1-A3F869D43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11281-4FF6-AF49-8E19-82B6803E2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7BB7-5ECE-9F4C-95B9-FEB6FE04E237}" type="datetimeFigureOut">
              <a:rPr lang="en-ES" smtClean="0"/>
              <a:t>22/11/21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0C8F9-AF56-C44F-9948-FA92DF547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48F62-38AD-DA42-8FD9-9FE97810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1A9-F93D-D14C-B0FA-B2502E087B2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53506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6BF79-E2EA-9F4B-A394-74AADB30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09DE1-3632-2847-A6DA-070AE1B87B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27153-8197-754F-A5C2-7551F0788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08258-CE72-AB42-81E6-40CAFC316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7BB7-5ECE-9F4C-95B9-FEB6FE04E237}" type="datetimeFigureOut">
              <a:rPr lang="en-ES" smtClean="0"/>
              <a:t>22/11/21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718276-C727-B043-9174-E2DEA88E2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3CA0D-265B-184B-9A6E-920F8DCEF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1A9-F93D-D14C-B0FA-B2502E087B2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99234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C29ED-1180-D840-BD10-AEFFFA40F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5FAB07-A024-3445-B4F0-1DD657655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59BA0-DDF1-7246-A067-BE1EE4A86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7BB7-5ECE-9F4C-95B9-FEB6FE04E237}" type="datetimeFigureOut">
              <a:rPr lang="en-ES" smtClean="0"/>
              <a:t>22/11/21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930DB-77C1-F04E-AD1F-162B009D0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8DA89-9F56-6B40-9E0C-FDDA85CF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1A9-F93D-D14C-B0FA-B2502E087B2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158994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84C405-A7D1-A945-B85E-CFAAFB573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0B61A-C31C-3146-AE92-19ED4D714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FA60F-E22D-034C-91A0-5B54DD853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7BB7-5ECE-9F4C-95B9-FEB6FE04E237}" type="datetimeFigureOut">
              <a:rPr lang="en-ES" smtClean="0"/>
              <a:t>22/11/21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C34CC-DFA3-2B44-9F71-B7C02BA3B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A3697-62C6-A846-A651-26E97D583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1A9-F93D-D14C-B0FA-B2502E087B2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954364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81000" y="200721"/>
            <a:ext cx="11430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dt" idx="10"/>
          </p:nvPr>
        </p:nvSpPr>
        <p:spPr>
          <a:xfrm>
            <a:off x="381000" y="58118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ftr" idx="11"/>
          </p:nvPr>
        </p:nvSpPr>
        <p:spPr>
          <a:xfrm>
            <a:off x="3126154" y="5811839"/>
            <a:ext cx="5941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9067800" y="58118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9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4C886-E26C-E841-9EE6-73D9BE7AE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0CA23-F636-6841-9428-E0E04C397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74498-9C9A-3F45-B2C9-A2ECB9084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7BB7-5ECE-9F4C-95B9-FEB6FE04E237}" type="datetimeFigureOut">
              <a:rPr lang="en-ES" smtClean="0"/>
              <a:t>22/11/21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6EE00-169E-C84F-AE6D-735AE034E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C1F7C-2BEB-6A4D-95C0-3477F76F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1A9-F93D-D14C-B0FA-B2502E087B2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31974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F43-1081-4D4E-8D97-A671E4209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598FC-021B-AC43-99DB-EA7996BA4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F01FD-8DDB-764E-8BAA-3BD6F6F64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7BB7-5ECE-9F4C-95B9-FEB6FE04E237}" type="datetimeFigureOut">
              <a:rPr lang="en-ES" smtClean="0"/>
              <a:t>22/11/21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E2680-5847-024E-AB66-6110C84E8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FFB4D-F8C9-2045-A65F-C19E26076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1A9-F93D-D14C-B0FA-B2502E087B2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77221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18AF0-F966-834D-845A-9554555B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FC6C1-4596-2649-9E39-C9C9A66754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A43D7-577C-294B-B75F-835701064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A9A61-CF38-FE48-8C45-0DE1F22C2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7BB7-5ECE-9F4C-95B9-FEB6FE04E237}" type="datetimeFigureOut">
              <a:rPr lang="en-ES" smtClean="0"/>
              <a:t>22/11/21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5BA62-FE58-C840-AA13-8B8F2942C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BB95F-A64C-0947-B89D-6175F5376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1A9-F93D-D14C-B0FA-B2502E087B2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63448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03D1C-2368-9D42-BB2F-01905C71C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27BD4-9875-C044-9F0F-D5C1C4A5B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9B89C-9336-C847-9A6B-84158DA10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60BA6A-8EC4-DC4A-897E-8DDB6DE780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C575DB-F598-0D47-A63A-4038C19FF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131AC4-912B-6647-9B93-97500A32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7BB7-5ECE-9F4C-95B9-FEB6FE04E237}" type="datetimeFigureOut">
              <a:rPr lang="en-ES" smtClean="0"/>
              <a:t>22/11/21</a:t>
            </a:fld>
            <a:endParaRPr lang="en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CB7346-25E9-DA4D-952B-CA1F29BB8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95F982-9E44-894D-9697-D949FD423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1A9-F93D-D14C-B0FA-B2502E087B2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583614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1D0C0-949A-EA45-86B1-9D785295B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7BB7-5ECE-9F4C-95B9-FEB6FE04E237}" type="datetimeFigureOut">
              <a:rPr lang="en-ES" smtClean="0"/>
              <a:t>22/11/21</a:t>
            </a:fld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046983-557C-564D-AF0A-45C924854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0770E-8DB4-7B4F-BB7F-B9EB180E9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1A9-F93D-D14C-B0FA-B2502E087B2B}" type="slidenum">
              <a:rPr lang="en-ES" smtClean="0"/>
              <a:t>‹#›</a:t>
            </a:fld>
            <a:endParaRPr lang="en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FCE0BE-DFA3-034C-98AC-1F533CA9A865}"/>
              </a:ext>
            </a:extLst>
          </p:cNvPr>
          <p:cNvSpPr/>
          <p:nvPr userDrawn="1"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BB6E1F-DC7B-4842-AECC-64C6B84CF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12" y="-267928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464940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93D90-41D1-BF4B-B391-76F64ABDB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4E99EA-14BD-0848-84C7-5018FCC45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7BB7-5ECE-9F4C-95B9-FEB6FE04E237}" type="datetimeFigureOut">
              <a:rPr lang="en-ES" smtClean="0"/>
              <a:t>22/11/21</a:t>
            </a:fld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859D7F-BC76-8148-BA82-D0427EA07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0A0EE-B349-844E-8992-6D3AB04F5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1A9-F93D-D14C-B0FA-B2502E087B2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74228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45A99E-D24A-1941-B9E7-180F77BD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7BB7-5ECE-9F4C-95B9-FEB6FE04E237}" type="datetimeFigureOut">
              <a:rPr lang="en-ES" smtClean="0"/>
              <a:t>22/11/21</a:t>
            </a:fld>
            <a:endParaRPr lang="en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947E3-61D5-4548-AC31-D1D3E7F44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D5647-E88A-7444-9404-82BE69C1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1A9-F93D-D14C-B0FA-B2502E087B2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746315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07E32-A2C2-7D41-8743-7C4C2A89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D2468-0F83-FB4B-9044-A4D542C0E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98667-39E4-724F-A46D-E902B494F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88D6E-020A-5D40-84CC-E1561C0BA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7BB7-5ECE-9F4C-95B9-FEB6FE04E237}" type="datetimeFigureOut">
              <a:rPr lang="en-ES" smtClean="0"/>
              <a:t>22/11/21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C5E4B-D96A-B541-BE5F-76E5E4414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B03D4-E3E9-E34A-B6A5-F2F99156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11A9-F93D-D14C-B0FA-B2502E087B2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798154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92463-1604-8541-8CF1-1F92D3CC5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D7EAB-18BE-3E40-9FD6-46F6D15D6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69418-DE79-0948-8F9D-E16023A7A7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D7BB7-5ECE-9F4C-95B9-FEB6FE04E237}" type="datetimeFigureOut">
              <a:rPr lang="en-ES" smtClean="0"/>
              <a:t>22/11/21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2F141-7139-A742-ACA4-B73E79334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5D3B4-606D-E948-9FA8-C23C0C5B9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511A9-F93D-D14C-B0FA-B2502E087B2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58835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69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10" Type="http://schemas.openxmlformats.org/officeDocument/2006/relationships/image" Target="../media/image17.svg"/><Relationship Id="rId4" Type="http://schemas.openxmlformats.org/officeDocument/2006/relationships/image" Target="../media/image70.sv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69.png"/><Relationship Id="rId7" Type="http://schemas.openxmlformats.org/officeDocument/2006/relationships/image" Target="../media/image7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7" Type="http://schemas.openxmlformats.org/officeDocument/2006/relationships/image" Target="../media/image6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56.png"/><Relationship Id="rId7" Type="http://schemas.openxmlformats.org/officeDocument/2006/relationships/image" Target="../media/image8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svg"/><Relationship Id="rId11" Type="http://schemas.openxmlformats.org/officeDocument/2006/relationships/image" Target="../media/image6.svg"/><Relationship Id="rId5" Type="http://schemas.openxmlformats.org/officeDocument/2006/relationships/image" Target="../media/image81.png"/><Relationship Id="rId10" Type="http://schemas.openxmlformats.org/officeDocument/2006/relationships/image" Target="../media/image5.png"/><Relationship Id="rId4" Type="http://schemas.openxmlformats.org/officeDocument/2006/relationships/image" Target="../media/image57.svg"/><Relationship Id="rId9" Type="http://schemas.openxmlformats.org/officeDocument/2006/relationships/image" Target="../media/image8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93.em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2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01.emf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microsoft.com/office/2007/relationships/diagramDrawing" Target="../diagrams/drawing1.xml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4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3.jpeg"/><Relationship Id="rId9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66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42.png"/><Relationship Id="rId3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svg"/><Relationship Id="rId11" Type="http://schemas.openxmlformats.org/officeDocument/2006/relationships/image" Target="../media/image76.sv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svg"/><Relationship Id="rId9" Type="http://schemas.openxmlformats.org/officeDocument/2006/relationships/image" Target="../media/image74.png"/><Relationship Id="rId14" Type="http://schemas.openxmlformats.org/officeDocument/2006/relationships/image" Target="../media/image4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42.png"/><Relationship Id="rId3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svg"/><Relationship Id="rId11" Type="http://schemas.openxmlformats.org/officeDocument/2006/relationships/image" Target="../media/image76.sv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svg"/><Relationship Id="rId9" Type="http://schemas.openxmlformats.org/officeDocument/2006/relationships/image" Target="../media/image74.png"/><Relationship Id="rId14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74.png"/><Relationship Id="rId7" Type="http://schemas.openxmlformats.org/officeDocument/2006/relationships/image" Target="../media/image10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74.png"/><Relationship Id="rId7" Type="http://schemas.openxmlformats.org/officeDocument/2006/relationships/image" Target="../media/image11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svg"/><Relationship Id="rId11" Type="http://schemas.openxmlformats.org/officeDocument/2006/relationships/image" Target="../media/image73.png"/><Relationship Id="rId5" Type="http://schemas.openxmlformats.org/officeDocument/2006/relationships/image" Target="../media/image42.png"/><Relationship Id="rId10" Type="http://schemas.openxmlformats.org/officeDocument/2006/relationships/image" Target="../media/image70.svg"/><Relationship Id="rId4" Type="http://schemas.openxmlformats.org/officeDocument/2006/relationships/image" Target="../media/image37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4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svg"/><Relationship Id="rId10" Type="http://schemas.openxmlformats.org/officeDocument/2006/relationships/image" Target="../media/image10.sv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eg"/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12" Type="http://schemas.openxmlformats.org/officeDocument/2006/relationships/image" Target="../media/image4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7.sv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62.svg"/><Relationship Id="rId2" Type="http://schemas.openxmlformats.org/officeDocument/2006/relationships/image" Target="../media/image48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60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6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6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svg"/><Relationship Id="rId11" Type="http://schemas.openxmlformats.org/officeDocument/2006/relationships/image" Target="../media/image76.sv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svg"/><Relationship Id="rId9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Gauge outline">
            <a:extLst>
              <a:ext uri="{FF2B5EF4-FFF2-40B4-BE49-F238E27FC236}">
                <a16:creationId xmlns:a16="http://schemas.microsoft.com/office/drawing/2014/main" id="{E8766734-71A1-924E-BB49-F9A461BBE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3608" y="332092"/>
            <a:ext cx="1588946" cy="1588946"/>
          </a:xfrm>
          <a:prstGeom prst="rect">
            <a:avLst/>
          </a:prstGeom>
        </p:spPr>
      </p:pic>
      <p:pic>
        <p:nvPicPr>
          <p:cNvPr id="15" name="Graphic 14" descr="Lights On outline">
            <a:extLst>
              <a:ext uri="{FF2B5EF4-FFF2-40B4-BE49-F238E27FC236}">
                <a16:creationId xmlns:a16="http://schemas.microsoft.com/office/drawing/2014/main" id="{7E1826DD-4B58-C94B-BEF7-831D71DD7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188" y="352593"/>
            <a:ext cx="1547944" cy="1547944"/>
          </a:xfrm>
          <a:prstGeom prst="rect">
            <a:avLst/>
          </a:prstGeom>
        </p:spPr>
      </p:pic>
      <p:pic>
        <p:nvPicPr>
          <p:cNvPr id="16" name="Graphic 15" descr="Robot outline">
            <a:extLst>
              <a:ext uri="{FF2B5EF4-FFF2-40B4-BE49-F238E27FC236}">
                <a16:creationId xmlns:a16="http://schemas.microsoft.com/office/drawing/2014/main" id="{8BAC78C2-B4BB-9540-A26F-8F7E5BEBAB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8186" y="2638362"/>
            <a:ext cx="1547948" cy="1547948"/>
          </a:xfrm>
          <a:prstGeom prst="rect">
            <a:avLst/>
          </a:prstGeom>
        </p:spPr>
      </p:pic>
      <p:pic>
        <p:nvPicPr>
          <p:cNvPr id="10" name="Graphic 9" descr="Single gear outline">
            <a:extLst>
              <a:ext uri="{FF2B5EF4-FFF2-40B4-BE49-F238E27FC236}">
                <a16:creationId xmlns:a16="http://schemas.microsoft.com/office/drawing/2014/main" id="{731563B3-4458-5F46-8CD9-CC687276C3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44878" y="348080"/>
            <a:ext cx="1588934" cy="1588934"/>
          </a:xfrm>
          <a:prstGeom prst="rect">
            <a:avLst/>
          </a:prstGeom>
        </p:spPr>
      </p:pic>
      <p:pic>
        <p:nvPicPr>
          <p:cNvPr id="13" name="Graphic 12" descr="Image outline">
            <a:extLst>
              <a:ext uri="{FF2B5EF4-FFF2-40B4-BE49-F238E27FC236}">
                <a16:creationId xmlns:a16="http://schemas.microsoft.com/office/drawing/2014/main" id="{846E0588-2D8C-3F47-B9A4-2BBBC4F096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04569" y="4923104"/>
            <a:ext cx="1582664" cy="158266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474D06-C5C8-CB46-8790-CB6B446A7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7255" y="2624837"/>
            <a:ext cx="7254167" cy="2601047"/>
          </a:xfrm>
        </p:spPr>
        <p:txBody>
          <a:bodyPr>
            <a:normAutofit/>
          </a:bodyPr>
          <a:lstStyle/>
          <a:p>
            <a:pPr algn="l"/>
            <a:r>
              <a:rPr lang="en-GB" sz="4400" dirty="0">
                <a:solidFill>
                  <a:srgbClr val="FFFFFF"/>
                </a:solidFill>
              </a:rPr>
              <a:t>Building Smart and Fast </a:t>
            </a:r>
            <a:br>
              <a:rPr lang="en-GB" sz="4400" dirty="0">
                <a:solidFill>
                  <a:srgbClr val="FFFFFF"/>
                </a:solidFill>
              </a:rPr>
            </a:br>
            <a:r>
              <a:rPr lang="en-GB" sz="4400" dirty="0">
                <a:solidFill>
                  <a:srgbClr val="FFFFFF"/>
                </a:solidFill>
              </a:rPr>
              <a:t>Systems using </a:t>
            </a:r>
            <a:br>
              <a:rPr lang="en-GB" sz="4400" dirty="0">
                <a:solidFill>
                  <a:srgbClr val="FFFFFF"/>
                </a:solidFill>
              </a:rPr>
            </a:br>
            <a:r>
              <a:rPr lang="en-GB" sz="4400" dirty="0">
                <a:solidFill>
                  <a:srgbClr val="FFFFFF"/>
                </a:solidFill>
              </a:rPr>
              <a:t>Machine Learning </a:t>
            </a:r>
            <a:br>
              <a:rPr lang="en-GB" sz="4400" dirty="0">
                <a:solidFill>
                  <a:srgbClr val="FFFFFF"/>
                </a:solidFill>
              </a:rPr>
            </a:br>
            <a:r>
              <a:rPr lang="en-GB" sz="4400" dirty="0">
                <a:solidFill>
                  <a:srgbClr val="FFFFFF"/>
                </a:solidFill>
              </a:rPr>
              <a:t>and Computer Vision.</a:t>
            </a:r>
            <a:endParaRPr lang="en-ES" sz="44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910C89-441D-3742-A23B-F9EE73DA5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256" y="5446616"/>
            <a:ext cx="5728148" cy="1172179"/>
          </a:xfrm>
        </p:spPr>
        <p:txBody>
          <a:bodyPr>
            <a:normAutofit/>
          </a:bodyPr>
          <a:lstStyle/>
          <a:p>
            <a:pPr algn="l"/>
            <a:r>
              <a:rPr lang="en-ES" sz="2000" dirty="0">
                <a:solidFill>
                  <a:srgbClr val="FFFFFF"/>
                </a:solidFill>
              </a:rPr>
              <a:t>Thaleia Dimitra Doudali</a:t>
            </a:r>
          </a:p>
          <a:p>
            <a:pPr algn="l"/>
            <a:r>
              <a:rPr lang="en-ES" sz="1600" dirty="0">
                <a:solidFill>
                  <a:srgbClr val="FFFFFF"/>
                </a:solidFill>
              </a:rPr>
              <a:t>Assistant Research Professor @IMDEA Software Institute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6931" y="5336249"/>
            <a:ext cx="54864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6113934-7637-044C-B458-D3BE034FAE78}"/>
              </a:ext>
            </a:extLst>
          </p:cNvPr>
          <p:cNvSpPr txBox="1"/>
          <p:nvPr/>
        </p:nvSpPr>
        <p:spPr>
          <a:xfrm>
            <a:off x="1721034" y="185210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Smart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23AEF1-CD60-B941-B9EB-DBE7369F0C80}"/>
              </a:ext>
            </a:extLst>
          </p:cNvPr>
          <p:cNvSpPr txBox="1"/>
          <p:nvPr/>
        </p:nvSpPr>
        <p:spPr>
          <a:xfrm>
            <a:off x="5763286" y="1852103"/>
            <a:ext cx="477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F2E6D0-0EFB-C345-A994-3ABE82600D8F}"/>
              </a:ext>
            </a:extLst>
          </p:cNvPr>
          <p:cNvSpPr txBox="1"/>
          <p:nvPr/>
        </p:nvSpPr>
        <p:spPr>
          <a:xfrm>
            <a:off x="9751931" y="1854555"/>
            <a:ext cx="774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Systems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6B2512-34AE-7C40-A0A7-531EF065F8B3}"/>
              </a:ext>
            </a:extLst>
          </p:cNvPr>
          <p:cNvSpPr txBox="1"/>
          <p:nvPr/>
        </p:nvSpPr>
        <p:spPr>
          <a:xfrm>
            <a:off x="1234795" y="4132209"/>
            <a:ext cx="14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Machine Learning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ADFCE8-7050-AC48-AADC-96551BAF4309}"/>
              </a:ext>
            </a:extLst>
          </p:cNvPr>
          <p:cNvSpPr txBox="1"/>
          <p:nvPr/>
        </p:nvSpPr>
        <p:spPr>
          <a:xfrm>
            <a:off x="1288768" y="6286420"/>
            <a:ext cx="1404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Computer Vision</a:t>
            </a:r>
          </a:p>
        </p:txBody>
      </p:sp>
    </p:spTree>
    <p:extLst>
      <p:ext uri="{BB962C8B-B14F-4D97-AF65-F5344CB8AC3E}">
        <p14:creationId xmlns:p14="http://schemas.microsoft.com/office/powerpoint/2010/main" val="378795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7DDB6F20-CCE5-8B41-8A1E-66BCCD62A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Contributions Towards the Vision</a:t>
            </a:r>
            <a:br>
              <a:rPr lang="en-US" dirty="0"/>
            </a:br>
            <a:r>
              <a:rPr lang="en-US" sz="2400" b="0" dirty="0"/>
              <a:t>Laying the grounds for the </a:t>
            </a:r>
            <a:r>
              <a:rPr lang="en-US" sz="2400" b="0" i="1" dirty="0"/>
              <a:t>practical</a:t>
            </a:r>
            <a:r>
              <a:rPr lang="en-US" sz="2400" b="0" dirty="0"/>
              <a:t> integration of ML.</a:t>
            </a:r>
            <a:endParaRPr lang="en-US" b="0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A985A04F-1EF1-404B-8DB7-CFFD6AF91CDE}"/>
              </a:ext>
            </a:extLst>
          </p:cNvPr>
          <p:cNvSpPr/>
          <p:nvPr/>
        </p:nvSpPr>
        <p:spPr>
          <a:xfrm>
            <a:off x="4350591" y="2370239"/>
            <a:ext cx="1722805" cy="709625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 descr="Robot outline">
            <a:extLst>
              <a:ext uri="{FF2B5EF4-FFF2-40B4-BE49-F238E27FC236}">
                <a16:creationId xmlns:a16="http://schemas.microsoft.com/office/drawing/2014/main" id="{F5BBB3EA-8A1E-264D-B1F9-CC274EB24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80662" y="2364135"/>
            <a:ext cx="674668" cy="67466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030646A-B0E4-BE45-B246-ACA18E3AAA2D}"/>
              </a:ext>
            </a:extLst>
          </p:cNvPr>
          <p:cNvSpPr txBox="1"/>
          <p:nvPr/>
        </p:nvSpPr>
        <p:spPr>
          <a:xfrm>
            <a:off x="5131311" y="2458243"/>
            <a:ext cx="85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ML</a:t>
            </a:r>
          </a:p>
          <a:p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training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31BC145-5C23-4A4B-B087-45B0FEDE2353}"/>
              </a:ext>
            </a:extLst>
          </p:cNvPr>
          <p:cNvSpPr/>
          <p:nvPr/>
        </p:nvSpPr>
        <p:spPr>
          <a:xfrm>
            <a:off x="4299743" y="4389512"/>
            <a:ext cx="2027640" cy="756790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 descr="Robot outline">
            <a:extLst>
              <a:ext uri="{FF2B5EF4-FFF2-40B4-BE49-F238E27FC236}">
                <a16:creationId xmlns:a16="http://schemas.microsoft.com/office/drawing/2014/main" id="{A2A5AA28-D932-1F42-9FEC-0F4B9015D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69739" y="4430573"/>
            <a:ext cx="674668" cy="674668"/>
          </a:xfrm>
          <a:prstGeom prst="rect">
            <a:avLst/>
          </a:prstGeom>
        </p:spPr>
      </p:pic>
      <p:pic>
        <p:nvPicPr>
          <p:cNvPr id="45" name="Graphic 44" descr="Database outline">
            <a:extLst>
              <a:ext uri="{FF2B5EF4-FFF2-40B4-BE49-F238E27FC236}">
                <a16:creationId xmlns:a16="http://schemas.microsoft.com/office/drawing/2014/main" id="{50E3E162-B8BC-4F47-833D-D5744ED57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2440" y="4430573"/>
            <a:ext cx="682742" cy="68274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77E28-3C81-7246-B12A-195D4D4D1B97}"/>
              </a:ext>
            </a:extLst>
          </p:cNvPr>
          <p:cNvSpPr txBox="1"/>
          <p:nvPr/>
        </p:nvSpPr>
        <p:spPr>
          <a:xfrm>
            <a:off x="5310269" y="4497487"/>
            <a:ext cx="865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Trained</a:t>
            </a:r>
            <a:br>
              <a:rPr lang="en-US" sz="160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Models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040979D2-921E-5941-830E-C27FE3690256}"/>
              </a:ext>
            </a:extLst>
          </p:cNvPr>
          <p:cNvSpPr/>
          <p:nvPr/>
        </p:nvSpPr>
        <p:spPr>
          <a:xfrm>
            <a:off x="2747371" y="3341738"/>
            <a:ext cx="1378293" cy="756790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004709-7EE9-2C48-90F9-775BB96D9E1F}"/>
              </a:ext>
            </a:extLst>
          </p:cNvPr>
          <p:cNvSpPr txBox="1"/>
          <p:nvPr/>
        </p:nvSpPr>
        <p:spPr>
          <a:xfrm>
            <a:off x="2793442" y="3433155"/>
            <a:ext cx="1324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Data Access</a:t>
            </a:r>
            <a:br>
              <a:rPr lang="en-US" sz="160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Monitoring</a:t>
            </a:r>
          </a:p>
        </p:txBody>
      </p:sp>
      <p:cxnSp>
        <p:nvCxnSpPr>
          <p:cNvPr id="97" name="Google Shape;206;p26">
            <a:extLst>
              <a:ext uri="{FF2B5EF4-FFF2-40B4-BE49-F238E27FC236}">
                <a16:creationId xmlns:a16="http://schemas.microsoft.com/office/drawing/2014/main" id="{0C80CDD8-C748-7645-A6F0-0D60D2D81FF6}"/>
              </a:ext>
            </a:extLst>
          </p:cNvPr>
          <p:cNvCxnSpPr>
            <a:cxnSpLocks/>
          </p:cNvCxnSpPr>
          <p:nvPr/>
        </p:nvCxnSpPr>
        <p:spPr>
          <a:xfrm>
            <a:off x="2285431" y="1520933"/>
            <a:ext cx="2164" cy="3985455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08" name="Google Shape;206;p26">
            <a:extLst>
              <a:ext uri="{FF2B5EF4-FFF2-40B4-BE49-F238E27FC236}">
                <a16:creationId xmlns:a16="http://schemas.microsoft.com/office/drawing/2014/main" id="{B125AFCB-3EF4-3140-BAB3-077E503961E6}"/>
              </a:ext>
            </a:extLst>
          </p:cNvPr>
          <p:cNvCxnSpPr>
            <a:cxnSpLocks/>
          </p:cNvCxnSpPr>
          <p:nvPr/>
        </p:nvCxnSpPr>
        <p:spPr>
          <a:xfrm>
            <a:off x="8687050" y="1292043"/>
            <a:ext cx="2164" cy="3985455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D292F65B-F73E-5241-A8E9-B30FF12A7EC5}"/>
              </a:ext>
            </a:extLst>
          </p:cNvPr>
          <p:cNvCxnSpPr>
            <a:cxnSpLocks/>
          </p:cNvCxnSpPr>
          <p:nvPr/>
        </p:nvCxnSpPr>
        <p:spPr>
          <a:xfrm>
            <a:off x="8468419" y="3622441"/>
            <a:ext cx="1596105" cy="11834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64F126E4-D824-7542-AF97-E4B9AB88D18F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1862238" y="3610612"/>
            <a:ext cx="647973" cy="11829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8D3A1CEB-D616-CF4B-85D8-919E08F8E950}"/>
              </a:ext>
            </a:extLst>
          </p:cNvPr>
          <p:cNvSpPr txBox="1"/>
          <p:nvPr/>
        </p:nvSpPr>
        <p:spPr>
          <a:xfrm>
            <a:off x="6936211" y="417904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practical</a:t>
            </a:r>
          </a:p>
        </p:txBody>
      </p:sp>
      <p:pic>
        <p:nvPicPr>
          <p:cNvPr id="139" name="Graphic 138" descr="Tools outline">
            <a:extLst>
              <a:ext uri="{FF2B5EF4-FFF2-40B4-BE49-F238E27FC236}">
                <a16:creationId xmlns:a16="http://schemas.microsoft.com/office/drawing/2014/main" id="{390D4925-A323-1440-9A28-01853FAC4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75054" y="4617319"/>
            <a:ext cx="574154" cy="574154"/>
          </a:xfrm>
          <a:prstGeom prst="rect">
            <a:avLst/>
          </a:prstGeom>
        </p:spPr>
      </p:pic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0598993E-AB84-914A-A436-EEAED7F28EE3}"/>
              </a:ext>
            </a:extLst>
          </p:cNvPr>
          <p:cNvSpPr/>
          <p:nvPr/>
        </p:nvSpPr>
        <p:spPr>
          <a:xfrm>
            <a:off x="4607423" y="3478211"/>
            <a:ext cx="1045826" cy="465943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7AFCD39-753B-6842-AC46-073C78B55AE6}"/>
              </a:ext>
            </a:extLst>
          </p:cNvPr>
          <p:cNvSpPr txBox="1"/>
          <p:nvPr/>
        </p:nvSpPr>
        <p:spPr>
          <a:xfrm>
            <a:off x="4634331" y="3560498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Re-train?</a:t>
            </a:r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D814499A-30C3-5440-AFAB-7BA83BD8091A}"/>
              </a:ext>
            </a:extLst>
          </p:cNvPr>
          <p:cNvCxnSpPr>
            <a:cxnSpLocks/>
          </p:cNvCxnSpPr>
          <p:nvPr/>
        </p:nvCxnSpPr>
        <p:spPr>
          <a:xfrm flipV="1">
            <a:off x="5339967" y="3092538"/>
            <a:ext cx="0" cy="38981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F063D27F-9D3F-1C41-800D-BF5A57911A4F}"/>
              </a:ext>
            </a:extLst>
          </p:cNvPr>
          <p:cNvCxnSpPr>
            <a:cxnSpLocks/>
          </p:cNvCxnSpPr>
          <p:nvPr/>
        </p:nvCxnSpPr>
        <p:spPr>
          <a:xfrm>
            <a:off x="5339967" y="3935623"/>
            <a:ext cx="0" cy="42174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B00CCCC6-13E0-4748-B9A3-3A0FAD808F13}"/>
              </a:ext>
            </a:extLst>
          </p:cNvPr>
          <p:cNvCxnSpPr>
            <a:cxnSpLocks/>
            <a:stCxn id="52" idx="3"/>
            <a:endCxn id="146" idx="1"/>
          </p:cNvCxnSpPr>
          <p:nvPr/>
        </p:nvCxnSpPr>
        <p:spPr>
          <a:xfrm flipV="1">
            <a:off x="4125664" y="3711183"/>
            <a:ext cx="481759" cy="895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AFFBE339-3EB8-994A-997A-BA9DC2045DBC}"/>
              </a:ext>
            </a:extLst>
          </p:cNvPr>
          <p:cNvSpPr txBox="1"/>
          <p:nvPr/>
        </p:nvSpPr>
        <p:spPr>
          <a:xfrm>
            <a:off x="5412097" y="3159452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2">
                    <a:lumMod val="75000"/>
                  </a:schemeClr>
                </a:solidFill>
              </a:rPr>
              <a:t>yes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BE893F8-5477-E346-B652-B1618750DF70}"/>
              </a:ext>
            </a:extLst>
          </p:cNvPr>
          <p:cNvSpPr txBox="1"/>
          <p:nvPr/>
        </p:nvSpPr>
        <p:spPr>
          <a:xfrm>
            <a:off x="5429193" y="4016444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2">
                    <a:lumMod val="75000"/>
                  </a:schemeClr>
                </a:solidFill>
              </a:rPr>
              <a:t>no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3BADDB18-C4BA-C245-B03A-DAD18F301B48}"/>
              </a:ext>
            </a:extLst>
          </p:cNvPr>
          <p:cNvSpPr/>
          <p:nvPr/>
        </p:nvSpPr>
        <p:spPr>
          <a:xfrm>
            <a:off x="6623933" y="3332788"/>
            <a:ext cx="1652628" cy="756790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4920F07-E360-C74A-AD6E-2CE58C4131BC}"/>
              </a:ext>
            </a:extLst>
          </p:cNvPr>
          <p:cNvSpPr txBox="1"/>
          <p:nvPr/>
        </p:nvSpPr>
        <p:spPr>
          <a:xfrm>
            <a:off x="6612846" y="3418796"/>
            <a:ext cx="1701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Resource Management</a:t>
            </a: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CEEF2AC3-ECF4-994A-AF29-97D202B24ECB}"/>
              </a:ext>
            </a:extLst>
          </p:cNvPr>
          <p:cNvCxnSpPr>
            <a:cxnSpLocks/>
            <a:stCxn id="146" idx="3"/>
            <a:endCxn id="162" idx="1"/>
          </p:cNvCxnSpPr>
          <p:nvPr/>
        </p:nvCxnSpPr>
        <p:spPr>
          <a:xfrm>
            <a:off x="5653249" y="3711183"/>
            <a:ext cx="959597" cy="1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48650258-CC9B-8B49-92D7-047E9A8DFC9E}"/>
              </a:ext>
            </a:extLst>
          </p:cNvPr>
          <p:cNvSpPr txBox="1"/>
          <p:nvPr/>
        </p:nvSpPr>
        <p:spPr>
          <a:xfrm>
            <a:off x="5670047" y="3415078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2">
                    <a:lumMod val="75000"/>
                  </a:schemeClr>
                </a:solidFill>
              </a:rPr>
              <a:t>prediction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03FD1EA-1CFD-BE48-B9EA-B3A385A2650A}"/>
              </a:ext>
            </a:extLst>
          </p:cNvPr>
          <p:cNvSpPr txBox="1"/>
          <p:nvPr/>
        </p:nvSpPr>
        <p:spPr>
          <a:xfrm>
            <a:off x="523410" y="3287446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Exploded</a:t>
            </a:r>
          </a:p>
          <a:p>
            <a:pPr algn="ctr"/>
            <a:r>
              <a:rPr lang="en-US" b="1"/>
              <a:t>Data Sizes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067991A-0E56-A540-9C61-3F8F63762FAD}"/>
              </a:ext>
            </a:extLst>
          </p:cNvPr>
          <p:cNvSpPr txBox="1"/>
          <p:nvPr/>
        </p:nvSpPr>
        <p:spPr>
          <a:xfrm>
            <a:off x="1547256" y="2449655"/>
            <a:ext cx="1479892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Which data </a:t>
            </a:r>
          </a:p>
          <a:p>
            <a:pPr algn="ctr"/>
            <a:r>
              <a:rPr lang="en-US" b="1"/>
              <a:t>needs ML?</a:t>
            </a:r>
          </a:p>
        </p:txBody>
      </p:sp>
      <p:pic>
        <p:nvPicPr>
          <p:cNvPr id="55" name="Graphic 54" descr="Volcano outline">
            <a:extLst>
              <a:ext uri="{FF2B5EF4-FFF2-40B4-BE49-F238E27FC236}">
                <a16:creationId xmlns:a16="http://schemas.microsoft.com/office/drawing/2014/main" id="{323A4A0B-F688-634B-A301-4F565DB54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0527" y="3989369"/>
            <a:ext cx="1158405" cy="115840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A6BF77A-BBF1-5E4D-8C4F-007A585D9563}"/>
              </a:ext>
            </a:extLst>
          </p:cNvPr>
          <p:cNvSpPr txBox="1"/>
          <p:nvPr/>
        </p:nvSpPr>
        <p:spPr>
          <a:xfrm>
            <a:off x="4521510" y="3449124"/>
            <a:ext cx="1577517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Which </a:t>
            </a:r>
          </a:p>
          <a:p>
            <a:pPr algn="ctr"/>
            <a:r>
              <a:rPr lang="en-US" b="1"/>
              <a:t>ML method?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B52558F-5E8F-004F-82EC-4114B5AAF3EB}"/>
              </a:ext>
            </a:extLst>
          </p:cNvPr>
          <p:cNvSpPr txBox="1"/>
          <p:nvPr/>
        </p:nvSpPr>
        <p:spPr>
          <a:xfrm>
            <a:off x="5623854" y="2696954"/>
            <a:ext cx="1380622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What to </a:t>
            </a:r>
          </a:p>
          <a:p>
            <a:pPr algn="ctr"/>
            <a:r>
              <a:rPr lang="en-US" b="1"/>
              <a:t>Predict?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63BCFE5-882C-1648-A1CD-AB7074189B1C}"/>
              </a:ext>
            </a:extLst>
          </p:cNvPr>
          <p:cNvSpPr txBox="1"/>
          <p:nvPr/>
        </p:nvSpPr>
        <p:spPr>
          <a:xfrm>
            <a:off x="6755185" y="4260530"/>
            <a:ext cx="1390124" cy="92333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How to </a:t>
            </a:r>
          </a:p>
          <a:p>
            <a:pPr algn="ctr"/>
            <a:r>
              <a:rPr lang="en-US" b="1"/>
              <a:t>practically </a:t>
            </a:r>
          </a:p>
          <a:p>
            <a:pPr algn="ctr"/>
            <a:r>
              <a:rPr lang="en-US" b="1"/>
              <a:t>use ML?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AA886B7-669E-314F-AEAF-ED06DF6BA828}"/>
              </a:ext>
            </a:extLst>
          </p:cNvPr>
          <p:cNvSpPr txBox="1"/>
          <p:nvPr/>
        </p:nvSpPr>
        <p:spPr>
          <a:xfrm>
            <a:off x="2831114" y="3406609"/>
            <a:ext cx="1198449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Where to use ML?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3288D8-FA9E-1D4B-916C-F849F5BE446D}"/>
              </a:ext>
            </a:extLst>
          </p:cNvPr>
          <p:cNvSpPr txBox="1"/>
          <p:nvPr/>
        </p:nvSpPr>
        <p:spPr>
          <a:xfrm>
            <a:off x="597748" y="1661195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Applications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E76E77F-C6DA-1040-B601-C410D1EAE31F}"/>
              </a:ext>
            </a:extLst>
          </p:cNvPr>
          <p:cNvSpPr txBox="1"/>
          <p:nvPr/>
        </p:nvSpPr>
        <p:spPr>
          <a:xfrm>
            <a:off x="3794434" y="1596242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System-level Resource Manager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3ED73D2-F217-1140-AEC1-ECD2CD29775B}"/>
              </a:ext>
            </a:extLst>
          </p:cNvPr>
          <p:cNvSpPr txBox="1"/>
          <p:nvPr/>
        </p:nvSpPr>
        <p:spPr>
          <a:xfrm>
            <a:off x="9910897" y="1543406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2">
                    <a:lumMod val="75000"/>
                  </a:schemeClr>
                </a:solidFill>
              </a:rPr>
              <a:t>Heterogeneous</a:t>
            </a:r>
            <a:br>
              <a:rPr lang="en-US">
                <a:solidFill>
                  <a:schemeClr val="bg2">
                    <a:lumMod val="75000"/>
                  </a:schemeClr>
                </a:solidFill>
              </a:rPr>
            </a:br>
            <a:r>
              <a:rPr lang="en-US">
                <a:solidFill>
                  <a:schemeClr val="bg2">
                    <a:lumMod val="75000"/>
                  </a:schemeClr>
                </a:solidFill>
              </a:rPr>
              <a:t>Hardware</a:t>
            </a:r>
          </a:p>
        </p:txBody>
      </p:sp>
      <p:sp>
        <p:nvSpPr>
          <p:cNvPr id="66" name="Triangle 65">
            <a:extLst>
              <a:ext uri="{FF2B5EF4-FFF2-40B4-BE49-F238E27FC236}">
                <a16:creationId xmlns:a16="http://schemas.microsoft.com/office/drawing/2014/main" id="{AFB7370E-6896-CD42-A0DC-12CD54853850}"/>
              </a:ext>
            </a:extLst>
          </p:cNvPr>
          <p:cNvSpPr/>
          <p:nvPr/>
        </p:nvSpPr>
        <p:spPr>
          <a:xfrm>
            <a:off x="9791553" y="2770484"/>
            <a:ext cx="2019447" cy="1417616"/>
          </a:xfrm>
          <a:prstGeom prst="triangle">
            <a:avLst/>
          </a:prstGeom>
          <a:gradFill flip="none" rotWithShape="1">
            <a:gsLst>
              <a:gs pos="0">
                <a:srgbClr val="C00000"/>
              </a:gs>
              <a:gs pos="36000">
                <a:srgbClr val="FF0000"/>
              </a:gs>
              <a:gs pos="65000">
                <a:srgbClr val="FF4B0C"/>
              </a:gs>
              <a:gs pos="97000">
                <a:srgbClr val="F8A30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Hybrid Memory</a:t>
            </a:r>
          </a:p>
        </p:txBody>
      </p:sp>
    </p:spTree>
    <p:extLst>
      <p:ext uri="{BB962C8B-B14F-4D97-AF65-F5344CB8AC3E}">
        <p14:creationId xmlns:p14="http://schemas.microsoft.com/office/powerpoint/2010/main" val="174315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7C2112CE-5C08-C24F-A580-D0DF79144AE7}"/>
              </a:ext>
            </a:extLst>
          </p:cNvPr>
          <p:cNvSpPr/>
          <p:nvPr/>
        </p:nvSpPr>
        <p:spPr>
          <a:xfrm>
            <a:off x="3933520" y="2855201"/>
            <a:ext cx="3187969" cy="1650088"/>
          </a:xfrm>
          <a:prstGeom prst="roundRect">
            <a:avLst/>
          </a:prstGeom>
          <a:solidFill>
            <a:srgbClr val="FFF2F2"/>
          </a:solidFill>
          <a:ln w="254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b="1">
              <a:solidFill>
                <a:schemeClr val="tx1"/>
              </a:solidFill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7679D8D-51EA-1A4A-AAED-111E283B8D26}"/>
              </a:ext>
            </a:extLst>
          </p:cNvPr>
          <p:cNvGrpSpPr/>
          <p:nvPr/>
        </p:nvGrpSpPr>
        <p:grpSpPr>
          <a:xfrm>
            <a:off x="2447469" y="2186249"/>
            <a:ext cx="2450829" cy="385438"/>
            <a:chOff x="2540038" y="2167642"/>
            <a:chExt cx="2450829" cy="385438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F9F41BEA-9CBD-5945-A058-F8E3F5B0B079}"/>
                </a:ext>
              </a:extLst>
            </p:cNvPr>
            <p:cNvSpPr/>
            <p:nvPr/>
          </p:nvSpPr>
          <p:spPr>
            <a:xfrm>
              <a:off x="2540038" y="2167642"/>
              <a:ext cx="2417654" cy="385438"/>
            </a:xfrm>
            <a:prstGeom prst="roundRect">
              <a:avLst/>
            </a:prstGeom>
            <a:solidFill>
              <a:srgbClr val="F9F9F9"/>
            </a:solidFill>
            <a:ln w="25400">
              <a:solidFill>
                <a:srgbClr val="A7934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2C6ABC-8B33-C849-BF5A-4C1C21F3551F}"/>
                </a:ext>
              </a:extLst>
            </p:cNvPr>
            <p:cNvSpPr txBox="1"/>
            <p:nvPr/>
          </p:nvSpPr>
          <p:spPr>
            <a:xfrm>
              <a:off x="2540038" y="2212792"/>
              <a:ext cx="24508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 Page Access Monitoring</a:t>
              </a:r>
            </a:p>
          </p:txBody>
        </p:sp>
      </p:grpSp>
      <p:cxnSp>
        <p:nvCxnSpPr>
          <p:cNvPr id="21" name="Google Shape;206;p26">
            <a:extLst>
              <a:ext uri="{FF2B5EF4-FFF2-40B4-BE49-F238E27FC236}">
                <a16:creationId xmlns:a16="http://schemas.microsoft.com/office/drawing/2014/main" id="{6EEB6356-B9DB-E94F-BECA-37902980B553}"/>
              </a:ext>
            </a:extLst>
          </p:cNvPr>
          <p:cNvCxnSpPr>
            <a:cxnSpLocks/>
          </p:cNvCxnSpPr>
          <p:nvPr/>
        </p:nvCxnSpPr>
        <p:spPr>
          <a:xfrm>
            <a:off x="8747209" y="1352035"/>
            <a:ext cx="0" cy="5072911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C5682CA-6720-7645-85F4-1E51E0EC3B5A}"/>
              </a:ext>
            </a:extLst>
          </p:cNvPr>
          <p:cNvCxnSpPr>
            <a:cxnSpLocks/>
            <a:stCxn id="33" idx="3"/>
            <a:endCxn id="50" idx="1"/>
          </p:cNvCxnSpPr>
          <p:nvPr/>
        </p:nvCxnSpPr>
        <p:spPr>
          <a:xfrm flipV="1">
            <a:off x="8478805" y="3262190"/>
            <a:ext cx="1531802" cy="1904137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EFAE779-5CE3-464F-B11D-72B7C4B981BB}"/>
              </a:ext>
            </a:extLst>
          </p:cNvPr>
          <p:cNvSpPr txBox="1"/>
          <p:nvPr/>
        </p:nvSpPr>
        <p:spPr>
          <a:xfrm>
            <a:off x="7397975" y="3177064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rgbClr val="C00000"/>
                </a:solidFill>
              </a:rPr>
              <a:t>Page Hotness </a:t>
            </a:r>
          </a:p>
          <a:p>
            <a:pPr algn="ctr"/>
            <a:r>
              <a:rPr lang="en-US" sz="1200">
                <a:solidFill>
                  <a:srgbClr val="C00000"/>
                </a:solidFill>
              </a:rPr>
              <a:t>Prediction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C23CA1-44FB-9741-A45A-775F33F04C32}"/>
              </a:ext>
            </a:extLst>
          </p:cNvPr>
          <p:cNvSpPr txBox="1"/>
          <p:nvPr/>
        </p:nvSpPr>
        <p:spPr>
          <a:xfrm>
            <a:off x="481926" y="1652775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Applications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7C6114-1041-1043-93CF-8538F99E6B71}"/>
              </a:ext>
            </a:extLst>
          </p:cNvPr>
          <p:cNvSpPr txBox="1"/>
          <p:nvPr/>
        </p:nvSpPr>
        <p:spPr>
          <a:xfrm>
            <a:off x="3794434" y="1596242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System-level Resource Manager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C4AD24-E40E-0641-AF7C-1C790CE99DB0}"/>
              </a:ext>
            </a:extLst>
          </p:cNvPr>
          <p:cNvSpPr txBox="1"/>
          <p:nvPr/>
        </p:nvSpPr>
        <p:spPr>
          <a:xfrm>
            <a:off x="9910897" y="1543406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Heterogeneous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Hardware</a:t>
            </a:r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561EFB92-6003-5E42-8383-FC4A2B2E457D}"/>
              </a:ext>
            </a:extLst>
          </p:cNvPr>
          <p:cNvSpPr/>
          <p:nvPr/>
        </p:nvSpPr>
        <p:spPr>
          <a:xfrm>
            <a:off x="9791553" y="2770484"/>
            <a:ext cx="2019447" cy="1417616"/>
          </a:xfrm>
          <a:prstGeom prst="triangle">
            <a:avLst/>
          </a:prstGeom>
          <a:gradFill flip="none" rotWithShape="1">
            <a:gsLst>
              <a:gs pos="0">
                <a:srgbClr val="C00000"/>
              </a:gs>
              <a:gs pos="36000">
                <a:srgbClr val="FF0000"/>
              </a:gs>
              <a:gs pos="65000">
                <a:srgbClr val="FF4B0C"/>
              </a:gs>
              <a:gs pos="97000">
                <a:srgbClr val="F8A30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Hybrid Memory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DCBF4E-783B-3C4A-A3D9-350AA9608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System design of </a:t>
            </a:r>
            <a:r>
              <a:rPr lang="en-ES" b="1" dirty="0"/>
              <a:t>Kleio</a:t>
            </a:r>
          </a:p>
        </p:txBody>
      </p:sp>
      <p:pic>
        <p:nvPicPr>
          <p:cNvPr id="50" name="Picture 49" descr="Chart&#10;&#10;Description automatically generated">
            <a:extLst>
              <a:ext uri="{FF2B5EF4-FFF2-40B4-BE49-F238E27FC236}">
                <a16:creationId xmlns:a16="http://schemas.microsoft.com/office/drawing/2014/main" id="{7D2E2BB7-479A-1142-9D17-0544BD956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582" t="14953" r="14383" b="13048"/>
          <a:stretch/>
        </p:blipFill>
        <p:spPr>
          <a:xfrm rot="2223530">
            <a:off x="9993938" y="2596136"/>
            <a:ext cx="165052" cy="1431574"/>
          </a:xfrm>
          <a:prstGeom prst="rect">
            <a:avLst/>
          </a:prstGeom>
        </p:spPr>
      </p:pic>
      <p:sp>
        <p:nvSpPr>
          <p:cNvPr id="51" name="TextBox 2">
            <a:extLst>
              <a:ext uri="{FF2B5EF4-FFF2-40B4-BE49-F238E27FC236}">
                <a16:creationId xmlns:a16="http://schemas.microsoft.com/office/drawing/2014/main" id="{0F745B46-E814-854B-BCD6-BED422405F30}"/>
              </a:ext>
            </a:extLst>
          </p:cNvPr>
          <p:cNvSpPr txBox="1"/>
          <p:nvPr/>
        </p:nvSpPr>
        <p:spPr>
          <a:xfrm rot="18359934">
            <a:off x="9934394" y="2902568"/>
            <a:ext cx="1005109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200"/>
              <a:t>hot pages</a:t>
            </a:r>
          </a:p>
        </p:txBody>
      </p:sp>
      <p:sp>
        <p:nvSpPr>
          <p:cNvPr id="52" name="TextBox 3">
            <a:extLst>
              <a:ext uri="{FF2B5EF4-FFF2-40B4-BE49-F238E27FC236}">
                <a16:creationId xmlns:a16="http://schemas.microsoft.com/office/drawing/2014/main" id="{7FAFC129-96EF-CC43-A191-B163C2E7894E}"/>
              </a:ext>
            </a:extLst>
          </p:cNvPr>
          <p:cNvSpPr txBox="1"/>
          <p:nvPr/>
        </p:nvSpPr>
        <p:spPr>
          <a:xfrm rot="18344002">
            <a:off x="9463252" y="3517524"/>
            <a:ext cx="1102090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200"/>
              <a:t>cold pages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775D713-DDD1-C24C-A099-D69A4CC9E54C}"/>
              </a:ext>
            </a:extLst>
          </p:cNvPr>
          <p:cNvGrpSpPr/>
          <p:nvPr/>
        </p:nvGrpSpPr>
        <p:grpSpPr>
          <a:xfrm>
            <a:off x="5901541" y="4730529"/>
            <a:ext cx="2581185" cy="871596"/>
            <a:chOff x="5699297" y="3396506"/>
            <a:chExt cx="2581185" cy="871596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30D8BF8A-F9B1-234F-8D44-16F005721B09}"/>
                </a:ext>
              </a:extLst>
            </p:cNvPr>
            <p:cNvSpPr/>
            <p:nvPr/>
          </p:nvSpPr>
          <p:spPr>
            <a:xfrm>
              <a:off x="5733440" y="3396506"/>
              <a:ext cx="2543121" cy="871596"/>
            </a:xfrm>
            <a:prstGeom prst="roundRect">
              <a:avLst/>
            </a:prstGeom>
            <a:solidFill>
              <a:srgbClr val="F9F9F9"/>
            </a:solidFill>
            <a:ln w="25400">
              <a:solidFill>
                <a:srgbClr val="A7934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41DE813-52A4-A04C-9C8F-1140867E641C}"/>
                </a:ext>
              </a:extLst>
            </p:cNvPr>
            <p:cNvSpPr txBox="1"/>
            <p:nvPr/>
          </p:nvSpPr>
          <p:spPr>
            <a:xfrm>
              <a:off x="5699297" y="3435508"/>
              <a:ext cx="25811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Page Migration Selection</a:t>
              </a:r>
            </a:p>
          </p:txBody>
        </p:sp>
        <p:pic>
          <p:nvPicPr>
            <p:cNvPr id="55" name="Picture 54" descr="Chart&#10;&#10;Description automatically generated">
              <a:extLst>
                <a:ext uri="{FF2B5EF4-FFF2-40B4-BE49-F238E27FC236}">
                  <a16:creationId xmlns:a16="http://schemas.microsoft.com/office/drawing/2014/main" id="{DC41326D-59C9-BF48-9B4C-8E4C3F854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7582" t="14953" r="14383" b="13048"/>
            <a:stretch/>
          </p:blipFill>
          <p:spPr>
            <a:xfrm rot="16200000">
              <a:off x="6831924" y="2917477"/>
              <a:ext cx="311490" cy="2241041"/>
            </a:xfrm>
            <a:prstGeom prst="rect">
              <a:avLst/>
            </a:prstGeom>
          </p:spPr>
        </p:pic>
        <p:sp>
          <p:nvSpPr>
            <p:cNvPr id="56" name="TextBox 2">
              <a:extLst>
                <a:ext uri="{FF2B5EF4-FFF2-40B4-BE49-F238E27FC236}">
                  <a16:creationId xmlns:a16="http://schemas.microsoft.com/office/drawing/2014/main" id="{487B72EF-5746-FD4B-A28E-3C3E21A456D3}"/>
                </a:ext>
              </a:extLst>
            </p:cNvPr>
            <p:cNvSpPr txBox="1"/>
            <p:nvPr/>
          </p:nvSpPr>
          <p:spPr>
            <a:xfrm>
              <a:off x="5896614" y="3753430"/>
              <a:ext cx="2103461" cy="27699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200"/>
                <a:t>Calculate hot vs. cold pages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0A77D53-DA77-D94F-95F6-C75FF202F4A8}"/>
              </a:ext>
            </a:extLst>
          </p:cNvPr>
          <p:cNvSpPr txBox="1"/>
          <p:nvPr/>
        </p:nvSpPr>
        <p:spPr>
          <a:xfrm>
            <a:off x="4172210" y="2898277"/>
            <a:ext cx="2829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/>
              <a:t>2. Page Hotness Prediction</a:t>
            </a:r>
          </a:p>
        </p:txBody>
      </p:sp>
      <p:cxnSp>
        <p:nvCxnSpPr>
          <p:cNvPr id="76" name="Straight Arrow Connector 21">
            <a:extLst>
              <a:ext uri="{FF2B5EF4-FFF2-40B4-BE49-F238E27FC236}">
                <a16:creationId xmlns:a16="http://schemas.microsoft.com/office/drawing/2014/main" id="{E5F56744-0C8C-9647-A78C-E902BA8260CD}"/>
              </a:ext>
            </a:extLst>
          </p:cNvPr>
          <p:cNvCxnSpPr>
            <a:cxnSpLocks/>
            <a:stCxn id="64" idx="3"/>
          </p:cNvCxnSpPr>
          <p:nvPr/>
        </p:nvCxnSpPr>
        <p:spPr>
          <a:xfrm>
            <a:off x="7121489" y="3680245"/>
            <a:ext cx="673364" cy="1079141"/>
          </a:xfrm>
          <a:prstGeom prst="bentConnector2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oogle Shape;206;p26">
            <a:extLst>
              <a:ext uri="{FF2B5EF4-FFF2-40B4-BE49-F238E27FC236}">
                <a16:creationId xmlns:a16="http://schemas.microsoft.com/office/drawing/2014/main" id="{81B92D2C-EFC5-ED4E-993B-0BA92186F829}"/>
              </a:ext>
            </a:extLst>
          </p:cNvPr>
          <p:cNvCxnSpPr>
            <a:cxnSpLocks/>
          </p:cNvCxnSpPr>
          <p:nvPr/>
        </p:nvCxnSpPr>
        <p:spPr>
          <a:xfrm>
            <a:off x="2297248" y="1352035"/>
            <a:ext cx="0" cy="5099661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10" name="Straight Arrow Connector 21">
            <a:extLst>
              <a:ext uri="{FF2B5EF4-FFF2-40B4-BE49-F238E27FC236}">
                <a16:creationId xmlns:a16="http://schemas.microsoft.com/office/drawing/2014/main" id="{D1F87A85-BCCC-6448-9D26-2A4639183B74}"/>
              </a:ext>
            </a:extLst>
          </p:cNvPr>
          <p:cNvCxnSpPr>
            <a:cxnSpLocks/>
            <a:stCxn id="19" idx="3"/>
            <a:endCxn id="64" idx="0"/>
          </p:cNvCxnSpPr>
          <p:nvPr/>
        </p:nvCxnSpPr>
        <p:spPr>
          <a:xfrm>
            <a:off x="4898298" y="2385288"/>
            <a:ext cx="629207" cy="469913"/>
          </a:xfrm>
          <a:prstGeom prst="bentConnector2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86CA098E-F2FC-7946-9036-97B10F1B9A73}"/>
              </a:ext>
            </a:extLst>
          </p:cNvPr>
          <p:cNvSpPr txBox="1"/>
          <p:nvPr/>
        </p:nvSpPr>
        <p:spPr>
          <a:xfrm>
            <a:off x="5628274" y="2434630"/>
            <a:ext cx="1234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Page Hotness 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42C4DF0-636B-2642-97C8-FACD368D9544}"/>
              </a:ext>
            </a:extLst>
          </p:cNvPr>
          <p:cNvSpPr txBox="1"/>
          <p:nvPr/>
        </p:nvSpPr>
        <p:spPr>
          <a:xfrm>
            <a:off x="2392176" y="5928476"/>
            <a:ext cx="6242367" cy="523220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A7934B"/>
                </a:solidFill>
              </a:rPr>
              <a:t>Kleio extends existing lightweight hybrid memory management with the necessary amount of machine intelligence to boost application performance.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F6A282C0-8624-8B4F-A901-106AD6BE8AB5}"/>
              </a:ext>
            </a:extLst>
          </p:cNvPr>
          <p:cNvSpPr txBox="1"/>
          <p:nvPr/>
        </p:nvSpPr>
        <p:spPr>
          <a:xfrm>
            <a:off x="8762890" y="2926681"/>
            <a:ext cx="1292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Page Migrations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D9C8EB1-AAFA-2745-B26A-A3BE2C2553C8}"/>
              </a:ext>
            </a:extLst>
          </p:cNvPr>
          <p:cNvSpPr txBox="1"/>
          <p:nvPr/>
        </p:nvSpPr>
        <p:spPr>
          <a:xfrm>
            <a:off x="201010" y="857859"/>
            <a:ext cx="751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A7934B"/>
                </a:solidFill>
                <a:cs typeface="Calibri" panose="020F0502020204030204" pitchFamily="34" charset="0"/>
              </a:rPr>
              <a:t>Kleio</a:t>
            </a:r>
            <a:r>
              <a:rPr lang="en-US" dirty="0">
                <a:solidFill>
                  <a:srgbClr val="A7934B"/>
                </a:solidFill>
                <a:cs typeface="Calibri" panose="020F0502020204030204" pitchFamily="34" charset="0"/>
              </a:rPr>
              <a:t> is a hybrid memory page scheduler with machine intelligence. [HPDC ‘19]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FEA7ED-8E0F-004D-9387-2FAD1671035A}"/>
              </a:ext>
            </a:extLst>
          </p:cNvPr>
          <p:cNvGrpSpPr/>
          <p:nvPr/>
        </p:nvGrpSpPr>
        <p:grpSpPr>
          <a:xfrm>
            <a:off x="70423" y="2341675"/>
            <a:ext cx="6950710" cy="3523217"/>
            <a:chOff x="70423" y="2341675"/>
            <a:chExt cx="6950710" cy="3523217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BE66F6E-4371-3F4C-8A0D-2708EFCC1BB3}"/>
                </a:ext>
              </a:extLst>
            </p:cNvPr>
            <p:cNvGrpSpPr/>
            <p:nvPr/>
          </p:nvGrpSpPr>
          <p:grpSpPr>
            <a:xfrm>
              <a:off x="4068988" y="3208943"/>
              <a:ext cx="2952145" cy="1275558"/>
              <a:chOff x="4374025" y="3399428"/>
              <a:chExt cx="2952145" cy="1275558"/>
            </a:xfrm>
          </p:grpSpPr>
          <p:pic>
            <p:nvPicPr>
              <p:cNvPr id="66" name="Graphic 65" descr="Robot outline">
                <a:extLst>
                  <a:ext uri="{FF2B5EF4-FFF2-40B4-BE49-F238E27FC236}">
                    <a16:creationId xmlns:a16="http://schemas.microsoft.com/office/drawing/2014/main" id="{7FABF064-6205-AA46-B413-A7ABFF5853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74025" y="3399428"/>
                <a:ext cx="741477" cy="765746"/>
              </a:xfrm>
              <a:prstGeom prst="rect">
                <a:avLst/>
              </a:prstGeom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67B7F41-3788-9D49-8E87-1E0F6E084B6F}"/>
                  </a:ext>
                </a:extLst>
              </p:cNvPr>
              <p:cNvSpPr txBox="1"/>
              <p:nvPr/>
            </p:nvSpPr>
            <p:spPr>
              <a:xfrm>
                <a:off x="4985062" y="3560363"/>
                <a:ext cx="217559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/>
                  <a:t>ML-based predictions</a:t>
                </a:r>
                <a:br>
                  <a:rPr lang="en-US" sz="1400"/>
                </a:br>
                <a:r>
                  <a:rPr lang="en-US" sz="1400"/>
                  <a:t>(</a:t>
                </a:r>
                <a:r>
                  <a:rPr lang="en-US" sz="1400" b="1"/>
                  <a:t>Per page RNN models</a:t>
                </a:r>
                <a:r>
                  <a:rPr lang="en-US" sz="1400"/>
                  <a:t>)</a:t>
                </a:r>
              </a:p>
            </p:txBody>
          </p:sp>
          <p:pic>
            <p:nvPicPr>
              <p:cNvPr id="68" name="Graphic 67" descr="History with solid fill">
                <a:extLst>
                  <a:ext uri="{FF2B5EF4-FFF2-40B4-BE49-F238E27FC236}">
                    <a16:creationId xmlns:a16="http://schemas.microsoft.com/office/drawing/2014/main" id="{C01E6555-AEE6-DD4F-BC2E-3FB6B8C9E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486184" y="4149097"/>
                <a:ext cx="509221" cy="525889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143FA6E-2BD9-A84F-BE31-BD1758CF26FD}"/>
                  </a:ext>
                </a:extLst>
              </p:cNvPr>
              <p:cNvSpPr txBox="1"/>
              <p:nvPr/>
            </p:nvSpPr>
            <p:spPr>
              <a:xfrm>
                <a:off x="4937995" y="4266191"/>
                <a:ext cx="23881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History-based predictions</a:t>
                </a: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3E08FD45-FBAE-5345-ADD4-A978A8922165}"/>
                </a:ext>
              </a:extLst>
            </p:cNvPr>
            <p:cNvGrpSpPr/>
            <p:nvPr/>
          </p:nvGrpSpPr>
          <p:grpSpPr>
            <a:xfrm>
              <a:off x="201010" y="2994397"/>
              <a:ext cx="1895578" cy="1420257"/>
              <a:chOff x="165195" y="2996682"/>
              <a:chExt cx="1895578" cy="1420257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D63F868-CEEF-BE4F-98E1-8F2216BDCA48}"/>
                  </a:ext>
                </a:extLst>
              </p:cNvPr>
              <p:cNvSpPr txBox="1"/>
              <p:nvPr/>
            </p:nvSpPr>
            <p:spPr>
              <a:xfrm>
                <a:off x="309126" y="4050070"/>
                <a:ext cx="1588455" cy="315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Pages for History</a:t>
                </a:r>
              </a:p>
            </p:txBody>
          </p:sp>
          <p:sp>
            <p:nvSpPr>
              <p:cNvPr id="85" name="Rounded Rectangle 84">
                <a:extLst>
                  <a:ext uri="{FF2B5EF4-FFF2-40B4-BE49-F238E27FC236}">
                    <a16:creationId xmlns:a16="http://schemas.microsoft.com/office/drawing/2014/main" id="{7E891348-DA3A-FA44-8F52-4DF382F8F9B2}"/>
                  </a:ext>
                </a:extLst>
              </p:cNvPr>
              <p:cNvSpPr/>
              <p:nvPr/>
            </p:nvSpPr>
            <p:spPr>
              <a:xfrm>
                <a:off x="165195" y="4030232"/>
                <a:ext cx="1895578" cy="386707"/>
              </a:xfrm>
              <a:prstGeom prst="round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85">
                <a:extLst>
                  <a:ext uri="{FF2B5EF4-FFF2-40B4-BE49-F238E27FC236}">
                    <a16:creationId xmlns:a16="http://schemas.microsoft.com/office/drawing/2014/main" id="{EA7B5637-FE60-8E49-A047-00422313CD42}"/>
                  </a:ext>
                </a:extLst>
              </p:cNvPr>
              <p:cNvSpPr/>
              <p:nvPr/>
            </p:nvSpPr>
            <p:spPr>
              <a:xfrm>
                <a:off x="414424" y="3283714"/>
                <a:ext cx="1474611" cy="355444"/>
              </a:xfrm>
              <a:prstGeom prst="round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4FE4DC3-5146-364B-87FA-50FB9F9C6C76}"/>
                  </a:ext>
                </a:extLst>
              </p:cNvPr>
              <p:cNvSpPr txBox="1"/>
              <p:nvPr/>
            </p:nvSpPr>
            <p:spPr>
              <a:xfrm>
                <a:off x="577217" y="2996682"/>
                <a:ext cx="1065822" cy="2870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small subset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EDC6B63-822E-5741-88A1-E7A51FABAD66}"/>
                  </a:ext>
                </a:extLst>
              </p:cNvPr>
              <p:cNvSpPr txBox="1"/>
              <p:nvPr/>
            </p:nvSpPr>
            <p:spPr>
              <a:xfrm>
                <a:off x="544603" y="3751410"/>
                <a:ext cx="1136761" cy="2870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bigger subset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26F5FA2-8865-A84C-A086-000A7EB648EC}"/>
                  </a:ext>
                </a:extLst>
              </p:cNvPr>
              <p:cNvSpPr txBox="1"/>
              <p:nvPr/>
            </p:nvSpPr>
            <p:spPr>
              <a:xfrm>
                <a:off x="446111" y="3290404"/>
                <a:ext cx="1269952" cy="315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Pages for ML</a:t>
                </a:r>
              </a:p>
            </p:txBody>
          </p:sp>
        </p:grpSp>
        <p:cxnSp>
          <p:nvCxnSpPr>
            <p:cNvPr id="90" name="Straight Arrow Connector 21">
              <a:extLst>
                <a:ext uri="{FF2B5EF4-FFF2-40B4-BE49-F238E27FC236}">
                  <a16:creationId xmlns:a16="http://schemas.microsoft.com/office/drawing/2014/main" id="{DF17ECC0-C9E8-434D-96CE-91A60B18B5DB}"/>
                </a:ext>
              </a:extLst>
            </p:cNvPr>
            <p:cNvCxnSpPr>
              <a:cxnSpLocks/>
              <a:stCxn id="86" idx="3"/>
            </p:cNvCxnSpPr>
            <p:nvPr/>
          </p:nvCxnSpPr>
          <p:spPr>
            <a:xfrm>
              <a:off x="1924850" y="3459151"/>
              <a:ext cx="2008670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21">
              <a:extLst>
                <a:ext uri="{FF2B5EF4-FFF2-40B4-BE49-F238E27FC236}">
                  <a16:creationId xmlns:a16="http://schemas.microsoft.com/office/drawing/2014/main" id="{61D715F2-FB49-004E-AEAA-A35FBBD5329E}"/>
                </a:ext>
              </a:extLst>
            </p:cNvPr>
            <p:cNvCxnSpPr>
              <a:cxnSpLocks/>
              <a:stCxn id="85" idx="3"/>
            </p:cNvCxnSpPr>
            <p:nvPr/>
          </p:nvCxnSpPr>
          <p:spPr>
            <a:xfrm>
              <a:off x="2096588" y="4221301"/>
              <a:ext cx="1824144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3" name="Graphic 132" descr="Lights On with solid fill">
              <a:extLst>
                <a:ext uri="{FF2B5EF4-FFF2-40B4-BE49-F238E27FC236}">
                  <a16:creationId xmlns:a16="http://schemas.microsoft.com/office/drawing/2014/main" id="{73BA8438-C438-DD42-9246-207642A83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2306" y="4690446"/>
              <a:ext cx="773724" cy="773724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73BDF42-AB99-7A41-9679-3BDE5CBAF6E6}"/>
                </a:ext>
              </a:extLst>
            </p:cNvPr>
            <p:cNvSpPr txBox="1"/>
            <p:nvPr/>
          </p:nvSpPr>
          <p:spPr>
            <a:xfrm>
              <a:off x="70423" y="5557115"/>
              <a:ext cx="2040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rgbClr val="A7934B"/>
                  </a:solidFill>
                </a:rPr>
                <a:t>Not all pages “need” ML.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961BFAD0-4321-D34B-BCB5-5B7D73DD1A39}"/>
                </a:ext>
              </a:extLst>
            </p:cNvPr>
            <p:cNvSpPr/>
            <p:nvPr/>
          </p:nvSpPr>
          <p:spPr>
            <a:xfrm>
              <a:off x="347918" y="2341675"/>
              <a:ext cx="1602940" cy="355445"/>
            </a:xfrm>
            <a:prstGeom prst="roundRect">
              <a:avLst/>
            </a:prstGeom>
            <a:solidFill>
              <a:srgbClr val="FFF2F2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Page Selector</a:t>
              </a:r>
            </a:p>
          </p:txBody>
        </p:sp>
        <p:cxnSp>
          <p:nvCxnSpPr>
            <p:cNvPr id="58" name="Straight Arrow Connector 21">
              <a:extLst>
                <a:ext uri="{FF2B5EF4-FFF2-40B4-BE49-F238E27FC236}">
                  <a16:creationId xmlns:a16="http://schemas.microsoft.com/office/drawing/2014/main" id="{22DF4A73-AA3B-1348-9D4D-C7926DE3D7F6}"/>
                </a:ext>
              </a:extLst>
            </p:cNvPr>
            <p:cNvCxnSpPr>
              <a:cxnSpLocks/>
              <a:stCxn id="54" idx="2"/>
              <a:endCxn id="87" idx="0"/>
            </p:cNvCxnSpPr>
            <p:nvPr/>
          </p:nvCxnSpPr>
          <p:spPr>
            <a:xfrm flipH="1">
              <a:off x="1145943" y="2697120"/>
              <a:ext cx="3445" cy="297277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887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117D978-FB29-B540-BFF9-989B5E02D97C}"/>
              </a:ext>
            </a:extLst>
          </p:cNvPr>
          <p:cNvGrpSpPr/>
          <p:nvPr/>
        </p:nvGrpSpPr>
        <p:grpSpPr>
          <a:xfrm>
            <a:off x="733816" y="2139121"/>
            <a:ext cx="2971242" cy="2254552"/>
            <a:chOff x="7433454" y="231818"/>
            <a:chExt cx="2971242" cy="2254552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DCC03205-0716-D644-B260-D2C0CCD47161}"/>
                </a:ext>
              </a:extLst>
            </p:cNvPr>
            <p:cNvSpPr/>
            <p:nvPr/>
          </p:nvSpPr>
          <p:spPr>
            <a:xfrm>
              <a:off x="7433454" y="231818"/>
              <a:ext cx="2971242" cy="2254552"/>
            </a:xfrm>
            <a:prstGeom prst="rect">
              <a:avLst/>
            </a:prstGeom>
            <a:solidFill>
              <a:srgbClr val="FBFBFB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54337AA-9872-5B4F-AB49-E3D8401E51A1}"/>
                </a:ext>
              </a:extLst>
            </p:cNvPr>
            <p:cNvGrpSpPr/>
            <p:nvPr/>
          </p:nvGrpSpPr>
          <p:grpSpPr>
            <a:xfrm>
              <a:off x="7483978" y="309632"/>
              <a:ext cx="2920717" cy="2034851"/>
              <a:chOff x="1065319" y="1627942"/>
              <a:chExt cx="2920717" cy="2034851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964BB841-99A3-A140-91EA-6D6EB4C09DA8}"/>
                  </a:ext>
                </a:extLst>
              </p:cNvPr>
              <p:cNvSpPr/>
              <p:nvPr/>
            </p:nvSpPr>
            <p:spPr>
              <a:xfrm>
                <a:off x="1065319" y="1988598"/>
                <a:ext cx="964709" cy="776792"/>
              </a:xfrm>
              <a:prstGeom prst="roundRect">
                <a:avLst/>
              </a:prstGeom>
              <a:solidFill>
                <a:srgbClr val="F9F9F9"/>
              </a:solidFill>
              <a:ln w="19050">
                <a:solidFill>
                  <a:srgbClr val="A793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Kleio’s 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Page 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Selector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7FC4540-3002-7D44-A1B6-54DFB904A7FE}"/>
                  </a:ext>
                </a:extLst>
              </p:cNvPr>
              <p:cNvSpPr/>
              <p:nvPr/>
            </p:nvSpPr>
            <p:spPr>
              <a:xfrm>
                <a:off x="2388835" y="1633491"/>
                <a:ext cx="522302" cy="195309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/>
                  <a:t>Page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35FA4D5-8976-7A47-8BE1-BEA25EB57491}"/>
                  </a:ext>
                </a:extLst>
              </p:cNvPr>
              <p:cNvSpPr/>
              <p:nvPr/>
            </p:nvSpPr>
            <p:spPr>
              <a:xfrm>
                <a:off x="2388835" y="1867639"/>
                <a:ext cx="522302" cy="19530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/>
                  <a:t>Page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9BBC6C3-F921-ED46-B1BF-7F5DB045B8DB}"/>
                  </a:ext>
                </a:extLst>
              </p:cNvPr>
              <p:cNvSpPr/>
              <p:nvPr/>
            </p:nvSpPr>
            <p:spPr>
              <a:xfrm>
                <a:off x="2388835" y="2101787"/>
                <a:ext cx="522302" cy="19530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/>
                  <a:t>Page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E44C8A7-96FE-3B44-AF6F-D2A778D7E085}"/>
                  </a:ext>
                </a:extLst>
              </p:cNvPr>
              <p:cNvSpPr/>
              <p:nvPr/>
            </p:nvSpPr>
            <p:spPr>
              <a:xfrm>
                <a:off x="2388835" y="2335935"/>
                <a:ext cx="522302" cy="19530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/>
                  <a:t>Page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F372DD4-D8D5-1C44-A148-9A1FA913E687}"/>
                  </a:ext>
                </a:extLst>
              </p:cNvPr>
              <p:cNvSpPr/>
              <p:nvPr/>
            </p:nvSpPr>
            <p:spPr>
              <a:xfrm>
                <a:off x="2388835" y="2570083"/>
                <a:ext cx="522302" cy="19530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/>
                  <a:t>Page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16F8D6-45AB-4F4B-8A10-3B1C951B89E4}"/>
                  </a:ext>
                </a:extLst>
              </p:cNvPr>
              <p:cNvSpPr/>
              <p:nvPr/>
            </p:nvSpPr>
            <p:spPr>
              <a:xfrm>
                <a:off x="3270685" y="1627942"/>
                <a:ext cx="522302" cy="19530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/>
                  <a:t>RNN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5009751-40DD-D54D-81C4-7760D0F14973}"/>
                  </a:ext>
                </a:extLst>
              </p:cNvPr>
              <p:cNvSpPr/>
              <p:nvPr/>
            </p:nvSpPr>
            <p:spPr>
              <a:xfrm>
                <a:off x="3269205" y="1862089"/>
                <a:ext cx="522302" cy="19530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/>
                  <a:t>RNN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7F68432-971B-6F4C-900F-50E2AAA10944}"/>
                  </a:ext>
                </a:extLst>
              </p:cNvPr>
              <p:cNvSpPr/>
              <p:nvPr/>
            </p:nvSpPr>
            <p:spPr>
              <a:xfrm>
                <a:off x="3269205" y="2096238"/>
                <a:ext cx="522302" cy="19530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/>
                  <a:t>RNN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1370966-6B81-4F49-AD82-DC5B58374221}"/>
                  </a:ext>
                </a:extLst>
              </p:cNvPr>
              <p:cNvSpPr/>
              <p:nvPr/>
            </p:nvSpPr>
            <p:spPr>
              <a:xfrm>
                <a:off x="3269205" y="2330386"/>
                <a:ext cx="522302" cy="19530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/>
                  <a:t>RNN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BDDCBDC-2B76-6A4F-899D-14525A06D2A7}"/>
                  </a:ext>
                </a:extLst>
              </p:cNvPr>
              <p:cNvSpPr/>
              <p:nvPr/>
            </p:nvSpPr>
            <p:spPr>
              <a:xfrm>
                <a:off x="3258847" y="2570083"/>
                <a:ext cx="522302" cy="19530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/>
                  <a:t>RNN</a:t>
                </a:r>
              </a:p>
            </p:txBody>
          </p:sp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BE18EAA7-CEB5-1B45-9397-3416CCE59388}"/>
                  </a:ext>
                </a:extLst>
              </p:cNvPr>
              <p:cNvSpPr/>
              <p:nvPr/>
            </p:nvSpPr>
            <p:spPr>
              <a:xfrm>
                <a:off x="2030029" y="3185618"/>
                <a:ext cx="870012" cy="477175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</a:rPr>
                  <a:t>Pool of Pages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08E45EA-CCEE-B34C-B770-461AE11771FB}"/>
                  </a:ext>
                </a:extLst>
              </p:cNvPr>
              <p:cNvSpPr/>
              <p:nvPr/>
            </p:nvSpPr>
            <p:spPr>
              <a:xfrm>
                <a:off x="3195225" y="3298808"/>
                <a:ext cx="648070" cy="23969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/>
                  <a:t>History</a:t>
                </a:r>
              </a:p>
            </p:txBody>
          </p:sp>
          <p:cxnSp>
            <p:nvCxnSpPr>
              <p:cNvPr id="41" name="Straight Arrow Connector 21">
                <a:extLst>
                  <a:ext uri="{FF2B5EF4-FFF2-40B4-BE49-F238E27FC236}">
                    <a16:creationId xmlns:a16="http://schemas.microsoft.com/office/drawing/2014/main" id="{FE638B8F-53B9-4040-B158-598734C56F90}"/>
                  </a:ext>
                </a:extLst>
              </p:cNvPr>
              <p:cNvCxnSpPr>
                <a:cxnSpLocks/>
                <a:stCxn id="28" idx="0"/>
                <a:endCxn id="29" idx="1"/>
              </p:cNvCxnSpPr>
              <p:nvPr/>
            </p:nvCxnSpPr>
            <p:spPr>
              <a:xfrm rot="5400000" flipH="1" flipV="1">
                <a:off x="1839528" y="1439292"/>
                <a:ext cx="257452" cy="841161"/>
              </a:xfrm>
              <a:prstGeom prst="bentConnector2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21">
                <a:extLst>
                  <a:ext uri="{FF2B5EF4-FFF2-40B4-BE49-F238E27FC236}">
                    <a16:creationId xmlns:a16="http://schemas.microsoft.com/office/drawing/2014/main" id="{D0AADBBE-B599-384E-8D21-4078FA061C45}"/>
                  </a:ext>
                </a:extLst>
              </p:cNvPr>
              <p:cNvCxnSpPr>
                <a:cxnSpLocks/>
                <a:stCxn id="28" idx="2"/>
                <a:endCxn id="39" idx="1"/>
              </p:cNvCxnSpPr>
              <p:nvPr/>
            </p:nvCxnSpPr>
            <p:spPr>
              <a:xfrm rot="16200000" flipH="1">
                <a:off x="1459443" y="2853620"/>
                <a:ext cx="658816" cy="482355"/>
              </a:xfrm>
              <a:prstGeom prst="bentConnector2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21">
                <a:extLst>
                  <a:ext uri="{FF2B5EF4-FFF2-40B4-BE49-F238E27FC236}">
                    <a16:creationId xmlns:a16="http://schemas.microsoft.com/office/drawing/2014/main" id="{5A12A190-4337-1D42-AA7F-C2145785AA0F}"/>
                  </a:ext>
                </a:extLst>
              </p:cNvPr>
              <p:cNvCxnSpPr>
                <a:cxnSpLocks/>
                <a:stCxn id="29" idx="3"/>
                <a:endCxn id="34" idx="1"/>
              </p:cNvCxnSpPr>
              <p:nvPr/>
            </p:nvCxnSpPr>
            <p:spPr>
              <a:xfrm flipV="1">
                <a:off x="2911137" y="1725597"/>
                <a:ext cx="359548" cy="5549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21">
                <a:extLst>
                  <a:ext uri="{FF2B5EF4-FFF2-40B4-BE49-F238E27FC236}">
                    <a16:creationId xmlns:a16="http://schemas.microsoft.com/office/drawing/2014/main" id="{EFEA58E2-7343-5940-A8FE-E6ED6BB01AE1}"/>
                  </a:ext>
                </a:extLst>
              </p:cNvPr>
              <p:cNvCxnSpPr>
                <a:cxnSpLocks/>
                <a:stCxn id="30" idx="3"/>
                <a:endCxn id="35" idx="1"/>
              </p:cNvCxnSpPr>
              <p:nvPr/>
            </p:nvCxnSpPr>
            <p:spPr>
              <a:xfrm flipV="1">
                <a:off x="2911137" y="1959744"/>
                <a:ext cx="358068" cy="5550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21">
                <a:extLst>
                  <a:ext uri="{FF2B5EF4-FFF2-40B4-BE49-F238E27FC236}">
                    <a16:creationId xmlns:a16="http://schemas.microsoft.com/office/drawing/2014/main" id="{0923255C-960F-CF46-8DF0-5D3B58D2617F}"/>
                  </a:ext>
                </a:extLst>
              </p:cNvPr>
              <p:cNvCxnSpPr>
                <a:cxnSpLocks/>
                <a:stCxn id="31" idx="3"/>
                <a:endCxn id="36" idx="1"/>
              </p:cNvCxnSpPr>
              <p:nvPr/>
            </p:nvCxnSpPr>
            <p:spPr>
              <a:xfrm flipV="1">
                <a:off x="2911137" y="2193893"/>
                <a:ext cx="358068" cy="5549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21">
                <a:extLst>
                  <a:ext uri="{FF2B5EF4-FFF2-40B4-BE49-F238E27FC236}">
                    <a16:creationId xmlns:a16="http://schemas.microsoft.com/office/drawing/2014/main" id="{6DFEFB5E-6ADA-D94B-B76C-B62CA73BD3CB}"/>
                  </a:ext>
                </a:extLst>
              </p:cNvPr>
              <p:cNvCxnSpPr>
                <a:cxnSpLocks/>
                <a:stCxn id="32" idx="3"/>
                <a:endCxn id="37" idx="1"/>
              </p:cNvCxnSpPr>
              <p:nvPr/>
            </p:nvCxnSpPr>
            <p:spPr>
              <a:xfrm flipV="1">
                <a:off x="2911137" y="2428041"/>
                <a:ext cx="358068" cy="5549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21">
                <a:extLst>
                  <a:ext uri="{FF2B5EF4-FFF2-40B4-BE49-F238E27FC236}">
                    <a16:creationId xmlns:a16="http://schemas.microsoft.com/office/drawing/2014/main" id="{33881758-4738-BF47-982A-3778DC56AFAB}"/>
                  </a:ext>
                </a:extLst>
              </p:cNvPr>
              <p:cNvCxnSpPr>
                <a:cxnSpLocks/>
                <a:stCxn id="33" idx="3"/>
                <a:endCxn id="38" idx="1"/>
              </p:cNvCxnSpPr>
              <p:nvPr/>
            </p:nvCxnSpPr>
            <p:spPr>
              <a:xfrm>
                <a:off x="2911137" y="2667738"/>
                <a:ext cx="347710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21">
                <a:extLst>
                  <a:ext uri="{FF2B5EF4-FFF2-40B4-BE49-F238E27FC236}">
                    <a16:creationId xmlns:a16="http://schemas.microsoft.com/office/drawing/2014/main" id="{BC2041D2-65A5-9046-AC7C-D190A7924CC6}"/>
                  </a:ext>
                </a:extLst>
              </p:cNvPr>
              <p:cNvCxnSpPr>
                <a:cxnSpLocks/>
                <a:stCxn id="39" idx="3"/>
                <a:endCxn id="40" idx="1"/>
              </p:cNvCxnSpPr>
              <p:nvPr/>
            </p:nvCxnSpPr>
            <p:spPr>
              <a:xfrm flipV="1">
                <a:off x="2900041" y="3418657"/>
                <a:ext cx="295184" cy="5549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B37D48D-3109-DA4F-ACAF-61157524C7F4}"/>
                  </a:ext>
                </a:extLst>
              </p:cNvPr>
              <p:cNvSpPr txBox="1"/>
              <p:nvPr/>
            </p:nvSpPr>
            <p:spPr>
              <a:xfrm rot="16200000">
                <a:off x="1854145" y="2176498"/>
                <a:ext cx="7216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priority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3E7E0FB-A7EE-CE40-AFAA-AF73483B2A13}"/>
                  </a:ext>
                </a:extLst>
              </p:cNvPr>
              <p:cNvSpPr txBox="1"/>
              <p:nvPr/>
            </p:nvSpPr>
            <p:spPr>
              <a:xfrm>
                <a:off x="2863613" y="2821140"/>
                <a:ext cx="11224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Page hotness</a:t>
                </a:r>
              </a:p>
              <a:p>
                <a:pPr algn="ctr"/>
                <a:r>
                  <a: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predictions</a:t>
                </a: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3BAAF1C-0C33-D04D-8635-A7C28D9B5AFD}"/>
              </a:ext>
            </a:extLst>
          </p:cNvPr>
          <p:cNvGrpSpPr/>
          <p:nvPr/>
        </p:nvGrpSpPr>
        <p:grpSpPr>
          <a:xfrm>
            <a:off x="5055631" y="1391045"/>
            <a:ext cx="5007518" cy="3424230"/>
            <a:chOff x="381000" y="1505172"/>
            <a:chExt cx="5391680" cy="387455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2C84720-F27B-484F-BE28-3D8B6EEFCBB2}"/>
                </a:ext>
              </a:extLst>
            </p:cNvPr>
            <p:cNvGrpSpPr/>
            <p:nvPr/>
          </p:nvGrpSpPr>
          <p:grpSpPr>
            <a:xfrm>
              <a:off x="381000" y="1505172"/>
              <a:ext cx="5391680" cy="3874554"/>
              <a:chOff x="6030984" y="690113"/>
              <a:chExt cx="5391680" cy="3874554"/>
            </a:xfrm>
          </p:grpSpPr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79CD1594-BFF8-3048-9E5A-C9C59E143144}"/>
                  </a:ext>
                </a:extLst>
              </p:cNvPr>
              <p:cNvSpPr/>
              <p:nvPr/>
            </p:nvSpPr>
            <p:spPr>
              <a:xfrm>
                <a:off x="6030984" y="2089686"/>
                <a:ext cx="5327543" cy="1946379"/>
              </a:xfrm>
              <a:prstGeom prst="roundRect">
                <a:avLst/>
              </a:prstGeom>
              <a:solidFill>
                <a:srgbClr val="F9F9F9"/>
              </a:solidFill>
              <a:ln w="19050">
                <a:solidFill>
                  <a:srgbClr val="A793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5" name="Google Shape;296;p28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0D825911-2B8B-CD49-BD4E-EE121BFF1FDC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15057" t="19978" r="7107" b="18430"/>
              <a:stretch/>
            </p:blipFill>
            <p:spPr>
              <a:xfrm>
                <a:off x="7927115" y="977732"/>
                <a:ext cx="1572016" cy="88743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57C4130-A275-3744-8FC4-16B89EA5AA1F}"/>
                  </a:ext>
                </a:extLst>
              </p:cNvPr>
              <p:cNvSpPr txBox="1"/>
              <p:nvPr/>
            </p:nvSpPr>
            <p:spPr>
              <a:xfrm>
                <a:off x="7678605" y="690113"/>
                <a:ext cx="19457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Memory Access Trace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4442F50-311C-7845-90EA-6D510AE484AF}"/>
                  </a:ext>
                </a:extLst>
              </p:cNvPr>
              <p:cNvSpPr txBox="1"/>
              <p:nvPr/>
            </p:nvSpPr>
            <p:spPr>
              <a:xfrm>
                <a:off x="6427513" y="874779"/>
                <a:ext cx="14478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Hybrid Memory </a:t>
                </a:r>
              </a:p>
              <a:p>
                <a:r>
                  <a:rPr lang="en-US" sz="14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Configuration</a:t>
                </a:r>
              </a:p>
            </p:txBody>
          </p:sp>
          <p:pic>
            <p:nvPicPr>
              <p:cNvPr id="58" name="Graphic 57" descr="Gears outline">
                <a:extLst>
                  <a:ext uri="{FF2B5EF4-FFF2-40B4-BE49-F238E27FC236}">
                    <a16:creationId xmlns:a16="http://schemas.microsoft.com/office/drawing/2014/main" id="{CD90C8C8-C75E-CE4D-865E-1762C1518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973373">
                <a:off x="6375586" y="1324305"/>
                <a:ext cx="766887" cy="766887"/>
              </a:xfrm>
              <a:prstGeom prst="rect">
                <a:avLst/>
              </a:prstGeom>
            </p:spPr>
          </p:pic>
          <p:pic>
            <p:nvPicPr>
              <p:cNvPr id="59" name="Graphic 58" descr="Gauge outline">
                <a:extLst>
                  <a:ext uri="{FF2B5EF4-FFF2-40B4-BE49-F238E27FC236}">
                    <a16:creationId xmlns:a16="http://schemas.microsoft.com/office/drawing/2014/main" id="{F1B43378-1CE1-9541-BAC6-15C40ABAA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753198" y="1021034"/>
                <a:ext cx="795450" cy="795450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FCB967A-37C7-1444-8054-A255E5086690}"/>
                  </a:ext>
                </a:extLst>
              </p:cNvPr>
              <p:cNvSpPr txBox="1"/>
              <p:nvPr/>
            </p:nvSpPr>
            <p:spPr>
              <a:xfrm>
                <a:off x="10006851" y="819392"/>
                <a:ext cx="12586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Performance </a:t>
                </a:r>
              </a:p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Goal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2BACF92-4CFE-5F4B-93BF-ADEA918D8548}"/>
                  </a:ext>
                </a:extLst>
              </p:cNvPr>
              <p:cNvSpPr txBox="1"/>
              <p:nvPr/>
            </p:nvSpPr>
            <p:spPr>
              <a:xfrm>
                <a:off x="7660580" y="2350570"/>
                <a:ext cx="1252868" cy="3385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Perf. Model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9A772C1-2586-F04B-8B77-7B98670D9FBD}"/>
                  </a:ext>
                </a:extLst>
              </p:cNvPr>
              <p:cNvSpPr/>
              <p:nvPr/>
            </p:nvSpPr>
            <p:spPr>
              <a:xfrm>
                <a:off x="6473569" y="2288875"/>
                <a:ext cx="85151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chemeClr val="accent6">
                        <a:lumMod val="75000"/>
                      </a:schemeClr>
                    </a:solidFill>
                  </a:rPr>
                  <a:t>History </a:t>
                </a:r>
              </a:p>
              <a:p>
                <a:pPr algn="ctr"/>
                <a:r>
                  <a:rPr lang="en-US" sz="1400" b="1">
                    <a:solidFill>
                      <a:schemeClr val="accent6">
                        <a:lumMod val="75000"/>
                      </a:schemeClr>
                    </a:solidFill>
                  </a:rPr>
                  <a:t>Policy</a:t>
                </a:r>
                <a:endParaRPr lang="en-US" sz="140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2DF0545-1CD3-4A4C-9D81-3DF8B6A2EA3B}"/>
                  </a:ext>
                </a:extLst>
              </p:cNvPr>
              <p:cNvSpPr txBox="1"/>
              <p:nvPr/>
            </p:nvSpPr>
            <p:spPr>
              <a:xfrm>
                <a:off x="7660580" y="3132469"/>
                <a:ext cx="1252868" cy="3385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Perf. Model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33C1457-2063-4341-984F-17FC8A740C01}"/>
                  </a:ext>
                </a:extLst>
              </p:cNvPr>
              <p:cNvSpPr/>
              <p:nvPr/>
            </p:nvSpPr>
            <p:spPr>
              <a:xfrm>
                <a:off x="6048475" y="3055525"/>
                <a:ext cx="155844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chemeClr val="accent6">
                        <a:lumMod val="75000"/>
                      </a:schemeClr>
                    </a:solidFill>
                  </a:rPr>
                  <a:t>History / Oracle </a:t>
                </a:r>
              </a:p>
              <a:p>
                <a:pPr algn="ctr"/>
                <a:r>
                  <a:rPr lang="en-US" sz="1400" b="1">
                    <a:solidFill>
                      <a:schemeClr val="accent6">
                        <a:lumMod val="75000"/>
                      </a:schemeClr>
                    </a:solidFill>
                  </a:rPr>
                  <a:t>Hybrid Policy</a:t>
                </a:r>
                <a:endParaRPr lang="en-US" sz="140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8CC77A76-B541-D149-BD6D-F0823BE2F11B}"/>
                  </a:ext>
                </a:extLst>
              </p:cNvPr>
              <p:cNvGrpSpPr/>
              <p:nvPr/>
            </p:nvGrpSpPr>
            <p:grpSpPr>
              <a:xfrm>
                <a:off x="9527856" y="2171484"/>
                <a:ext cx="1737671" cy="1632515"/>
                <a:chOff x="8222229" y="3185354"/>
                <a:chExt cx="1737671" cy="1632515"/>
              </a:xfrm>
            </p:grpSpPr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84BB1877-160E-3247-84DC-2D78FB399E9F}"/>
                    </a:ext>
                  </a:extLst>
                </p:cNvPr>
                <p:cNvSpPr/>
                <p:nvPr/>
              </p:nvSpPr>
              <p:spPr>
                <a:xfrm>
                  <a:off x="8222230" y="3185354"/>
                  <a:ext cx="1660019" cy="1632515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F76A0184-E157-FE48-A56F-CFDEAE384D87}"/>
                    </a:ext>
                  </a:extLst>
                </p:cNvPr>
                <p:cNvGrpSpPr/>
                <p:nvPr/>
              </p:nvGrpSpPr>
              <p:grpSpPr>
                <a:xfrm>
                  <a:off x="8222229" y="3256662"/>
                  <a:ext cx="1737671" cy="1561207"/>
                  <a:chOff x="7980029" y="1583208"/>
                  <a:chExt cx="2124985" cy="1609807"/>
                </a:xfrm>
              </p:grpSpPr>
              <p:cxnSp>
                <p:nvCxnSpPr>
                  <p:cNvPr id="83" name="Google Shape;1161;p42">
                    <a:extLst>
                      <a:ext uri="{FF2B5EF4-FFF2-40B4-BE49-F238E27FC236}">
                        <a16:creationId xmlns:a16="http://schemas.microsoft.com/office/drawing/2014/main" id="{D12A407D-6B0E-614A-A8FB-7D4A4C709B64}"/>
                      </a:ext>
                    </a:extLst>
                  </p:cNvPr>
                  <p:cNvCxnSpPr/>
                  <p:nvPr/>
                </p:nvCxnSpPr>
                <p:spPr>
                  <a:xfrm>
                    <a:off x="8349973" y="1621608"/>
                    <a:ext cx="0" cy="107560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666666"/>
                    </a:solidFill>
                    <a:prstDash val="solid"/>
                    <a:round/>
                    <a:headEnd type="arrow" w="lg" len="lg"/>
                    <a:tailEnd type="none" w="sm" len="sm"/>
                  </a:ln>
                </p:spPr>
              </p:cxnSp>
              <p:cxnSp>
                <p:nvCxnSpPr>
                  <p:cNvPr id="84" name="Google Shape;1162;p42">
                    <a:extLst>
                      <a:ext uri="{FF2B5EF4-FFF2-40B4-BE49-F238E27FC236}">
                        <a16:creationId xmlns:a16="http://schemas.microsoft.com/office/drawing/2014/main" id="{641BC88A-B2D1-8442-99B1-1E24A96860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170229" y="2567784"/>
                    <a:ext cx="1697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666666"/>
                    </a:solidFill>
                    <a:prstDash val="solid"/>
                    <a:round/>
                    <a:headEnd type="arrow" w="lg" len="lg"/>
                    <a:tailEnd type="none" w="sm" len="sm"/>
                  </a:ln>
                </p:spPr>
              </p:cxnSp>
              <p:sp>
                <p:nvSpPr>
                  <p:cNvPr id="85" name="Google Shape;1163;p42">
                    <a:extLst>
                      <a:ext uri="{FF2B5EF4-FFF2-40B4-BE49-F238E27FC236}">
                        <a16:creationId xmlns:a16="http://schemas.microsoft.com/office/drawing/2014/main" id="{5A2748CD-A627-3A44-A153-B9D784FBEF6C}"/>
                      </a:ext>
                    </a:extLst>
                  </p:cNvPr>
                  <p:cNvSpPr/>
                  <p:nvPr/>
                </p:nvSpPr>
                <p:spPr>
                  <a:xfrm>
                    <a:off x="8004197" y="2609415"/>
                    <a:ext cx="2100817" cy="583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67" tIns="91467" rIns="91467" bIns="91467" anchor="t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1100"/>
                    </a:pPr>
                    <a:r>
                      <a:rPr lang="en" sz="1400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Pages Prioritized  for ML</a:t>
                    </a:r>
                    <a:endParaRPr sz="1400" dirty="0"/>
                  </a:p>
                </p:txBody>
              </p:sp>
              <p:sp>
                <p:nvSpPr>
                  <p:cNvPr id="86" name="Google Shape;1164;p42">
                    <a:extLst>
                      <a:ext uri="{FF2B5EF4-FFF2-40B4-BE49-F238E27FC236}">
                        <a16:creationId xmlns:a16="http://schemas.microsoft.com/office/drawing/2014/main" id="{2503B131-E144-794A-A7FA-0578A3E8586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594029" y="1969208"/>
                    <a:ext cx="1152400" cy="38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67" tIns="91467" rIns="91467" bIns="91467" anchor="t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1100"/>
                    </a:pPr>
                    <a:r>
                      <a:rPr lang="en" sz="14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Perf</a:t>
                    </a:r>
                    <a:endParaRPr sz="1400"/>
                  </a:p>
                </p:txBody>
              </p:sp>
              <p:sp>
                <p:nvSpPr>
                  <p:cNvPr id="87" name="Google Shape;1165;p42">
                    <a:extLst>
                      <a:ext uri="{FF2B5EF4-FFF2-40B4-BE49-F238E27FC236}">
                        <a16:creationId xmlns:a16="http://schemas.microsoft.com/office/drawing/2014/main" id="{075943B6-84FA-AA4C-BF07-7476C20FC861}"/>
                      </a:ext>
                    </a:extLst>
                  </p:cNvPr>
                  <p:cNvSpPr/>
                  <p:nvPr/>
                </p:nvSpPr>
                <p:spPr>
                  <a:xfrm>
                    <a:off x="8612792" y="1738376"/>
                    <a:ext cx="854064" cy="699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646" y="18900"/>
                          <a:pt x="277" y="9000"/>
                          <a:pt x="3877" y="5400"/>
                        </a:cubicBezTo>
                        <a:cubicBezTo>
                          <a:pt x="7478" y="1800"/>
                          <a:pt x="18646" y="900"/>
                          <a:pt x="21600" y="0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6666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45733" tIns="45733" rIns="45733" bIns="45733" anchor="t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100"/>
                    </a:pPr>
                    <a:endPara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" name="Google Shape;1166;p42">
                    <a:extLst>
                      <a:ext uri="{FF2B5EF4-FFF2-40B4-BE49-F238E27FC236}">
                        <a16:creationId xmlns:a16="http://schemas.microsoft.com/office/drawing/2014/main" id="{4076DBA7-84FB-0C46-9747-B1C2901CB207}"/>
                      </a:ext>
                    </a:extLst>
                  </p:cNvPr>
                  <p:cNvSpPr/>
                  <p:nvPr/>
                </p:nvSpPr>
                <p:spPr>
                  <a:xfrm>
                    <a:off x="8543276" y="1759262"/>
                    <a:ext cx="380402" cy="293317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rgbClr val="000000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45733" tIns="45733" rIns="45733" bIns="45733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100"/>
                    </a:pPr>
                    <a:endPara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FCC8E3B-2763-0A41-935B-65BE3E0EA90E}"/>
                  </a:ext>
                </a:extLst>
              </p:cNvPr>
              <p:cNvSpPr txBox="1"/>
              <p:nvPr/>
            </p:nvSpPr>
            <p:spPr>
              <a:xfrm>
                <a:off x="7370878" y="2746638"/>
                <a:ext cx="15488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C00000"/>
                    </a:solidFill>
                  </a:rPr>
                  <a:t>Misplaced Pages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616D13A-CB59-A742-8ED1-F739ADB7CBFB}"/>
                  </a:ext>
                </a:extLst>
              </p:cNvPr>
              <p:cNvSpPr txBox="1"/>
              <p:nvPr/>
            </p:nvSpPr>
            <p:spPr>
              <a:xfrm>
                <a:off x="8400235" y="3446420"/>
                <a:ext cx="7617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solidFill>
                      <a:schemeClr val="accent1"/>
                    </a:solidFill>
                  </a:rPr>
                  <a:t>Repeat</a:t>
                </a:r>
              </a:p>
            </p:txBody>
          </p:sp>
          <p:cxnSp>
            <p:nvCxnSpPr>
              <p:cNvPr id="68" name="Straight Arrow Connector 21">
                <a:extLst>
                  <a:ext uri="{FF2B5EF4-FFF2-40B4-BE49-F238E27FC236}">
                    <a16:creationId xmlns:a16="http://schemas.microsoft.com/office/drawing/2014/main" id="{CB60F9A1-0922-A847-879A-AD060528B0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307" y="1814204"/>
                <a:ext cx="0" cy="529767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21">
                <a:extLst>
                  <a:ext uri="{FF2B5EF4-FFF2-40B4-BE49-F238E27FC236}">
                    <a16:creationId xmlns:a16="http://schemas.microsoft.com/office/drawing/2014/main" id="{B0A64F53-3D32-E345-83E8-79F040918229}"/>
                  </a:ext>
                </a:extLst>
              </p:cNvPr>
              <p:cNvCxnSpPr>
                <a:cxnSpLocks/>
                <a:stCxn id="57" idx="2"/>
              </p:cNvCxnSpPr>
              <p:nvPr/>
            </p:nvCxnSpPr>
            <p:spPr>
              <a:xfrm rot="16200000" flipH="1">
                <a:off x="7031458" y="1517969"/>
                <a:ext cx="945972" cy="706031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21">
                <a:extLst>
                  <a:ext uri="{FF2B5EF4-FFF2-40B4-BE49-F238E27FC236}">
                    <a16:creationId xmlns:a16="http://schemas.microsoft.com/office/drawing/2014/main" id="{35A66ABC-EA4A-EA4B-A0B6-0D79C3B40C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0359" y="2564040"/>
                <a:ext cx="424081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21">
                <a:extLst>
                  <a:ext uri="{FF2B5EF4-FFF2-40B4-BE49-F238E27FC236}">
                    <a16:creationId xmlns:a16="http://schemas.microsoft.com/office/drawing/2014/main" id="{B96E4781-D611-8C43-B222-6EBE3B004C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0358" y="3317135"/>
                <a:ext cx="424081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21">
                <a:extLst>
                  <a:ext uri="{FF2B5EF4-FFF2-40B4-BE49-F238E27FC236}">
                    <a16:creationId xmlns:a16="http://schemas.microsoft.com/office/drawing/2014/main" id="{2E6F7324-F005-A04B-B72C-5019426A4F1D}"/>
                  </a:ext>
                </a:extLst>
              </p:cNvPr>
              <p:cNvCxnSpPr>
                <a:cxnSpLocks/>
                <a:stCxn id="61" idx="2"/>
                <a:endCxn id="63" idx="0"/>
              </p:cNvCxnSpPr>
              <p:nvPr/>
            </p:nvCxnSpPr>
            <p:spPr>
              <a:xfrm>
                <a:off x="8287014" y="2689124"/>
                <a:ext cx="0" cy="443345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21">
                <a:extLst>
                  <a:ext uri="{FF2B5EF4-FFF2-40B4-BE49-F238E27FC236}">
                    <a16:creationId xmlns:a16="http://schemas.microsoft.com/office/drawing/2014/main" id="{C493FCCA-FD7B-AC4F-99D2-313050D0B7D8}"/>
                  </a:ext>
                </a:extLst>
              </p:cNvPr>
              <p:cNvCxnSpPr>
                <a:cxnSpLocks/>
                <a:stCxn id="63" idx="3"/>
                <a:endCxn id="63" idx="2"/>
              </p:cNvCxnSpPr>
              <p:nvPr/>
            </p:nvCxnSpPr>
            <p:spPr>
              <a:xfrm flipH="1">
                <a:off x="8287014" y="3301746"/>
                <a:ext cx="626434" cy="169277"/>
              </a:xfrm>
              <a:prstGeom prst="bentConnector4">
                <a:avLst>
                  <a:gd name="adj1" fmla="val -36492"/>
                  <a:gd name="adj2" fmla="val 235045"/>
                </a:avLst>
              </a:prstGeom>
              <a:ln w="19050">
                <a:solidFill>
                  <a:schemeClr val="accent1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21">
                <a:extLst>
                  <a:ext uri="{FF2B5EF4-FFF2-40B4-BE49-F238E27FC236}">
                    <a16:creationId xmlns:a16="http://schemas.microsoft.com/office/drawing/2014/main" id="{3864F7D0-4886-E04D-8F5B-31972F573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1731" y="3301746"/>
                <a:ext cx="494263" cy="0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ounded Rectangle 77">
                <a:extLst>
                  <a:ext uri="{FF2B5EF4-FFF2-40B4-BE49-F238E27FC236}">
                    <a16:creationId xmlns:a16="http://schemas.microsoft.com/office/drawing/2014/main" id="{0F04BD12-1A20-0D4C-9119-733A853BA248}"/>
                  </a:ext>
                </a:extLst>
              </p:cNvPr>
              <p:cNvSpPr/>
              <p:nvPr/>
            </p:nvSpPr>
            <p:spPr>
              <a:xfrm>
                <a:off x="9293068" y="4209223"/>
                <a:ext cx="2129596" cy="355444"/>
              </a:xfrm>
              <a:prstGeom prst="round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tx1"/>
                    </a:solidFill>
                  </a:rPr>
                  <a:t>Pages Ordered for ML</a:t>
                </a:r>
              </a:p>
            </p:txBody>
          </p:sp>
          <p:cxnSp>
            <p:nvCxnSpPr>
              <p:cNvPr id="76" name="Straight Arrow Connector 21">
                <a:extLst>
                  <a:ext uri="{FF2B5EF4-FFF2-40B4-BE49-F238E27FC236}">
                    <a16:creationId xmlns:a16="http://schemas.microsoft.com/office/drawing/2014/main" id="{B424EEAA-E94A-724A-B3BD-699865AC4392}"/>
                  </a:ext>
                </a:extLst>
              </p:cNvPr>
              <p:cNvCxnSpPr>
                <a:cxnSpLocks/>
                <a:stCxn id="81" idx="2"/>
                <a:endCxn id="78" idx="0"/>
              </p:cNvCxnSpPr>
              <p:nvPr/>
            </p:nvCxnSpPr>
            <p:spPr>
              <a:xfrm flipH="1">
                <a:off x="10357866" y="3803999"/>
                <a:ext cx="1" cy="405225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5EE2F7A-7B24-A14A-A345-39FCEF9CD097}"/>
                  </a:ext>
                </a:extLst>
              </p:cNvPr>
              <p:cNvSpPr txBox="1"/>
              <p:nvPr/>
            </p:nvSpPr>
            <p:spPr>
              <a:xfrm>
                <a:off x="6225736" y="3685191"/>
                <a:ext cx="21269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err="1">
                    <a:solidFill>
                      <a:srgbClr val="A7934B"/>
                    </a:solidFill>
                  </a:rPr>
                  <a:t>Kleio’s</a:t>
                </a:r>
                <a:r>
                  <a:rPr lang="en-US" sz="1600" i="1" dirty="0">
                    <a:solidFill>
                      <a:srgbClr val="A7934B"/>
                    </a:solidFill>
                  </a:rPr>
                  <a:t> Page Selector</a:t>
                </a:r>
              </a:p>
            </p:txBody>
          </p:sp>
        </p:grpSp>
        <p:cxnSp>
          <p:nvCxnSpPr>
            <p:cNvPr id="53" name="Straight Arrow Connector 21">
              <a:extLst>
                <a:ext uri="{FF2B5EF4-FFF2-40B4-BE49-F238E27FC236}">
                  <a16:creationId xmlns:a16="http://schemas.microsoft.com/office/drawing/2014/main" id="{27CEF7F9-AA6C-394F-A8B9-1F313B5F6AE7}"/>
                </a:ext>
              </a:extLst>
            </p:cNvPr>
            <p:cNvCxnSpPr>
              <a:cxnSpLocks/>
            </p:cNvCxnSpPr>
            <p:nvPr/>
          </p:nvCxnSpPr>
          <p:spPr>
            <a:xfrm>
              <a:off x="4493992" y="2479249"/>
              <a:ext cx="0" cy="799937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42EA6984-260D-444D-A258-94C0CD3B3F7C}"/>
              </a:ext>
            </a:extLst>
          </p:cNvPr>
          <p:cNvSpPr txBox="1"/>
          <p:nvPr/>
        </p:nvSpPr>
        <p:spPr>
          <a:xfrm>
            <a:off x="1266694" y="5166971"/>
            <a:ext cx="9484776" cy="338554"/>
          </a:xfrm>
          <a:prstGeom prst="rect">
            <a:avLst/>
          </a:prstGeom>
          <a:solidFill>
            <a:srgbClr val="F9F9F9"/>
          </a:solidFill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A7934B"/>
                </a:solidFill>
              </a:rPr>
              <a:t>It is not a lightweight process, but necessary to maximize the effects of ML on application performance.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9A3D22-6988-C847-B9C3-B791FA61B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ES" sz="2800" dirty="0"/>
              <a:t>The Key to Success</a:t>
            </a:r>
            <a:br>
              <a:rPr lang="en-ES" sz="2800" dirty="0"/>
            </a:br>
            <a:r>
              <a:rPr lang="en-ES" sz="2400" dirty="0"/>
              <a:t>Selecting a small page subset for ML-based management.</a:t>
            </a:r>
            <a:endParaRPr lang="en-ES" sz="2800" dirty="0"/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07536937-1B49-2548-BFA6-67E7F467F463}"/>
              </a:ext>
            </a:extLst>
          </p:cNvPr>
          <p:cNvSpPr/>
          <p:nvPr/>
        </p:nvSpPr>
        <p:spPr>
          <a:xfrm>
            <a:off x="2062159" y="2078489"/>
            <a:ext cx="642010" cy="136827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CA63FA0-FEA2-C843-B89E-62E5D98B71AE}"/>
              </a:ext>
            </a:extLst>
          </p:cNvPr>
          <p:cNvSpPr txBox="1"/>
          <p:nvPr/>
        </p:nvSpPr>
        <p:spPr>
          <a:xfrm>
            <a:off x="1789329" y="5747778"/>
            <a:ext cx="806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Kleio</a:t>
            </a:r>
            <a:r>
              <a:rPr lang="en-US" dirty="0"/>
              <a:t> bridges the </a:t>
            </a:r>
            <a:r>
              <a:rPr lang="en-US" dirty="0">
                <a:solidFill>
                  <a:srgbClr val="A7934B"/>
                </a:solidFill>
              </a:rPr>
              <a:t>performance</a:t>
            </a:r>
            <a:r>
              <a:rPr lang="en-US" dirty="0"/>
              <a:t> gap left by existing solutions by 80%, on average.</a:t>
            </a:r>
          </a:p>
        </p:txBody>
      </p:sp>
    </p:spTree>
    <p:extLst>
      <p:ext uri="{BB962C8B-B14F-4D97-AF65-F5344CB8AC3E}">
        <p14:creationId xmlns:p14="http://schemas.microsoft.com/office/powerpoint/2010/main" val="5818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9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8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99BE135-3C07-2944-8182-C5F99EB3F3FE}"/>
              </a:ext>
            </a:extLst>
          </p:cNvPr>
          <p:cNvSpPr/>
          <p:nvPr/>
        </p:nvSpPr>
        <p:spPr>
          <a:xfrm>
            <a:off x="4222376" y="3348318"/>
            <a:ext cx="3798795" cy="10959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9A0F7C-1487-4C40-8456-BA625AD97AA9}"/>
              </a:ext>
            </a:extLst>
          </p:cNvPr>
          <p:cNvSpPr txBox="1"/>
          <p:nvPr/>
        </p:nvSpPr>
        <p:spPr>
          <a:xfrm>
            <a:off x="4207359" y="2046207"/>
            <a:ext cx="667843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b="1" dirty="0">
                <a:solidFill>
                  <a:schemeClr val="bg2">
                    <a:lumMod val="90000"/>
                  </a:schemeClr>
                </a:solidFill>
              </a:rPr>
              <a:t>Building </a:t>
            </a:r>
            <a:r>
              <a:rPr lang="en-ES" sz="2000" b="1" i="1" dirty="0">
                <a:solidFill>
                  <a:schemeClr val="bg2">
                    <a:lumMod val="90000"/>
                  </a:schemeClr>
                </a:solidFill>
              </a:rPr>
              <a:t>Smart</a:t>
            </a:r>
            <a:r>
              <a:rPr lang="en-ES" sz="2000" b="1" dirty="0">
                <a:solidFill>
                  <a:schemeClr val="bg2">
                    <a:lumMod val="90000"/>
                  </a:schemeClr>
                </a:solidFill>
              </a:rPr>
              <a:t> Systems</a:t>
            </a:r>
          </a:p>
          <a:p>
            <a:r>
              <a:rPr lang="en-ES" dirty="0">
                <a:solidFill>
                  <a:schemeClr val="bg2">
                    <a:lumMod val="90000"/>
                  </a:schemeClr>
                </a:solidFill>
              </a:rPr>
              <a:t>Foundations for practical Machine Learning (ML)-based Management</a:t>
            </a:r>
          </a:p>
        </p:txBody>
      </p:sp>
      <p:pic>
        <p:nvPicPr>
          <p:cNvPr id="21" name="Graphic 20" descr="Robot outline">
            <a:extLst>
              <a:ext uri="{FF2B5EF4-FFF2-40B4-BE49-F238E27FC236}">
                <a16:creationId xmlns:a16="http://schemas.microsoft.com/office/drawing/2014/main" id="{FED156CE-2AF0-5B4B-BEF4-A44BE3D8A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3757" y="1751270"/>
            <a:ext cx="1158674" cy="1158674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191D408-9C0A-334F-AEF6-F5AABC3732FB}"/>
              </a:ext>
            </a:extLst>
          </p:cNvPr>
          <p:cNvSpPr txBox="1">
            <a:spLocks/>
          </p:cNvSpPr>
          <p:nvPr/>
        </p:nvSpPr>
        <p:spPr>
          <a:xfrm>
            <a:off x="4818744" y="144848"/>
            <a:ext cx="2554511" cy="6032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ES" sz="3600" dirty="0">
                <a:solidFill>
                  <a:schemeClr val="bg1"/>
                </a:solidFill>
              </a:rPr>
              <a:t>Talk Outline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7029A8-0659-DB4D-B2A2-1D987E14D523}"/>
              </a:ext>
            </a:extLst>
          </p:cNvPr>
          <p:cNvSpPr txBox="1"/>
          <p:nvPr/>
        </p:nvSpPr>
        <p:spPr>
          <a:xfrm>
            <a:off x="4207359" y="3348318"/>
            <a:ext cx="610269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b="1" dirty="0"/>
              <a:t>Building </a:t>
            </a:r>
            <a:r>
              <a:rPr lang="en-ES" sz="2000" b="1" i="1" dirty="0"/>
              <a:t>Fast</a:t>
            </a:r>
            <a:r>
              <a:rPr lang="en-ES" sz="2000" b="1" dirty="0"/>
              <a:t> Systems</a:t>
            </a:r>
            <a:br>
              <a:rPr lang="en-ES" sz="2000" dirty="0"/>
            </a:br>
            <a:r>
              <a:rPr lang="en-ES" dirty="0"/>
              <a:t>Reducing ML-based Management Overheads with Visualization</a:t>
            </a:r>
            <a:endParaRPr lang="en-ES" sz="2000" dirty="0"/>
          </a:p>
        </p:txBody>
      </p:sp>
      <p:pic>
        <p:nvPicPr>
          <p:cNvPr id="25" name="Graphic 24" descr="Image outline">
            <a:extLst>
              <a:ext uri="{FF2B5EF4-FFF2-40B4-BE49-F238E27FC236}">
                <a16:creationId xmlns:a16="http://schemas.microsoft.com/office/drawing/2014/main" id="{EF78E799-687E-0B42-A440-824EC354E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3757" y="3053104"/>
            <a:ext cx="1184660" cy="118466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163C8CE-AE35-4B46-818E-168460C564B5}"/>
              </a:ext>
            </a:extLst>
          </p:cNvPr>
          <p:cNvSpPr txBox="1"/>
          <p:nvPr/>
        </p:nvSpPr>
        <p:spPr>
          <a:xfrm>
            <a:off x="4207359" y="4575595"/>
            <a:ext cx="2863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dirty="0">
                <a:solidFill>
                  <a:schemeClr val="bg2">
                    <a:lumMod val="90000"/>
                  </a:schemeClr>
                </a:solidFill>
              </a:rPr>
              <a:t>Open Research Questions</a:t>
            </a:r>
          </a:p>
        </p:txBody>
      </p:sp>
      <p:pic>
        <p:nvPicPr>
          <p:cNvPr id="29" name="Graphic 28" descr="Magnifying glass outline">
            <a:extLst>
              <a:ext uri="{FF2B5EF4-FFF2-40B4-BE49-F238E27FC236}">
                <a16:creationId xmlns:a16="http://schemas.microsoft.com/office/drawing/2014/main" id="{7DC0A665-0AB2-1F4F-9000-59D261148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48887" y="4298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15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68E10FD-1364-4348-93E4-7408D995CC80}"/>
              </a:ext>
            </a:extLst>
          </p:cNvPr>
          <p:cNvGrpSpPr/>
          <p:nvPr/>
        </p:nvGrpSpPr>
        <p:grpSpPr>
          <a:xfrm>
            <a:off x="1190449" y="1346956"/>
            <a:ext cx="4384442" cy="3887803"/>
            <a:chOff x="330565" y="969043"/>
            <a:chExt cx="5444233" cy="43730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64E8602-0A03-EF4A-8496-40F0A3BC405D}"/>
                </a:ext>
              </a:extLst>
            </p:cNvPr>
            <p:cNvGrpSpPr/>
            <p:nvPr/>
          </p:nvGrpSpPr>
          <p:grpSpPr>
            <a:xfrm>
              <a:off x="330565" y="969043"/>
              <a:ext cx="5444233" cy="4373058"/>
              <a:chOff x="5980549" y="153984"/>
              <a:chExt cx="5444233" cy="4373058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0CA08A3D-07DF-B140-A585-74FE0D570B4C}"/>
                  </a:ext>
                </a:extLst>
              </p:cNvPr>
              <p:cNvSpPr/>
              <p:nvPr/>
            </p:nvSpPr>
            <p:spPr>
              <a:xfrm>
                <a:off x="6030984" y="2089688"/>
                <a:ext cx="5327543" cy="1858520"/>
              </a:xfrm>
              <a:prstGeom prst="roundRect">
                <a:avLst/>
              </a:prstGeom>
              <a:solidFill>
                <a:srgbClr val="F9F9F9"/>
              </a:solidFill>
              <a:ln w="19050">
                <a:solidFill>
                  <a:srgbClr val="A793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pic>
            <p:nvPicPr>
              <p:cNvPr id="7" name="Google Shape;296;p28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E236D33E-A836-914B-8FF7-D63028C69A66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15057" t="19978" r="7107" b="18430"/>
              <a:stretch/>
            </p:blipFill>
            <p:spPr>
              <a:xfrm>
                <a:off x="7927115" y="977732"/>
                <a:ext cx="1572016" cy="88743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AE3776-45DB-464E-9E0F-D2B6227BF61B}"/>
                  </a:ext>
                </a:extLst>
              </p:cNvPr>
              <p:cNvSpPr txBox="1"/>
              <p:nvPr/>
            </p:nvSpPr>
            <p:spPr>
              <a:xfrm>
                <a:off x="7678605" y="690113"/>
                <a:ext cx="2107196" cy="3115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Memory Access Trace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DAD576-F7CE-F449-A12E-E4E38F5B7AFC}"/>
                  </a:ext>
                </a:extLst>
              </p:cNvPr>
              <p:cNvSpPr txBox="1"/>
              <p:nvPr/>
            </p:nvSpPr>
            <p:spPr>
              <a:xfrm>
                <a:off x="6427512" y="874779"/>
                <a:ext cx="1574864" cy="519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Hybrid Memory </a:t>
                </a:r>
              </a:p>
              <a:p>
                <a:r>
                  <a: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Configuration</a:t>
                </a:r>
              </a:p>
            </p:txBody>
          </p:sp>
          <p:pic>
            <p:nvPicPr>
              <p:cNvPr id="10" name="Graphic 9" descr="Gears outline">
                <a:extLst>
                  <a:ext uri="{FF2B5EF4-FFF2-40B4-BE49-F238E27FC236}">
                    <a16:creationId xmlns:a16="http://schemas.microsoft.com/office/drawing/2014/main" id="{C23B4701-7FAA-6946-B31D-BD3E139F7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973373">
                <a:off x="6375586" y="1324305"/>
                <a:ext cx="766887" cy="766887"/>
              </a:xfrm>
              <a:prstGeom prst="rect">
                <a:avLst/>
              </a:prstGeom>
            </p:spPr>
          </p:pic>
          <p:pic>
            <p:nvPicPr>
              <p:cNvPr id="11" name="Graphic 10" descr="Gauge outline">
                <a:extLst>
                  <a:ext uri="{FF2B5EF4-FFF2-40B4-BE49-F238E27FC236}">
                    <a16:creationId xmlns:a16="http://schemas.microsoft.com/office/drawing/2014/main" id="{6D2E2621-785B-754E-8984-BDFA8BECF8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753198" y="1021034"/>
                <a:ext cx="795450" cy="79545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036B48-876E-0047-BCC3-01C7C8B5357D}"/>
                  </a:ext>
                </a:extLst>
              </p:cNvPr>
              <p:cNvSpPr txBox="1"/>
              <p:nvPr/>
            </p:nvSpPr>
            <p:spPr>
              <a:xfrm>
                <a:off x="9949278" y="819392"/>
                <a:ext cx="1373826" cy="519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Performance </a:t>
                </a:r>
              </a:p>
              <a:p>
                <a:pPr algn="ctr"/>
                <a:r>
                  <a: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Goal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62E848-CB1B-6C46-B601-13E9C9BAF305}"/>
                  </a:ext>
                </a:extLst>
              </p:cNvPr>
              <p:cNvSpPr txBox="1"/>
              <p:nvPr/>
            </p:nvSpPr>
            <p:spPr>
              <a:xfrm>
                <a:off x="7660580" y="2350570"/>
                <a:ext cx="1384239" cy="34619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/>
                  <a:t>Perf. Model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C26B31-F864-0E48-91B7-0735C429B84D}"/>
                  </a:ext>
                </a:extLst>
              </p:cNvPr>
              <p:cNvSpPr/>
              <p:nvPr/>
            </p:nvSpPr>
            <p:spPr>
              <a:xfrm>
                <a:off x="6429375" y="2288875"/>
                <a:ext cx="939902" cy="519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chemeClr val="accent6">
                        <a:lumMod val="75000"/>
                      </a:schemeClr>
                    </a:solidFill>
                  </a:rPr>
                  <a:t>History </a:t>
                </a:r>
              </a:p>
              <a:p>
                <a:pPr algn="ctr"/>
                <a:r>
                  <a:rPr lang="en-US" sz="1200" b="1">
                    <a:solidFill>
                      <a:schemeClr val="accent6">
                        <a:lumMod val="75000"/>
                      </a:schemeClr>
                    </a:solidFill>
                  </a:rPr>
                  <a:t>Policy</a:t>
                </a:r>
                <a:endParaRPr lang="en-US" sz="120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7BBCC9-3EEE-104E-8885-363C27CA68C4}"/>
                  </a:ext>
                </a:extLst>
              </p:cNvPr>
              <p:cNvSpPr txBox="1"/>
              <p:nvPr/>
            </p:nvSpPr>
            <p:spPr>
              <a:xfrm>
                <a:off x="7660580" y="3132470"/>
                <a:ext cx="1384239" cy="34619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/>
                  <a:t>Perf. Model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E3863AE-E67E-F842-AC96-4240F4CD2BE0}"/>
                  </a:ext>
                </a:extLst>
              </p:cNvPr>
              <p:cNvSpPr/>
              <p:nvPr/>
            </p:nvSpPr>
            <p:spPr>
              <a:xfrm>
                <a:off x="5980549" y="3055525"/>
                <a:ext cx="1694292" cy="519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chemeClr val="accent6">
                        <a:lumMod val="75000"/>
                      </a:schemeClr>
                    </a:solidFill>
                  </a:rPr>
                  <a:t>History / Oracle </a:t>
                </a:r>
              </a:p>
              <a:p>
                <a:pPr algn="ctr"/>
                <a:r>
                  <a:rPr lang="en-US" sz="1200" b="1">
                    <a:solidFill>
                      <a:schemeClr val="accent6">
                        <a:lumMod val="75000"/>
                      </a:schemeClr>
                    </a:solidFill>
                  </a:rPr>
                  <a:t>Hybrid Policy</a:t>
                </a:r>
                <a:endParaRPr lang="en-US" sz="120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494B4D7-D39D-1144-BAAB-0A0368A5D01E}"/>
                  </a:ext>
                </a:extLst>
              </p:cNvPr>
              <p:cNvGrpSpPr/>
              <p:nvPr/>
            </p:nvGrpSpPr>
            <p:grpSpPr>
              <a:xfrm>
                <a:off x="9466315" y="2171484"/>
                <a:ext cx="1821919" cy="1674986"/>
                <a:chOff x="8160688" y="3185354"/>
                <a:chExt cx="1821919" cy="1674986"/>
              </a:xfrm>
            </p:grpSpPr>
            <p:sp>
              <p:nvSpPr>
                <p:cNvPr id="30" name="Rounded Rectangle 29">
                  <a:extLst>
                    <a:ext uri="{FF2B5EF4-FFF2-40B4-BE49-F238E27FC236}">
                      <a16:creationId xmlns:a16="http://schemas.microsoft.com/office/drawing/2014/main" id="{1C25AEEE-0E81-0549-ABBB-57EBB42419A4}"/>
                    </a:ext>
                  </a:extLst>
                </p:cNvPr>
                <p:cNvSpPr/>
                <p:nvPr/>
              </p:nvSpPr>
              <p:spPr>
                <a:xfrm>
                  <a:off x="8222230" y="3185354"/>
                  <a:ext cx="1571611" cy="1632515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F6E619F3-F3A5-4849-A84A-D5F329015AE5}"/>
                    </a:ext>
                  </a:extLst>
                </p:cNvPr>
                <p:cNvGrpSpPr/>
                <p:nvPr/>
              </p:nvGrpSpPr>
              <p:grpSpPr>
                <a:xfrm>
                  <a:off x="8160688" y="3286582"/>
                  <a:ext cx="1821919" cy="1573758"/>
                  <a:chOff x="7904772" y="1614060"/>
                  <a:chExt cx="2228011" cy="1622749"/>
                </a:xfrm>
              </p:grpSpPr>
              <p:cxnSp>
                <p:nvCxnSpPr>
                  <p:cNvPr id="32" name="Google Shape;1161;p42">
                    <a:extLst>
                      <a:ext uri="{FF2B5EF4-FFF2-40B4-BE49-F238E27FC236}">
                        <a16:creationId xmlns:a16="http://schemas.microsoft.com/office/drawing/2014/main" id="{1A717FE7-C944-DC45-8F05-9C81BAE55116}"/>
                      </a:ext>
                    </a:extLst>
                  </p:cNvPr>
                  <p:cNvCxnSpPr/>
                  <p:nvPr/>
                </p:nvCxnSpPr>
                <p:spPr>
                  <a:xfrm>
                    <a:off x="8349973" y="1621608"/>
                    <a:ext cx="0" cy="107560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666666"/>
                    </a:solidFill>
                    <a:prstDash val="solid"/>
                    <a:round/>
                    <a:headEnd type="arrow" w="lg" len="lg"/>
                    <a:tailEnd type="none" w="sm" len="sm"/>
                  </a:ln>
                </p:spPr>
              </p:cxnSp>
              <p:cxnSp>
                <p:nvCxnSpPr>
                  <p:cNvPr id="33" name="Google Shape;1162;p42">
                    <a:extLst>
                      <a:ext uri="{FF2B5EF4-FFF2-40B4-BE49-F238E27FC236}">
                        <a16:creationId xmlns:a16="http://schemas.microsoft.com/office/drawing/2014/main" id="{4E54977A-34F0-4C45-9B7D-3B6D6C329A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170229" y="2567784"/>
                    <a:ext cx="1697100" cy="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666666"/>
                    </a:solidFill>
                    <a:prstDash val="solid"/>
                    <a:round/>
                    <a:headEnd type="arrow" w="lg" len="lg"/>
                    <a:tailEnd type="none" w="sm" len="sm"/>
                  </a:ln>
                </p:spPr>
              </p:cxnSp>
              <p:sp>
                <p:nvSpPr>
                  <p:cNvPr id="34" name="Google Shape;1163;p42">
                    <a:extLst>
                      <a:ext uri="{FF2B5EF4-FFF2-40B4-BE49-F238E27FC236}">
                        <a16:creationId xmlns:a16="http://schemas.microsoft.com/office/drawing/2014/main" id="{ECF7BF09-7F35-2E46-8C93-C67340B5956E}"/>
                      </a:ext>
                    </a:extLst>
                  </p:cNvPr>
                  <p:cNvSpPr/>
                  <p:nvPr/>
                </p:nvSpPr>
                <p:spPr>
                  <a:xfrm>
                    <a:off x="7904772" y="2653209"/>
                    <a:ext cx="2228011" cy="583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67" tIns="91467" rIns="91467" bIns="91467" anchor="t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1100"/>
                    </a:pPr>
                    <a:r>
                      <a:rPr lang="en" sz="12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Pages Prioritized  for ML</a:t>
                    </a:r>
                    <a:endParaRPr sz="1200"/>
                  </a:p>
                </p:txBody>
              </p:sp>
              <p:sp>
                <p:nvSpPr>
                  <p:cNvPr id="35" name="Google Shape;1164;p42">
                    <a:extLst>
                      <a:ext uri="{FF2B5EF4-FFF2-40B4-BE49-F238E27FC236}">
                        <a16:creationId xmlns:a16="http://schemas.microsoft.com/office/drawing/2014/main" id="{AB458BBD-320E-2D4B-BE80-7724BEA1B81B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571581" y="1965723"/>
                    <a:ext cx="1152400" cy="4490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67" tIns="91467" rIns="91467" bIns="91467" anchor="t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1100"/>
                    </a:pPr>
                    <a:r>
                      <a:rPr lang="en" sz="12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Perf</a:t>
                    </a:r>
                    <a:endParaRPr sz="1200"/>
                  </a:p>
                </p:txBody>
              </p:sp>
              <p:sp>
                <p:nvSpPr>
                  <p:cNvPr id="36" name="Google Shape;1165;p42">
                    <a:extLst>
                      <a:ext uri="{FF2B5EF4-FFF2-40B4-BE49-F238E27FC236}">
                        <a16:creationId xmlns:a16="http://schemas.microsoft.com/office/drawing/2014/main" id="{95B9B107-D915-3E42-825D-32744BD0DD37}"/>
                      </a:ext>
                    </a:extLst>
                  </p:cNvPr>
                  <p:cNvSpPr/>
                  <p:nvPr/>
                </p:nvSpPr>
                <p:spPr>
                  <a:xfrm>
                    <a:off x="8612792" y="1738376"/>
                    <a:ext cx="854064" cy="6999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646" y="18900"/>
                          <a:pt x="277" y="9000"/>
                          <a:pt x="3877" y="5400"/>
                        </a:cubicBezTo>
                        <a:cubicBezTo>
                          <a:pt x="7478" y="1800"/>
                          <a:pt x="18646" y="900"/>
                          <a:pt x="21600" y="0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6666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45733" tIns="45733" rIns="45733" bIns="45733" anchor="t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100"/>
                    </a:pPr>
                    <a:endPara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" name="Google Shape;1166;p42">
                    <a:extLst>
                      <a:ext uri="{FF2B5EF4-FFF2-40B4-BE49-F238E27FC236}">
                        <a16:creationId xmlns:a16="http://schemas.microsoft.com/office/drawing/2014/main" id="{C66B7173-5C68-DD42-93A0-F91777460259}"/>
                      </a:ext>
                    </a:extLst>
                  </p:cNvPr>
                  <p:cNvSpPr/>
                  <p:nvPr/>
                </p:nvSpPr>
                <p:spPr>
                  <a:xfrm>
                    <a:off x="8543276" y="1759262"/>
                    <a:ext cx="380402" cy="293317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rgbClr val="000000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45733" tIns="45733" rIns="45733" bIns="45733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100"/>
                    </a:pPr>
                    <a:endPara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77A618-3D98-4A4D-B8C7-0E9F17B846B6}"/>
                  </a:ext>
                </a:extLst>
              </p:cNvPr>
              <p:cNvSpPr txBox="1"/>
              <p:nvPr/>
            </p:nvSpPr>
            <p:spPr>
              <a:xfrm>
                <a:off x="7351692" y="2689231"/>
                <a:ext cx="1678368" cy="3115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rgbClr val="C00000"/>
                    </a:solidFill>
                  </a:rPr>
                  <a:t>Misplaced Pages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17EC0E-419E-EB40-9833-94160C5634F0}"/>
                  </a:ext>
                </a:extLst>
              </p:cNvPr>
              <p:cNvSpPr txBox="1"/>
              <p:nvPr/>
            </p:nvSpPr>
            <p:spPr>
              <a:xfrm>
                <a:off x="8400235" y="3446420"/>
                <a:ext cx="7617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solidFill>
                      <a:schemeClr val="accent1"/>
                    </a:solidFill>
                  </a:rPr>
                  <a:t>Repeat</a:t>
                </a:r>
              </a:p>
            </p:txBody>
          </p:sp>
          <p:cxnSp>
            <p:nvCxnSpPr>
              <p:cNvPr id="20" name="Straight Arrow Connector 21">
                <a:extLst>
                  <a:ext uri="{FF2B5EF4-FFF2-40B4-BE49-F238E27FC236}">
                    <a16:creationId xmlns:a16="http://schemas.microsoft.com/office/drawing/2014/main" id="{84722898-EBB2-7C44-890C-FB1D1A1939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307" y="1814204"/>
                <a:ext cx="0" cy="529767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1">
                <a:extLst>
                  <a:ext uri="{FF2B5EF4-FFF2-40B4-BE49-F238E27FC236}">
                    <a16:creationId xmlns:a16="http://schemas.microsoft.com/office/drawing/2014/main" id="{5E4427B9-9801-F340-AE61-EBAE31509F5E}"/>
                  </a:ext>
                </a:extLst>
              </p:cNvPr>
              <p:cNvCxnSpPr>
                <a:cxnSpLocks/>
                <a:stCxn id="9" idx="2"/>
              </p:cNvCxnSpPr>
              <p:nvPr/>
            </p:nvCxnSpPr>
            <p:spPr>
              <a:xfrm rot="16200000" flipH="1">
                <a:off x="7061249" y="1547761"/>
                <a:ext cx="949904" cy="642515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4C3FDB7D-5835-2A41-A05C-D0A52EC4C7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0359" y="2564040"/>
                <a:ext cx="424081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1">
                <a:extLst>
                  <a:ext uri="{FF2B5EF4-FFF2-40B4-BE49-F238E27FC236}">
                    <a16:creationId xmlns:a16="http://schemas.microsoft.com/office/drawing/2014/main" id="{EB51CFC6-7D43-8A49-A38E-C8DB3C127D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0358" y="3317135"/>
                <a:ext cx="424081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1">
                <a:extLst>
                  <a:ext uri="{FF2B5EF4-FFF2-40B4-BE49-F238E27FC236}">
                    <a16:creationId xmlns:a16="http://schemas.microsoft.com/office/drawing/2014/main" id="{12C409C0-3FBE-AF41-86F7-89A157E72A8C}"/>
                  </a:ext>
                </a:extLst>
              </p:cNvPr>
              <p:cNvCxnSpPr>
                <a:cxnSpLocks/>
                <a:stCxn id="13" idx="2"/>
                <a:endCxn id="15" idx="0"/>
              </p:cNvCxnSpPr>
              <p:nvPr/>
            </p:nvCxnSpPr>
            <p:spPr>
              <a:xfrm>
                <a:off x="8352700" y="2696762"/>
                <a:ext cx="0" cy="435707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1">
                <a:extLst>
                  <a:ext uri="{FF2B5EF4-FFF2-40B4-BE49-F238E27FC236}">
                    <a16:creationId xmlns:a16="http://schemas.microsoft.com/office/drawing/2014/main" id="{7010142C-D0D1-AB40-BFE2-966B0FA87CA0}"/>
                  </a:ext>
                </a:extLst>
              </p:cNvPr>
              <p:cNvCxnSpPr>
                <a:cxnSpLocks/>
                <a:stCxn id="15" idx="3"/>
                <a:endCxn id="15" idx="2"/>
              </p:cNvCxnSpPr>
              <p:nvPr/>
            </p:nvCxnSpPr>
            <p:spPr>
              <a:xfrm flipH="1">
                <a:off x="8352700" y="3305566"/>
                <a:ext cx="692119" cy="173096"/>
              </a:xfrm>
              <a:prstGeom prst="bentConnector4">
                <a:avLst>
                  <a:gd name="adj1" fmla="val -41013"/>
                  <a:gd name="adj2" fmla="val 248550"/>
                </a:avLst>
              </a:prstGeom>
              <a:ln w="19050">
                <a:solidFill>
                  <a:schemeClr val="accent1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1">
                <a:extLst>
                  <a:ext uri="{FF2B5EF4-FFF2-40B4-BE49-F238E27FC236}">
                    <a16:creationId xmlns:a16="http://schemas.microsoft.com/office/drawing/2014/main" id="{E901CCA5-DD6F-DB45-B8D9-92C11E1863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44819" y="3305566"/>
                <a:ext cx="494263" cy="0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8F5947BE-5C8D-5E4A-A714-0EC0A30A7F43}"/>
                  </a:ext>
                </a:extLst>
              </p:cNvPr>
              <p:cNvSpPr/>
              <p:nvPr/>
            </p:nvSpPr>
            <p:spPr>
              <a:xfrm>
                <a:off x="9208302" y="4171598"/>
                <a:ext cx="2216480" cy="355444"/>
              </a:xfrm>
              <a:prstGeom prst="round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Pages Ordered for ML</a:t>
                </a:r>
              </a:p>
            </p:txBody>
          </p:sp>
          <p:cxnSp>
            <p:nvCxnSpPr>
              <p:cNvPr id="28" name="Straight Arrow Connector 21">
                <a:extLst>
                  <a:ext uri="{FF2B5EF4-FFF2-40B4-BE49-F238E27FC236}">
                    <a16:creationId xmlns:a16="http://schemas.microsoft.com/office/drawing/2014/main" id="{4F6CCF77-084B-BB42-B558-FA1E90BBDBFA}"/>
                  </a:ext>
                </a:extLst>
              </p:cNvPr>
              <p:cNvCxnSpPr>
                <a:cxnSpLocks/>
                <a:stCxn id="30" idx="2"/>
                <a:endCxn id="27" idx="0"/>
              </p:cNvCxnSpPr>
              <p:nvPr/>
            </p:nvCxnSpPr>
            <p:spPr>
              <a:xfrm>
                <a:off x="10313663" y="3804000"/>
                <a:ext cx="2880" cy="367598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BB04DBB-1D12-334A-A5E0-F73D1A62A4FF}"/>
                  </a:ext>
                </a:extLst>
              </p:cNvPr>
              <p:cNvSpPr txBox="1"/>
              <p:nvPr/>
            </p:nvSpPr>
            <p:spPr>
              <a:xfrm>
                <a:off x="7351692" y="153984"/>
                <a:ext cx="3138183" cy="415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>
                    <a:solidFill>
                      <a:srgbClr val="A7934B"/>
                    </a:solidFill>
                  </a:rPr>
                  <a:t>Kleio’s Page Selector</a:t>
                </a:r>
              </a:p>
            </p:txBody>
          </p:sp>
        </p:grpSp>
        <p:cxnSp>
          <p:nvCxnSpPr>
            <p:cNvPr id="5" name="Straight Arrow Connector 21">
              <a:extLst>
                <a:ext uri="{FF2B5EF4-FFF2-40B4-BE49-F238E27FC236}">
                  <a16:creationId xmlns:a16="http://schemas.microsoft.com/office/drawing/2014/main" id="{F4FF6B6F-5FF1-D043-9430-76F64644987A}"/>
                </a:ext>
              </a:extLst>
            </p:cNvPr>
            <p:cNvCxnSpPr>
              <a:cxnSpLocks/>
            </p:cNvCxnSpPr>
            <p:nvPr/>
          </p:nvCxnSpPr>
          <p:spPr>
            <a:xfrm>
              <a:off x="4493992" y="2479249"/>
              <a:ext cx="0" cy="799937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AD58693-B00E-B245-B2CF-5448E3AA06D8}"/>
              </a:ext>
            </a:extLst>
          </p:cNvPr>
          <p:cNvCxnSpPr>
            <a:cxnSpLocks/>
          </p:cNvCxnSpPr>
          <p:nvPr/>
        </p:nvCxnSpPr>
        <p:spPr>
          <a:xfrm>
            <a:off x="5998216" y="3618969"/>
            <a:ext cx="1209368" cy="0"/>
          </a:xfrm>
          <a:prstGeom prst="straightConnector1">
            <a:avLst/>
          </a:prstGeom>
          <a:ln w="25400">
            <a:solidFill>
              <a:srgbClr val="A7934B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83F45778-4D7B-D94C-88D4-53338D84F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2909" y="2079297"/>
            <a:ext cx="2337989" cy="2337989"/>
          </a:xfrm>
          <a:prstGeom prst="rect">
            <a:avLst/>
          </a:prstGeom>
        </p:spPr>
      </p:pic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F522F6C-6334-F94E-8B8D-C3F6F96FB89B}"/>
              </a:ext>
            </a:extLst>
          </p:cNvPr>
          <p:cNvSpPr/>
          <p:nvPr/>
        </p:nvSpPr>
        <p:spPr>
          <a:xfrm>
            <a:off x="7942476" y="4881171"/>
            <a:ext cx="1785013" cy="316002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Pages Ordered for ML</a:t>
            </a:r>
          </a:p>
        </p:txBody>
      </p:sp>
      <p:cxnSp>
        <p:nvCxnSpPr>
          <p:cNvPr id="48" name="Straight Arrow Connector 21">
            <a:extLst>
              <a:ext uri="{FF2B5EF4-FFF2-40B4-BE49-F238E27FC236}">
                <a16:creationId xmlns:a16="http://schemas.microsoft.com/office/drawing/2014/main" id="{4FDCD412-AB92-9B4B-A1DE-DE81F8986CB0}"/>
              </a:ext>
            </a:extLst>
          </p:cNvPr>
          <p:cNvCxnSpPr>
            <a:cxnSpLocks/>
          </p:cNvCxnSpPr>
          <p:nvPr/>
        </p:nvCxnSpPr>
        <p:spPr>
          <a:xfrm flipH="1">
            <a:off x="8781625" y="2669148"/>
            <a:ext cx="1051723" cy="2215292"/>
          </a:xfrm>
          <a:prstGeom prst="bentConnector4">
            <a:avLst>
              <a:gd name="adj1" fmla="val -21736"/>
              <a:gd name="adj2" fmla="val 87038"/>
            </a:avLst>
          </a:prstGeom>
          <a:ln w="19050">
            <a:solidFill>
              <a:srgbClr val="C0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3DFE766-AEE2-9A4E-A390-AC0EE6779EC4}"/>
              </a:ext>
            </a:extLst>
          </p:cNvPr>
          <p:cNvSpPr txBox="1"/>
          <p:nvPr/>
        </p:nvSpPr>
        <p:spPr>
          <a:xfrm>
            <a:off x="2212400" y="5741945"/>
            <a:ext cx="702493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A7934B"/>
                </a:solidFill>
              </a:rPr>
              <a:t>Can we accelerate the page selection process via image-based decisions?</a:t>
            </a:r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F1FC0984-DE26-5140-A76D-D84907FB7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Reducing Operational Overheads of ML-based Management</a:t>
            </a:r>
          </a:p>
        </p:txBody>
      </p:sp>
      <p:pic>
        <p:nvPicPr>
          <p:cNvPr id="43" name="Graphic 42" descr="Question mark with solid fill">
            <a:extLst>
              <a:ext uri="{FF2B5EF4-FFF2-40B4-BE49-F238E27FC236}">
                <a16:creationId xmlns:a16="http://schemas.microsoft.com/office/drawing/2014/main" id="{06147A02-CF2C-A644-8A05-0C05611AEB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3925" y="2610665"/>
            <a:ext cx="914400" cy="914400"/>
          </a:xfrm>
          <a:prstGeom prst="rect">
            <a:avLst/>
          </a:prstGeom>
        </p:spPr>
      </p:pic>
      <p:pic>
        <p:nvPicPr>
          <p:cNvPr id="49" name="Graphic 48" descr="Robot outline">
            <a:extLst>
              <a:ext uri="{FF2B5EF4-FFF2-40B4-BE49-F238E27FC236}">
                <a16:creationId xmlns:a16="http://schemas.microsoft.com/office/drawing/2014/main" id="{92D88F79-8A9B-724B-B618-4278CE6141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45154" y="1123374"/>
            <a:ext cx="778793" cy="77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56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9E479-842C-A34F-BBB4-B1B6AF55E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3" y="-43466"/>
            <a:ext cx="8443755" cy="1014761"/>
          </a:xfrm>
        </p:spPr>
        <p:txBody>
          <a:bodyPr>
            <a:normAutofit/>
          </a:bodyPr>
          <a:lstStyle/>
          <a:p>
            <a:r>
              <a:rPr lang="en-US" dirty="0"/>
              <a:t>Why images?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04C9FC4-939B-A349-A69C-F077FFCE490A}"/>
              </a:ext>
            </a:extLst>
          </p:cNvPr>
          <p:cNvGrpSpPr/>
          <p:nvPr/>
        </p:nvGrpSpPr>
        <p:grpSpPr>
          <a:xfrm>
            <a:off x="169785" y="3649894"/>
            <a:ext cx="5168951" cy="2971404"/>
            <a:chOff x="6488816" y="876929"/>
            <a:chExt cx="5168951" cy="2971404"/>
          </a:xfrm>
        </p:grpSpPr>
        <p:pic>
          <p:nvPicPr>
            <p:cNvPr id="11" name="Picture 1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54E6EFF7-7BAC-B846-9181-65D5DB4DE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9666" y="1288024"/>
              <a:ext cx="3689350" cy="194945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334F36-7BCD-9847-926E-02528D7861B0}"/>
                </a:ext>
              </a:extLst>
            </p:cNvPr>
            <p:cNvSpPr txBox="1"/>
            <p:nvPr/>
          </p:nvSpPr>
          <p:spPr>
            <a:xfrm>
              <a:off x="7765676" y="876929"/>
              <a:ext cx="2514601" cy="338554"/>
            </a:xfrm>
            <a:prstGeom prst="rect">
              <a:avLst/>
            </a:prstGeom>
            <a:solidFill>
              <a:srgbClr val="FBFBFB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Feature Extraction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0691B0A-C19C-7442-8FE2-311C57D79D1C}"/>
                </a:ext>
              </a:extLst>
            </p:cNvPr>
            <p:cNvSpPr txBox="1"/>
            <p:nvPr/>
          </p:nvSpPr>
          <p:spPr>
            <a:xfrm>
              <a:off x="6542521" y="3529353"/>
              <a:ext cx="51152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1E77B4"/>
                  </a:solidFill>
                </a:rPr>
                <a:t>Earthquake Detection: </a:t>
              </a:r>
              <a:r>
                <a:rPr lang="en-US" sz="1400"/>
                <a:t>Extract Frequencies of Seismic Waves.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FD2E7B-0CB3-BD4E-A751-FA16CA637607}"/>
                </a:ext>
              </a:extLst>
            </p:cNvPr>
            <p:cNvSpPr txBox="1"/>
            <p:nvPr/>
          </p:nvSpPr>
          <p:spPr>
            <a:xfrm>
              <a:off x="7627088" y="3252354"/>
              <a:ext cx="28745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Source: </a:t>
              </a:r>
              <a:r>
                <a:rPr lang="en-US" sz="120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Kexin</a:t>
              </a:r>
              <a:r>
                <a: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Rong et al. at VLDB ‘18.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F7F7F43-512B-7249-B1D3-71DC6D278B76}"/>
                </a:ext>
              </a:extLst>
            </p:cNvPr>
            <p:cNvSpPr/>
            <p:nvPr/>
          </p:nvSpPr>
          <p:spPr>
            <a:xfrm>
              <a:off x="6488816" y="1299227"/>
              <a:ext cx="5151048" cy="2549106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049CCEB-A676-6C48-8818-7F4BE884FC70}"/>
              </a:ext>
            </a:extLst>
          </p:cNvPr>
          <p:cNvGrpSpPr/>
          <p:nvPr/>
        </p:nvGrpSpPr>
        <p:grpSpPr>
          <a:xfrm>
            <a:off x="936438" y="1134638"/>
            <a:ext cx="3689349" cy="2369316"/>
            <a:chOff x="0" y="1387402"/>
            <a:chExt cx="3689349" cy="2369316"/>
          </a:xfrm>
        </p:grpSpPr>
        <p:pic>
          <p:nvPicPr>
            <p:cNvPr id="33" name="Picture 32" descr="Shape&#10;&#10;Description automatically generated">
              <a:extLst>
                <a:ext uri="{FF2B5EF4-FFF2-40B4-BE49-F238E27FC236}">
                  <a16:creationId xmlns:a16="http://schemas.microsoft.com/office/drawing/2014/main" id="{F97F144A-8832-9E45-960E-41543C9E4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718" y="1798420"/>
              <a:ext cx="2399912" cy="138837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6FB5ED8-FE37-CB4D-942A-9C0743F6CE04}"/>
                </a:ext>
              </a:extLst>
            </p:cNvPr>
            <p:cNvSpPr txBox="1"/>
            <p:nvPr/>
          </p:nvSpPr>
          <p:spPr>
            <a:xfrm>
              <a:off x="0" y="3233498"/>
              <a:ext cx="36893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 came up with great observations and insights, by visualizing memory access patterns.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5C0BDBF-96EB-0A4B-8164-05D541CB7E71}"/>
                </a:ext>
              </a:extLst>
            </p:cNvPr>
            <p:cNvSpPr txBox="1"/>
            <p:nvPr/>
          </p:nvSpPr>
          <p:spPr>
            <a:xfrm>
              <a:off x="732929" y="1387402"/>
              <a:ext cx="2223490" cy="338554"/>
            </a:xfrm>
            <a:prstGeom prst="rect">
              <a:avLst/>
            </a:prstGeom>
            <a:solidFill>
              <a:srgbClr val="FBFBFB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Personal Experience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CBC986F-BEE8-094B-8C07-F99BA5F401E8}"/>
              </a:ext>
            </a:extLst>
          </p:cNvPr>
          <p:cNvGrpSpPr/>
          <p:nvPr/>
        </p:nvGrpSpPr>
        <p:grpSpPr>
          <a:xfrm>
            <a:off x="5865292" y="1129285"/>
            <a:ext cx="4925278" cy="5480810"/>
            <a:chOff x="193569" y="1271976"/>
            <a:chExt cx="4925278" cy="548081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BC243BD-7814-D548-95D8-2F5959A0A381}"/>
                </a:ext>
              </a:extLst>
            </p:cNvPr>
            <p:cNvGrpSpPr/>
            <p:nvPr/>
          </p:nvGrpSpPr>
          <p:grpSpPr>
            <a:xfrm>
              <a:off x="193569" y="1820677"/>
              <a:ext cx="4778765" cy="2020824"/>
              <a:chOff x="6155099" y="3885004"/>
              <a:chExt cx="4778765" cy="2020824"/>
            </a:xfrm>
          </p:grpSpPr>
          <p:pic>
            <p:nvPicPr>
              <p:cNvPr id="44" name="Picture 43" descr="A picture containing text, person, indoor&#10;&#10;Description automatically generated">
                <a:extLst>
                  <a:ext uri="{FF2B5EF4-FFF2-40B4-BE49-F238E27FC236}">
                    <a16:creationId xmlns:a16="http://schemas.microsoft.com/office/drawing/2014/main" id="{2A182F2C-0868-4549-BBA7-A36B541FC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2530" y="3885004"/>
                <a:ext cx="1789859" cy="1240414"/>
              </a:xfrm>
              <a:prstGeom prst="rect">
                <a:avLst/>
              </a:prstGeom>
            </p:spPr>
          </p:pic>
          <p:pic>
            <p:nvPicPr>
              <p:cNvPr id="45" name="Picture 44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3CA0266B-6E22-044B-9F29-29419D625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53362" y="3885004"/>
                <a:ext cx="2486682" cy="1713047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7BE0215-4DF0-3A4A-B374-13E8762CB01A}"/>
                  </a:ext>
                </a:extLst>
              </p:cNvPr>
              <p:cNvSpPr txBox="1"/>
              <p:nvPr/>
            </p:nvSpPr>
            <p:spPr>
              <a:xfrm>
                <a:off x="6264316" y="5598051"/>
                <a:ext cx="46695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solidFill>
                      <a:srgbClr val="1E77B4"/>
                    </a:solidFill>
                  </a:rPr>
                  <a:t>Finance: </a:t>
                </a:r>
                <a:r>
                  <a:rPr lang="en-US" sz="1400"/>
                  <a:t>Trading by learning time series data as images.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C0915C9-0DAE-4A45-BB83-36BDEAE98E96}"/>
                  </a:ext>
                </a:extLst>
              </p:cNvPr>
              <p:cNvSpPr txBox="1"/>
              <p:nvPr/>
            </p:nvSpPr>
            <p:spPr>
              <a:xfrm>
                <a:off x="6155099" y="5138924"/>
                <a:ext cx="21136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Source: J.P. Morgan AI labs.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6789578-DF6B-D148-861E-0527E159BBDD}"/>
                </a:ext>
              </a:extLst>
            </p:cNvPr>
            <p:cNvGrpSpPr/>
            <p:nvPr/>
          </p:nvGrpSpPr>
          <p:grpSpPr>
            <a:xfrm>
              <a:off x="302786" y="3945504"/>
              <a:ext cx="3805256" cy="2684158"/>
              <a:chOff x="37338" y="3842560"/>
              <a:chExt cx="3805256" cy="2684158"/>
            </a:xfrm>
          </p:grpSpPr>
          <p:pic>
            <p:nvPicPr>
              <p:cNvPr id="41" name="Picture 40" descr="Diagram&#10;&#10;Description automatically generated with medium confidence">
                <a:extLst>
                  <a:ext uri="{FF2B5EF4-FFF2-40B4-BE49-F238E27FC236}">
                    <a16:creationId xmlns:a16="http://schemas.microsoft.com/office/drawing/2014/main" id="{327EDCF3-2D50-C14E-9921-0CBE8B12F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482" y="3842560"/>
                <a:ext cx="3732112" cy="2087725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F82E1B3-6336-1947-8782-17CB210B6DBF}"/>
                  </a:ext>
                </a:extLst>
              </p:cNvPr>
              <p:cNvSpPr txBox="1"/>
              <p:nvPr/>
            </p:nvSpPr>
            <p:spPr>
              <a:xfrm>
                <a:off x="37338" y="5943877"/>
                <a:ext cx="30417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Source: Presentation from Michela </a:t>
                </a:r>
                <a:r>
                  <a:rPr lang="en-US" sz="120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Taufer</a:t>
                </a:r>
                <a:r>
                  <a:rPr lang="en-US" sz="12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.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DD764C4-2163-DF48-8925-AE463863860F}"/>
                  </a:ext>
                </a:extLst>
              </p:cNvPr>
              <p:cNvSpPr txBox="1"/>
              <p:nvPr/>
            </p:nvSpPr>
            <p:spPr>
              <a:xfrm>
                <a:off x="37338" y="6218941"/>
                <a:ext cx="32784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solidFill>
                      <a:srgbClr val="1E77B4"/>
                    </a:solidFill>
                  </a:rPr>
                  <a:t>Bioinformatics: </a:t>
                </a:r>
                <a:r>
                  <a:rPr lang="en-US" sz="1400"/>
                  <a:t>Learn protein functions.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28EF02B-63CB-D44C-AFD6-B4A26953EFE6}"/>
                </a:ext>
              </a:extLst>
            </p:cNvPr>
            <p:cNvSpPr txBox="1"/>
            <p:nvPr/>
          </p:nvSpPr>
          <p:spPr>
            <a:xfrm>
              <a:off x="1152540" y="1271976"/>
              <a:ext cx="2970040" cy="338554"/>
            </a:xfrm>
            <a:prstGeom prst="rect">
              <a:avLst/>
            </a:prstGeom>
            <a:solidFill>
              <a:srgbClr val="FBFBFB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Image-based ML Classifiers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0925EF6-FA70-2049-85C2-86DD3561333C}"/>
                </a:ext>
              </a:extLst>
            </p:cNvPr>
            <p:cNvSpPr/>
            <p:nvPr/>
          </p:nvSpPr>
          <p:spPr>
            <a:xfrm>
              <a:off x="193569" y="1696535"/>
              <a:ext cx="4925278" cy="5056251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479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9F0F9-3AE9-7D49-BC4D-64DF003CA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Visualizing Pages Selected for ML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59B71-94BC-9041-9F02-7068F04D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85" y="2017008"/>
            <a:ext cx="7730958" cy="440157"/>
          </a:xfrm>
          <a:prstGeom prst="rect">
            <a:avLst/>
          </a:prstGeom>
        </p:spPr>
      </p:pic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2FA1D33F-8338-654B-8630-FF986D2EA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517" y="2802298"/>
            <a:ext cx="2744733" cy="2195786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FC717E8D-9CB6-214A-9D92-4458B683E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270" y="2715827"/>
            <a:ext cx="2932769" cy="2346215"/>
          </a:xfrm>
          <a:prstGeom prst="rect">
            <a:avLst/>
          </a:prstGeom>
        </p:spPr>
      </p:pic>
      <p:pic>
        <p:nvPicPr>
          <p:cNvPr id="10" name="Picture 9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9C9AF288-5E0E-C346-8EAB-860E225F6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7122" y="2707663"/>
            <a:ext cx="2932769" cy="234621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862491D-9AAA-AF4F-A8B0-7E6182235D6B}"/>
              </a:ext>
            </a:extLst>
          </p:cNvPr>
          <p:cNvGrpSpPr/>
          <p:nvPr/>
        </p:nvGrpSpPr>
        <p:grpSpPr>
          <a:xfrm>
            <a:off x="8647346" y="220959"/>
            <a:ext cx="2932769" cy="1911504"/>
            <a:chOff x="7433454" y="231818"/>
            <a:chExt cx="2971242" cy="22545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9E9179-E0F6-C547-81F6-2D79FE72AF7E}"/>
                </a:ext>
              </a:extLst>
            </p:cNvPr>
            <p:cNvSpPr/>
            <p:nvPr/>
          </p:nvSpPr>
          <p:spPr>
            <a:xfrm>
              <a:off x="7433454" y="231818"/>
              <a:ext cx="2971242" cy="2254552"/>
            </a:xfrm>
            <a:prstGeom prst="rect">
              <a:avLst/>
            </a:prstGeom>
            <a:solidFill>
              <a:srgbClr val="FBFBFB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1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5104D1C-CD7E-5A40-BECF-164B6903633C}"/>
                </a:ext>
              </a:extLst>
            </p:cNvPr>
            <p:cNvGrpSpPr/>
            <p:nvPr/>
          </p:nvGrpSpPr>
          <p:grpSpPr>
            <a:xfrm>
              <a:off x="7483978" y="309632"/>
              <a:ext cx="2862306" cy="2034851"/>
              <a:chOff x="1065319" y="1627942"/>
              <a:chExt cx="2862306" cy="2034851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BBB636B3-5FF9-264D-8979-E10DF0CFEC74}"/>
                  </a:ext>
                </a:extLst>
              </p:cNvPr>
              <p:cNvSpPr/>
              <p:nvPr/>
            </p:nvSpPr>
            <p:spPr>
              <a:xfrm>
                <a:off x="1065319" y="1988598"/>
                <a:ext cx="964709" cy="776792"/>
              </a:xfrm>
              <a:prstGeom prst="roundRect">
                <a:avLst/>
              </a:prstGeom>
              <a:solidFill>
                <a:srgbClr val="F9F9F9"/>
              </a:solidFill>
              <a:ln w="19050">
                <a:solidFill>
                  <a:srgbClr val="A793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65" b="1" dirty="0" err="1">
                    <a:solidFill>
                      <a:srgbClr val="A7934B"/>
                    </a:solidFill>
                  </a:rPr>
                  <a:t>Kleio’s</a:t>
                </a:r>
                <a:r>
                  <a:rPr lang="en-US" sz="1365" b="1" dirty="0">
                    <a:solidFill>
                      <a:srgbClr val="A7934B"/>
                    </a:solidFill>
                  </a:rPr>
                  <a:t> </a:t>
                </a:r>
              </a:p>
              <a:p>
                <a:pPr algn="ctr"/>
                <a:r>
                  <a:rPr lang="en-US" sz="136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Page </a:t>
                </a:r>
              </a:p>
              <a:p>
                <a:pPr algn="ctr"/>
                <a:r>
                  <a:rPr lang="en-US" sz="136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Selector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50F55A4-8763-A047-8D34-DCADB0626B9D}"/>
                  </a:ext>
                </a:extLst>
              </p:cNvPr>
              <p:cNvSpPr/>
              <p:nvPr/>
            </p:nvSpPr>
            <p:spPr>
              <a:xfrm>
                <a:off x="2388835" y="1633491"/>
                <a:ext cx="522302" cy="195309"/>
              </a:xfrm>
              <a:prstGeom prst="rect">
                <a:avLst/>
              </a:prstGeom>
              <a:solidFill>
                <a:srgbClr val="460E6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73"/>
                  <a:t>Page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3BFCCCF-D4F3-7D4E-9610-E90C4F82A633}"/>
                  </a:ext>
                </a:extLst>
              </p:cNvPr>
              <p:cNvSpPr/>
              <p:nvPr/>
            </p:nvSpPr>
            <p:spPr>
              <a:xfrm>
                <a:off x="2388835" y="1867639"/>
                <a:ext cx="522302" cy="195309"/>
              </a:xfrm>
              <a:prstGeom prst="rect">
                <a:avLst/>
              </a:prstGeom>
              <a:solidFill>
                <a:srgbClr val="38578D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73"/>
                  <a:t>Page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DCAF7DD-4BDE-0D47-8C0C-3982CD88F32F}"/>
                  </a:ext>
                </a:extLst>
              </p:cNvPr>
              <p:cNvSpPr/>
              <p:nvPr/>
            </p:nvSpPr>
            <p:spPr>
              <a:xfrm>
                <a:off x="2388835" y="2101787"/>
                <a:ext cx="522302" cy="195309"/>
              </a:xfrm>
              <a:prstGeom prst="rect">
                <a:avLst/>
              </a:prstGeom>
              <a:solidFill>
                <a:srgbClr val="24858C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73"/>
                  <a:t>Page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F6E623E-C439-404B-9CFC-285CE23B6623}"/>
                  </a:ext>
                </a:extLst>
              </p:cNvPr>
              <p:cNvSpPr/>
              <p:nvPr/>
            </p:nvSpPr>
            <p:spPr>
              <a:xfrm>
                <a:off x="2388835" y="2335935"/>
                <a:ext cx="522302" cy="195309"/>
              </a:xfrm>
              <a:prstGeom prst="rect">
                <a:avLst/>
              </a:prstGeom>
              <a:solidFill>
                <a:srgbClr val="26AA8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73"/>
                  <a:t>Page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C7BC0F6-9E05-A74D-9A8C-A42F7AAFCE0E}"/>
                  </a:ext>
                </a:extLst>
              </p:cNvPr>
              <p:cNvSpPr/>
              <p:nvPr/>
            </p:nvSpPr>
            <p:spPr>
              <a:xfrm>
                <a:off x="2388835" y="2570083"/>
                <a:ext cx="522302" cy="195309"/>
              </a:xfrm>
              <a:prstGeom prst="rect">
                <a:avLst/>
              </a:prstGeom>
              <a:solidFill>
                <a:srgbClr val="CADF1E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73"/>
                  <a:t>Page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2B9EA3B-D471-8442-9FC0-EA8297E00186}"/>
                  </a:ext>
                </a:extLst>
              </p:cNvPr>
              <p:cNvSpPr/>
              <p:nvPr/>
            </p:nvSpPr>
            <p:spPr>
              <a:xfrm>
                <a:off x="3270685" y="1627942"/>
                <a:ext cx="522302" cy="19530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73"/>
                  <a:t>RNN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B59522E-CBAE-214F-A0E5-A7597EB7004A}"/>
                  </a:ext>
                </a:extLst>
              </p:cNvPr>
              <p:cNvSpPr/>
              <p:nvPr/>
            </p:nvSpPr>
            <p:spPr>
              <a:xfrm>
                <a:off x="3269205" y="1862089"/>
                <a:ext cx="522302" cy="19530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73"/>
                  <a:t>RNN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1DF196C-FC66-9941-B901-6C0AB304D471}"/>
                  </a:ext>
                </a:extLst>
              </p:cNvPr>
              <p:cNvSpPr/>
              <p:nvPr/>
            </p:nvSpPr>
            <p:spPr>
              <a:xfrm>
                <a:off x="3269205" y="2096238"/>
                <a:ext cx="522302" cy="19530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73"/>
                  <a:t>RNN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ECA9E1-9A44-EC47-B731-268557E064EA}"/>
                  </a:ext>
                </a:extLst>
              </p:cNvPr>
              <p:cNvSpPr/>
              <p:nvPr/>
            </p:nvSpPr>
            <p:spPr>
              <a:xfrm>
                <a:off x="3269205" y="2330386"/>
                <a:ext cx="522302" cy="19530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73"/>
                  <a:t>RNN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12B12E8-19BA-3F40-A8FE-465E2D77B55C}"/>
                  </a:ext>
                </a:extLst>
              </p:cNvPr>
              <p:cNvSpPr/>
              <p:nvPr/>
            </p:nvSpPr>
            <p:spPr>
              <a:xfrm>
                <a:off x="3258847" y="2570083"/>
                <a:ext cx="522302" cy="19530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73"/>
                  <a:t>RNN</a:t>
                </a: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3DDD8D5F-C681-1B4F-9AC1-017A09B6BBA2}"/>
                  </a:ext>
                </a:extLst>
              </p:cNvPr>
              <p:cNvSpPr/>
              <p:nvPr/>
            </p:nvSpPr>
            <p:spPr>
              <a:xfrm>
                <a:off x="2030029" y="3185618"/>
                <a:ext cx="870012" cy="477175"/>
              </a:xfrm>
              <a:prstGeom prst="roundRect">
                <a:avLst/>
              </a:prstGeom>
              <a:solidFill>
                <a:srgbClr val="FDE72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73">
                    <a:solidFill>
                      <a:schemeClr val="tx1"/>
                    </a:solidFill>
                  </a:rPr>
                  <a:t>Pool of Pages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0E650A6-0199-7C4C-8655-A47B7B8661BF}"/>
                  </a:ext>
                </a:extLst>
              </p:cNvPr>
              <p:cNvSpPr/>
              <p:nvPr/>
            </p:nvSpPr>
            <p:spPr>
              <a:xfrm>
                <a:off x="3195225" y="3298808"/>
                <a:ext cx="648070" cy="23969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73"/>
                  <a:t>History</a:t>
                </a:r>
              </a:p>
            </p:txBody>
          </p:sp>
          <p:cxnSp>
            <p:nvCxnSpPr>
              <p:cNvPr id="27" name="Straight Arrow Connector 21">
                <a:extLst>
                  <a:ext uri="{FF2B5EF4-FFF2-40B4-BE49-F238E27FC236}">
                    <a16:creationId xmlns:a16="http://schemas.microsoft.com/office/drawing/2014/main" id="{950604C8-11BB-454A-BABD-4FC098F3FD6D}"/>
                  </a:ext>
                </a:extLst>
              </p:cNvPr>
              <p:cNvCxnSpPr>
                <a:cxnSpLocks/>
                <a:stCxn id="14" idx="0"/>
                <a:endCxn id="15" idx="1"/>
              </p:cNvCxnSpPr>
              <p:nvPr/>
            </p:nvCxnSpPr>
            <p:spPr>
              <a:xfrm rot="5400000" flipH="1" flipV="1">
                <a:off x="1839528" y="1439292"/>
                <a:ext cx="257452" cy="841161"/>
              </a:xfrm>
              <a:prstGeom prst="bentConnector2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1">
                <a:extLst>
                  <a:ext uri="{FF2B5EF4-FFF2-40B4-BE49-F238E27FC236}">
                    <a16:creationId xmlns:a16="http://schemas.microsoft.com/office/drawing/2014/main" id="{2751C590-D0E6-4847-A584-B422979C5C63}"/>
                  </a:ext>
                </a:extLst>
              </p:cNvPr>
              <p:cNvCxnSpPr>
                <a:cxnSpLocks/>
                <a:stCxn id="14" idx="2"/>
                <a:endCxn id="25" idx="1"/>
              </p:cNvCxnSpPr>
              <p:nvPr/>
            </p:nvCxnSpPr>
            <p:spPr>
              <a:xfrm rot="16200000" flipH="1">
                <a:off x="1459443" y="2853620"/>
                <a:ext cx="658816" cy="482355"/>
              </a:xfrm>
              <a:prstGeom prst="bentConnector2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1">
                <a:extLst>
                  <a:ext uri="{FF2B5EF4-FFF2-40B4-BE49-F238E27FC236}">
                    <a16:creationId xmlns:a16="http://schemas.microsoft.com/office/drawing/2014/main" id="{7EE691CE-65C5-B14E-8790-7786FD2C0037}"/>
                  </a:ext>
                </a:extLst>
              </p:cNvPr>
              <p:cNvCxnSpPr>
                <a:cxnSpLocks/>
                <a:stCxn id="15" idx="3"/>
                <a:endCxn id="20" idx="1"/>
              </p:cNvCxnSpPr>
              <p:nvPr/>
            </p:nvCxnSpPr>
            <p:spPr>
              <a:xfrm flipV="1">
                <a:off x="2911137" y="1725597"/>
                <a:ext cx="359548" cy="5549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1">
                <a:extLst>
                  <a:ext uri="{FF2B5EF4-FFF2-40B4-BE49-F238E27FC236}">
                    <a16:creationId xmlns:a16="http://schemas.microsoft.com/office/drawing/2014/main" id="{31E32376-B06C-4840-8AF7-F1D0D08B9DB2}"/>
                  </a:ext>
                </a:extLst>
              </p:cNvPr>
              <p:cNvCxnSpPr>
                <a:cxnSpLocks/>
                <a:stCxn id="16" idx="3"/>
                <a:endCxn id="21" idx="1"/>
              </p:cNvCxnSpPr>
              <p:nvPr/>
            </p:nvCxnSpPr>
            <p:spPr>
              <a:xfrm flipV="1">
                <a:off x="2911137" y="1959744"/>
                <a:ext cx="358068" cy="5550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21">
                <a:extLst>
                  <a:ext uri="{FF2B5EF4-FFF2-40B4-BE49-F238E27FC236}">
                    <a16:creationId xmlns:a16="http://schemas.microsoft.com/office/drawing/2014/main" id="{5CA58D5A-8441-CE4A-BF40-28B5FD660A3B}"/>
                  </a:ext>
                </a:extLst>
              </p:cNvPr>
              <p:cNvCxnSpPr>
                <a:cxnSpLocks/>
                <a:stCxn id="17" idx="3"/>
                <a:endCxn id="22" idx="1"/>
              </p:cNvCxnSpPr>
              <p:nvPr/>
            </p:nvCxnSpPr>
            <p:spPr>
              <a:xfrm flipV="1">
                <a:off x="2911137" y="2193893"/>
                <a:ext cx="358068" cy="5549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21">
                <a:extLst>
                  <a:ext uri="{FF2B5EF4-FFF2-40B4-BE49-F238E27FC236}">
                    <a16:creationId xmlns:a16="http://schemas.microsoft.com/office/drawing/2014/main" id="{C2054370-84DB-8641-B352-9BB1BA3E5D1F}"/>
                  </a:ext>
                </a:extLst>
              </p:cNvPr>
              <p:cNvCxnSpPr>
                <a:cxnSpLocks/>
                <a:stCxn id="18" idx="3"/>
                <a:endCxn id="23" idx="1"/>
              </p:cNvCxnSpPr>
              <p:nvPr/>
            </p:nvCxnSpPr>
            <p:spPr>
              <a:xfrm flipV="1">
                <a:off x="2911137" y="2428041"/>
                <a:ext cx="358068" cy="5549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21">
                <a:extLst>
                  <a:ext uri="{FF2B5EF4-FFF2-40B4-BE49-F238E27FC236}">
                    <a16:creationId xmlns:a16="http://schemas.microsoft.com/office/drawing/2014/main" id="{605BE4FC-FD20-9748-80DE-F6483F465838}"/>
                  </a:ext>
                </a:extLst>
              </p:cNvPr>
              <p:cNvCxnSpPr>
                <a:cxnSpLocks/>
                <a:stCxn id="19" idx="3"/>
                <a:endCxn id="24" idx="1"/>
              </p:cNvCxnSpPr>
              <p:nvPr/>
            </p:nvCxnSpPr>
            <p:spPr>
              <a:xfrm>
                <a:off x="2911137" y="2667738"/>
                <a:ext cx="347710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21">
                <a:extLst>
                  <a:ext uri="{FF2B5EF4-FFF2-40B4-BE49-F238E27FC236}">
                    <a16:creationId xmlns:a16="http://schemas.microsoft.com/office/drawing/2014/main" id="{2CAD0748-0BF7-9446-942E-D48412E0DBD6}"/>
                  </a:ext>
                </a:extLst>
              </p:cNvPr>
              <p:cNvCxnSpPr>
                <a:cxnSpLocks/>
                <a:stCxn id="25" idx="3"/>
                <a:endCxn id="26" idx="1"/>
              </p:cNvCxnSpPr>
              <p:nvPr/>
            </p:nvCxnSpPr>
            <p:spPr>
              <a:xfrm flipV="1">
                <a:off x="2900041" y="3418657"/>
                <a:ext cx="295184" cy="5549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43B91B5-BA26-8148-9736-8D24F9245B52}"/>
                  </a:ext>
                </a:extLst>
              </p:cNvPr>
              <p:cNvSpPr txBox="1"/>
              <p:nvPr/>
            </p:nvSpPr>
            <p:spPr>
              <a:xfrm rot="16200000">
                <a:off x="1796952" y="2177207"/>
                <a:ext cx="836062" cy="306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65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priority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163B51F-FA0D-C642-80CF-60EF503284DF}"/>
                  </a:ext>
                </a:extLst>
              </p:cNvPr>
              <p:cNvSpPr txBox="1"/>
              <p:nvPr/>
            </p:nvSpPr>
            <p:spPr>
              <a:xfrm>
                <a:off x="2922025" y="2821140"/>
                <a:ext cx="1005600" cy="53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7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Page hotness</a:t>
                </a:r>
              </a:p>
              <a:p>
                <a:pPr algn="ctr"/>
                <a:r>
                  <a:rPr lang="en-US" sz="117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predictions</a:t>
                </a:r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2FB908E-6EBB-6546-87DC-5AF48BB96653}"/>
              </a:ext>
            </a:extLst>
          </p:cNvPr>
          <p:cNvSpPr txBox="1"/>
          <p:nvPr/>
        </p:nvSpPr>
        <p:spPr>
          <a:xfrm>
            <a:off x="2261488" y="5440055"/>
            <a:ext cx="6649708" cy="570156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60" i="1" dirty="0">
                <a:solidFill>
                  <a:srgbClr val="A7934B"/>
                </a:solidFill>
              </a:rPr>
              <a:t>Neighboring</a:t>
            </a:r>
            <a:r>
              <a:rPr lang="en-US" sz="1560" dirty="0">
                <a:solidFill>
                  <a:srgbClr val="A7934B"/>
                </a:solidFill>
              </a:rPr>
              <a:t> pages that are part of distinct access patterns across </a:t>
            </a:r>
            <a:r>
              <a:rPr lang="en-US" sz="1560" i="1" dirty="0">
                <a:solidFill>
                  <a:srgbClr val="A7934B"/>
                </a:solidFill>
              </a:rPr>
              <a:t>time</a:t>
            </a:r>
            <a:r>
              <a:rPr lang="en-US" sz="1560" dirty="0">
                <a:solidFill>
                  <a:srgbClr val="A7934B"/>
                </a:solidFill>
              </a:rPr>
              <a:t> receive similar priority for ML. </a:t>
            </a:r>
          </a:p>
        </p:txBody>
      </p:sp>
      <p:pic>
        <p:nvPicPr>
          <p:cNvPr id="44" name="Graphic 43" descr="Lights On with solid fill">
            <a:extLst>
              <a:ext uri="{FF2B5EF4-FFF2-40B4-BE49-F238E27FC236}">
                <a16:creationId xmlns:a16="http://schemas.microsoft.com/office/drawing/2014/main" id="{E1D030A9-834E-0C4A-AC7E-2684935E84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93506" y="5292030"/>
            <a:ext cx="711237" cy="7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7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34"/>
    </mc:Choice>
    <mc:Fallback xmlns="">
      <p:transition spd="slow" advTm="7773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DF815EC6-20EC-684C-923B-5394AA7E8C5A}"/>
              </a:ext>
            </a:extLst>
          </p:cNvPr>
          <p:cNvSpPr/>
          <p:nvPr/>
        </p:nvSpPr>
        <p:spPr>
          <a:xfrm>
            <a:off x="1197342" y="1807452"/>
            <a:ext cx="7222828" cy="2790928"/>
          </a:xfrm>
          <a:prstGeom prst="rect">
            <a:avLst/>
          </a:prstGeom>
          <a:solidFill>
            <a:srgbClr val="FBFBFB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8ED3FE-266A-6E4C-95C4-E596B98CC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9BF80-C284-7D47-8338-A05E475C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Towards Image-based Page Selection</a:t>
            </a:r>
            <a:endParaRPr lang="en-US" sz="32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D4EF53-0668-DD45-823B-C9E8A36F9B6D}"/>
              </a:ext>
            </a:extLst>
          </p:cNvPr>
          <p:cNvSpPr txBox="1"/>
          <p:nvPr/>
        </p:nvSpPr>
        <p:spPr>
          <a:xfrm>
            <a:off x="1430951" y="1439158"/>
            <a:ext cx="2121474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Memory Access Trace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17D92-2CAB-1345-B59A-0C73629FEC46}"/>
              </a:ext>
            </a:extLst>
          </p:cNvPr>
          <p:cNvSpPr txBox="1"/>
          <p:nvPr/>
        </p:nvSpPr>
        <p:spPr>
          <a:xfrm>
            <a:off x="1549888" y="4183696"/>
            <a:ext cx="2002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1. Image Creation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198E24-BB67-6146-95E5-E8A7C58CF287}"/>
              </a:ext>
            </a:extLst>
          </p:cNvPr>
          <p:cNvSpPr txBox="1"/>
          <p:nvPr/>
        </p:nvSpPr>
        <p:spPr>
          <a:xfrm>
            <a:off x="4054102" y="4168642"/>
            <a:ext cx="2231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2. Pattern Detection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F91FA1-C179-8D48-8048-CE641477DED3}"/>
              </a:ext>
            </a:extLst>
          </p:cNvPr>
          <p:cNvSpPr/>
          <p:nvPr/>
        </p:nvSpPr>
        <p:spPr>
          <a:xfrm>
            <a:off x="7201134" y="2184292"/>
            <a:ext cx="515539" cy="165591"/>
          </a:xfrm>
          <a:prstGeom prst="rect">
            <a:avLst/>
          </a:prstGeom>
          <a:solidFill>
            <a:srgbClr val="460E6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73"/>
              <a:t>Page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F51DF7-5A1D-334C-BA14-3D2E79E0766C}"/>
              </a:ext>
            </a:extLst>
          </p:cNvPr>
          <p:cNvSpPr/>
          <p:nvPr/>
        </p:nvSpPr>
        <p:spPr>
          <a:xfrm>
            <a:off x="7201134" y="2382813"/>
            <a:ext cx="515539" cy="165591"/>
          </a:xfrm>
          <a:prstGeom prst="rect">
            <a:avLst/>
          </a:prstGeom>
          <a:solidFill>
            <a:srgbClr val="38578D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73"/>
              <a:t>Page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025321-5839-4B42-BFE6-1BEC65DC277A}"/>
              </a:ext>
            </a:extLst>
          </p:cNvPr>
          <p:cNvSpPr/>
          <p:nvPr/>
        </p:nvSpPr>
        <p:spPr>
          <a:xfrm>
            <a:off x="7201134" y="2581334"/>
            <a:ext cx="515539" cy="165591"/>
          </a:xfrm>
          <a:prstGeom prst="rect">
            <a:avLst/>
          </a:prstGeom>
          <a:solidFill>
            <a:srgbClr val="24858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73"/>
              <a:t>Page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127940-4E5B-4D4D-B2BB-BF42859E8AEB}"/>
              </a:ext>
            </a:extLst>
          </p:cNvPr>
          <p:cNvSpPr/>
          <p:nvPr/>
        </p:nvSpPr>
        <p:spPr>
          <a:xfrm>
            <a:off x="7201134" y="2779854"/>
            <a:ext cx="515539" cy="165591"/>
          </a:xfrm>
          <a:prstGeom prst="rect">
            <a:avLst/>
          </a:prstGeom>
          <a:solidFill>
            <a:srgbClr val="26AA8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73" dirty="0"/>
              <a:t>Page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446AC2-166A-AC40-A999-98781E7C9226}"/>
              </a:ext>
            </a:extLst>
          </p:cNvPr>
          <p:cNvSpPr/>
          <p:nvPr/>
        </p:nvSpPr>
        <p:spPr>
          <a:xfrm>
            <a:off x="7201134" y="2978374"/>
            <a:ext cx="515539" cy="165591"/>
          </a:xfrm>
          <a:prstGeom prst="rect">
            <a:avLst/>
          </a:prstGeom>
          <a:solidFill>
            <a:srgbClr val="CADF1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73"/>
              <a:t>Page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592B8D-8C57-5441-967F-F5A92B90E5BC}"/>
              </a:ext>
            </a:extLst>
          </p:cNvPr>
          <p:cNvSpPr/>
          <p:nvPr/>
        </p:nvSpPr>
        <p:spPr>
          <a:xfrm>
            <a:off x="8947394" y="2181862"/>
            <a:ext cx="515539" cy="16559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73"/>
              <a:t>RNN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9B4975-D9A8-2049-8012-7F187CD30546}"/>
              </a:ext>
            </a:extLst>
          </p:cNvPr>
          <p:cNvSpPr/>
          <p:nvPr/>
        </p:nvSpPr>
        <p:spPr>
          <a:xfrm>
            <a:off x="8945934" y="2380382"/>
            <a:ext cx="515539" cy="16559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73"/>
              <a:t>RNN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B60F98-B596-4D46-B725-F8EA630CD744}"/>
              </a:ext>
            </a:extLst>
          </p:cNvPr>
          <p:cNvSpPr/>
          <p:nvPr/>
        </p:nvSpPr>
        <p:spPr>
          <a:xfrm>
            <a:off x="8945934" y="2578904"/>
            <a:ext cx="515539" cy="16559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73"/>
              <a:t>RNN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E259F9-BCFC-4F45-9AAA-33CE9BE20447}"/>
              </a:ext>
            </a:extLst>
          </p:cNvPr>
          <p:cNvSpPr/>
          <p:nvPr/>
        </p:nvSpPr>
        <p:spPr>
          <a:xfrm>
            <a:off x="8945934" y="2777424"/>
            <a:ext cx="515539" cy="16559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73"/>
              <a:t>RNN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F7A76B-DA0F-FB47-A982-F1B571807218}"/>
              </a:ext>
            </a:extLst>
          </p:cNvPr>
          <p:cNvSpPr/>
          <p:nvPr/>
        </p:nvSpPr>
        <p:spPr>
          <a:xfrm>
            <a:off x="8935710" y="2980649"/>
            <a:ext cx="515539" cy="16559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73"/>
              <a:t>RNN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6BA2EF1-57C4-8F4D-BF9C-FAB262ED06EE}"/>
              </a:ext>
            </a:extLst>
          </p:cNvPr>
          <p:cNvSpPr/>
          <p:nvPr/>
        </p:nvSpPr>
        <p:spPr>
          <a:xfrm>
            <a:off x="7029530" y="3676553"/>
            <a:ext cx="858747" cy="404569"/>
          </a:xfrm>
          <a:prstGeom prst="roundRect">
            <a:avLst/>
          </a:prstGeom>
          <a:solidFill>
            <a:srgbClr val="FDE72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73">
                <a:solidFill>
                  <a:schemeClr val="tx1"/>
                </a:solidFill>
              </a:rPr>
              <a:t>Pool of Pages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6979E3-28A1-154B-882D-DB29646BCF06}"/>
              </a:ext>
            </a:extLst>
          </p:cNvPr>
          <p:cNvSpPr/>
          <p:nvPr/>
        </p:nvSpPr>
        <p:spPr>
          <a:xfrm>
            <a:off x="8887003" y="3781494"/>
            <a:ext cx="639678" cy="2032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73"/>
              <a:t>History</a:t>
            </a:r>
          </a:p>
        </p:txBody>
      </p:sp>
      <p:cxnSp>
        <p:nvCxnSpPr>
          <p:cNvPr id="31" name="Straight Arrow Connector 21">
            <a:extLst>
              <a:ext uri="{FF2B5EF4-FFF2-40B4-BE49-F238E27FC236}">
                <a16:creationId xmlns:a16="http://schemas.microsoft.com/office/drawing/2014/main" id="{A19DFB23-AD56-0545-B8F5-67236D74C770}"/>
              </a:ext>
            </a:extLst>
          </p:cNvPr>
          <p:cNvCxnSpPr>
            <a:cxnSpLocks/>
            <a:stCxn id="17" idx="3"/>
            <a:endCxn id="22" idx="1"/>
          </p:cNvCxnSpPr>
          <p:nvPr/>
        </p:nvCxnSpPr>
        <p:spPr>
          <a:xfrm flipV="1">
            <a:off x="7716673" y="2264657"/>
            <a:ext cx="1230721" cy="243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21">
            <a:extLst>
              <a:ext uri="{FF2B5EF4-FFF2-40B4-BE49-F238E27FC236}">
                <a16:creationId xmlns:a16="http://schemas.microsoft.com/office/drawing/2014/main" id="{F6FE49F5-45C4-C942-9579-6F2D5844A00F}"/>
              </a:ext>
            </a:extLst>
          </p:cNvPr>
          <p:cNvCxnSpPr>
            <a:cxnSpLocks/>
            <a:stCxn id="18" idx="3"/>
            <a:endCxn id="23" idx="1"/>
          </p:cNvCxnSpPr>
          <p:nvPr/>
        </p:nvCxnSpPr>
        <p:spPr>
          <a:xfrm flipV="1">
            <a:off x="7716673" y="2463178"/>
            <a:ext cx="1229261" cy="2431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21">
            <a:extLst>
              <a:ext uri="{FF2B5EF4-FFF2-40B4-BE49-F238E27FC236}">
                <a16:creationId xmlns:a16="http://schemas.microsoft.com/office/drawing/2014/main" id="{EEA2DD69-6ED3-3D4B-971F-4AB01BA154F6}"/>
              </a:ext>
            </a:extLst>
          </p:cNvPr>
          <p:cNvCxnSpPr>
            <a:cxnSpLocks/>
            <a:stCxn id="19" idx="3"/>
            <a:endCxn id="24" idx="1"/>
          </p:cNvCxnSpPr>
          <p:nvPr/>
        </p:nvCxnSpPr>
        <p:spPr>
          <a:xfrm flipV="1">
            <a:off x="7716673" y="2661698"/>
            <a:ext cx="1229261" cy="243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21">
            <a:extLst>
              <a:ext uri="{FF2B5EF4-FFF2-40B4-BE49-F238E27FC236}">
                <a16:creationId xmlns:a16="http://schemas.microsoft.com/office/drawing/2014/main" id="{BD6E5853-66D7-6D4C-B4CF-74238D18B78A}"/>
              </a:ext>
            </a:extLst>
          </p:cNvPr>
          <p:cNvCxnSpPr>
            <a:cxnSpLocks/>
            <a:stCxn id="20" idx="3"/>
            <a:endCxn id="25" idx="1"/>
          </p:cNvCxnSpPr>
          <p:nvPr/>
        </p:nvCxnSpPr>
        <p:spPr>
          <a:xfrm flipV="1">
            <a:off x="7716673" y="2860219"/>
            <a:ext cx="1229261" cy="2431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21">
            <a:extLst>
              <a:ext uri="{FF2B5EF4-FFF2-40B4-BE49-F238E27FC236}">
                <a16:creationId xmlns:a16="http://schemas.microsoft.com/office/drawing/2014/main" id="{63B40799-831D-B249-B62F-6B71BC8CA3B8}"/>
              </a:ext>
            </a:extLst>
          </p:cNvPr>
          <p:cNvCxnSpPr>
            <a:cxnSpLocks/>
            <a:stCxn id="21" idx="3"/>
            <a:endCxn id="26" idx="1"/>
          </p:cNvCxnSpPr>
          <p:nvPr/>
        </p:nvCxnSpPr>
        <p:spPr>
          <a:xfrm>
            <a:off x="7716673" y="3061170"/>
            <a:ext cx="1219037" cy="2275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21">
            <a:extLst>
              <a:ext uri="{FF2B5EF4-FFF2-40B4-BE49-F238E27FC236}">
                <a16:creationId xmlns:a16="http://schemas.microsoft.com/office/drawing/2014/main" id="{51811DE9-1F5F-9F4F-8623-5110C008D70A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>
          <a:xfrm>
            <a:off x="7888278" y="3878838"/>
            <a:ext cx="998727" cy="4269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F4AA298-9F15-704E-A807-25B86385C5F1}"/>
              </a:ext>
            </a:extLst>
          </p:cNvPr>
          <p:cNvSpPr txBox="1"/>
          <p:nvPr/>
        </p:nvSpPr>
        <p:spPr>
          <a:xfrm>
            <a:off x="6389845" y="1813859"/>
            <a:ext cx="1809663" cy="3023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65">
                <a:solidFill>
                  <a:srgbClr val="1E77B4"/>
                </a:solidFill>
              </a:rPr>
              <a:t>Priority = Page hotness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377662-4E22-5B4A-B816-8CDCA5B46649}"/>
              </a:ext>
            </a:extLst>
          </p:cNvPr>
          <p:cNvSpPr txBox="1"/>
          <p:nvPr/>
        </p:nvSpPr>
        <p:spPr>
          <a:xfrm>
            <a:off x="8697190" y="3285133"/>
            <a:ext cx="992579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70">
                <a:solidFill>
                  <a:schemeClr val="tx1">
                    <a:lumMod val="50000"/>
                    <a:lumOff val="50000"/>
                  </a:schemeClr>
                </a:solidFill>
              </a:rPr>
              <a:t>Page hotness</a:t>
            </a:r>
          </a:p>
          <a:p>
            <a:pPr algn="ctr"/>
            <a:r>
              <a:rPr lang="en-US" sz="1170">
                <a:solidFill>
                  <a:schemeClr val="tx1">
                    <a:lumMod val="50000"/>
                    <a:lumOff val="50000"/>
                  </a:schemeClr>
                </a:solidFill>
              </a:rPr>
              <a:t>predictions</a:t>
            </a:r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71E46BF7-28AD-074F-A994-FC51AA710BA5}"/>
              </a:ext>
            </a:extLst>
          </p:cNvPr>
          <p:cNvSpPr/>
          <p:nvPr/>
        </p:nvSpPr>
        <p:spPr>
          <a:xfrm>
            <a:off x="6668831" y="2181861"/>
            <a:ext cx="335104" cy="961722"/>
          </a:xfrm>
          <a:prstGeom prst="leftBrace">
            <a:avLst>
              <a:gd name="adj1" fmla="val 36205"/>
              <a:gd name="adj2" fmla="val 63223"/>
            </a:avLst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791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51F581-8829-9A47-A7BD-B5F1F562ADE3}"/>
              </a:ext>
            </a:extLst>
          </p:cNvPr>
          <p:cNvSpPr txBox="1"/>
          <p:nvPr/>
        </p:nvSpPr>
        <p:spPr>
          <a:xfrm>
            <a:off x="6499946" y="4183696"/>
            <a:ext cx="1917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3. Page Selection</a:t>
            </a:r>
          </a:p>
        </p:txBody>
      </p:sp>
      <p:cxnSp>
        <p:nvCxnSpPr>
          <p:cNvPr id="57" name="Straight Arrow Connector 21">
            <a:extLst>
              <a:ext uri="{FF2B5EF4-FFF2-40B4-BE49-F238E27FC236}">
                <a16:creationId xmlns:a16="http://schemas.microsoft.com/office/drawing/2014/main" id="{856F8425-FEFA-1747-9A8C-C3D88B21C79C}"/>
              </a:ext>
            </a:extLst>
          </p:cNvPr>
          <p:cNvCxnSpPr>
            <a:cxnSpLocks/>
          </p:cNvCxnSpPr>
          <p:nvPr/>
        </p:nvCxnSpPr>
        <p:spPr>
          <a:xfrm>
            <a:off x="2396204" y="1736904"/>
            <a:ext cx="0" cy="297874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AE55730-3EF9-FB4B-9D83-4819469E76E3}"/>
              </a:ext>
            </a:extLst>
          </p:cNvPr>
          <p:cNvSpPr/>
          <p:nvPr/>
        </p:nvSpPr>
        <p:spPr>
          <a:xfrm>
            <a:off x="10083067" y="2777424"/>
            <a:ext cx="1449045" cy="62343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1" b="1">
              <a:solidFill>
                <a:srgbClr val="A7934B"/>
              </a:solidFill>
            </a:endParaRPr>
          </a:p>
        </p:txBody>
      </p:sp>
      <p:sp>
        <p:nvSpPr>
          <p:cNvPr id="44" name="Left Brace 43">
            <a:extLst>
              <a:ext uri="{FF2B5EF4-FFF2-40B4-BE49-F238E27FC236}">
                <a16:creationId xmlns:a16="http://schemas.microsoft.com/office/drawing/2014/main" id="{2700E13A-69C3-EB47-9EC9-CBB51B9DF944}"/>
              </a:ext>
            </a:extLst>
          </p:cNvPr>
          <p:cNvSpPr/>
          <p:nvPr/>
        </p:nvSpPr>
        <p:spPr>
          <a:xfrm rot="10800000">
            <a:off x="9710418" y="2218747"/>
            <a:ext cx="335104" cy="1765970"/>
          </a:xfrm>
          <a:prstGeom prst="leftBrace">
            <a:avLst>
              <a:gd name="adj1" fmla="val 36205"/>
              <a:gd name="adj2" fmla="val 50000"/>
            </a:avLst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791"/>
          </a:p>
        </p:txBody>
      </p:sp>
      <p:pic>
        <p:nvPicPr>
          <p:cNvPr id="47" name="Graphic 46" descr="Robot outline">
            <a:extLst>
              <a:ext uri="{FF2B5EF4-FFF2-40B4-BE49-F238E27FC236}">
                <a16:creationId xmlns:a16="http://schemas.microsoft.com/office/drawing/2014/main" id="{F62EB7E6-46DA-2F4E-B9C8-12997EC8F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59068" y="2790272"/>
            <a:ext cx="610587" cy="6105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79246E-FE6C-7A4B-BE2E-22B18B97325E}"/>
              </a:ext>
            </a:extLst>
          </p:cNvPr>
          <p:cNvSpPr txBox="1"/>
          <p:nvPr/>
        </p:nvSpPr>
        <p:spPr>
          <a:xfrm>
            <a:off x="10191850" y="2943014"/>
            <a:ext cx="736099" cy="367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1" b="1">
                <a:solidFill>
                  <a:srgbClr val="A7934B"/>
                </a:solidFill>
              </a:rPr>
              <a:t>KLEIO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B03A16B-F994-4145-B9CE-5D532237122B}"/>
              </a:ext>
            </a:extLst>
          </p:cNvPr>
          <p:cNvSpPr txBox="1"/>
          <p:nvPr/>
        </p:nvSpPr>
        <p:spPr>
          <a:xfrm>
            <a:off x="8236073" y="1460009"/>
            <a:ext cx="1935258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Memory Access Trace</a:t>
            </a:r>
          </a:p>
        </p:txBody>
      </p:sp>
      <p:cxnSp>
        <p:nvCxnSpPr>
          <p:cNvPr id="67" name="Straight Arrow Connector 21">
            <a:extLst>
              <a:ext uri="{FF2B5EF4-FFF2-40B4-BE49-F238E27FC236}">
                <a16:creationId xmlns:a16="http://schemas.microsoft.com/office/drawing/2014/main" id="{A9D49CBB-1989-7140-B8EB-264C72D60B28}"/>
              </a:ext>
            </a:extLst>
          </p:cNvPr>
          <p:cNvCxnSpPr>
            <a:cxnSpLocks/>
            <a:stCxn id="66" idx="2"/>
            <a:endCxn id="22" idx="0"/>
          </p:cNvCxnSpPr>
          <p:nvPr/>
        </p:nvCxnSpPr>
        <p:spPr>
          <a:xfrm>
            <a:off x="9203703" y="1762399"/>
            <a:ext cx="1461" cy="419462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21">
            <a:extLst>
              <a:ext uri="{FF2B5EF4-FFF2-40B4-BE49-F238E27FC236}">
                <a16:creationId xmlns:a16="http://schemas.microsoft.com/office/drawing/2014/main" id="{1838F20A-9135-114B-BEED-5736BF3EF872}"/>
              </a:ext>
            </a:extLst>
          </p:cNvPr>
          <p:cNvCxnSpPr>
            <a:cxnSpLocks/>
            <a:endCxn id="37" idx="0"/>
          </p:cNvCxnSpPr>
          <p:nvPr/>
        </p:nvCxnSpPr>
        <p:spPr>
          <a:xfrm rot="10800000" flipV="1">
            <a:off x="7294676" y="1566617"/>
            <a:ext cx="969148" cy="247242"/>
          </a:xfrm>
          <a:prstGeom prst="bentConnector2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id="{61D8B8B6-0093-8442-BF66-36C97C5A7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016" y="2072550"/>
            <a:ext cx="2113320" cy="2113320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94BCCFAF-F22E-D040-9F9F-9FC354563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137" y="2021507"/>
            <a:ext cx="2177042" cy="2177042"/>
          </a:xfrm>
          <a:prstGeom prst="rect">
            <a:avLst/>
          </a:prstGeom>
        </p:spPr>
      </p:pic>
      <p:cxnSp>
        <p:nvCxnSpPr>
          <p:cNvPr id="51" name="Straight Arrow Connector 21">
            <a:extLst>
              <a:ext uri="{FF2B5EF4-FFF2-40B4-BE49-F238E27FC236}">
                <a16:creationId xmlns:a16="http://schemas.microsoft.com/office/drawing/2014/main" id="{3E82C541-67AB-214C-A47D-6048F916AAAD}"/>
              </a:ext>
            </a:extLst>
          </p:cNvPr>
          <p:cNvCxnSpPr>
            <a:cxnSpLocks/>
          </p:cNvCxnSpPr>
          <p:nvPr/>
        </p:nvCxnSpPr>
        <p:spPr>
          <a:xfrm>
            <a:off x="3552425" y="2843017"/>
            <a:ext cx="297541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21">
            <a:extLst>
              <a:ext uri="{FF2B5EF4-FFF2-40B4-BE49-F238E27FC236}">
                <a16:creationId xmlns:a16="http://schemas.microsoft.com/office/drawing/2014/main" id="{0FA38E9A-339F-7E48-896E-20AC3F63B9C9}"/>
              </a:ext>
            </a:extLst>
          </p:cNvPr>
          <p:cNvCxnSpPr>
            <a:cxnSpLocks/>
          </p:cNvCxnSpPr>
          <p:nvPr/>
        </p:nvCxnSpPr>
        <p:spPr>
          <a:xfrm>
            <a:off x="6241074" y="2792246"/>
            <a:ext cx="297541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33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33"/>
    </mc:Choice>
    <mc:Fallback xmlns="">
      <p:transition spd="slow" advTm="4213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9BF80-C284-7D47-8338-A05E475C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Page Selection Comparison</a:t>
            </a:r>
            <a:endParaRPr lang="en-US" sz="32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10167-99E8-EC40-9F48-CF131BAD7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06" y="1739563"/>
            <a:ext cx="2372496" cy="2372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6C8C75-6D7A-C840-941A-813960C0F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092" y="1739563"/>
            <a:ext cx="2372496" cy="2372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C3485B-E419-414C-B3D7-E3D0E7270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999" y="1739563"/>
            <a:ext cx="2372496" cy="23724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00B62F-DDC9-3341-A6EF-C635D1CBB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1892" y="1739563"/>
            <a:ext cx="2372496" cy="23724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647732-2316-704A-824C-036FF265B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2142" y="4450827"/>
            <a:ext cx="8699500" cy="4953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70AD92-B0AA-E640-A7F4-31CF8146CAD2}"/>
              </a:ext>
            </a:extLst>
          </p:cNvPr>
          <p:cNvSpPr txBox="1"/>
          <p:nvPr/>
        </p:nvSpPr>
        <p:spPr>
          <a:xfrm>
            <a:off x="2600025" y="5284896"/>
            <a:ext cx="6991950" cy="646331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A7934B"/>
                </a:solidFill>
              </a:rPr>
              <a:t>Similar page orderings between our initial approach (vis-</a:t>
            </a:r>
            <a:r>
              <a:rPr lang="en-US" i="1" dirty="0" err="1">
                <a:solidFill>
                  <a:srgbClr val="A7934B"/>
                </a:solidFill>
              </a:rPr>
              <a:t>bbox</a:t>
            </a:r>
            <a:r>
              <a:rPr lang="en-US" i="1" dirty="0">
                <a:solidFill>
                  <a:srgbClr val="A7934B"/>
                </a:solidFill>
              </a:rPr>
              <a:t>) </a:t>
            </a:r>
          </a:p>
          <a:p>
            <a:pPr algn="ctr"/>
            <a:r>
              <a:rPr lang="en-US" i="1" dirty="0">
                <a:solidFill>
                  <a:srgbClr val="A7934B"/>
                </a:solidFill>
              </a:rPr>
              <a:t>and the performance-based selection of Kleio.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19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42"/>
    </mc:Choice>
    <mc:Fallback xmlns="">
      <p:transition spd="slow" advTm="59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1ECA414-DC2D-264B-B09C-DD1A20F60A14}"/>
              </a:ext>
            </a:extLst>
          </p:cNvPr>
          <p:cNvGrpSpPr/>
          <p:nvPr/>
        </p:nvGrpSpPr>
        <p:grpSpPr>
          <a:xfrm>
            <a:off x="5342654" y="1870632"/>
            <a:ext cx="6394536" cy="2814870"/>
            <a:chOff x="5066687" y="1786651"/>
            <a:chExt cx="6394536" cy="281487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29FFAF-D4D2-584D-A663-A371FAD74A78}"/>
                </a:ext>
              </a:extLst>
            </p:cNvPr>
            <p:cNvSpPr txBox="1"/>
            <p:nvPr/>
          </p:nvSpPr>
          <p:spPr>
            <a:xfrm>
              <a:off x="7061117" y="1786651"/>
              <a:ext cx="2324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2. Page Selection Time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AA5BCB1-0148-8142-B747-FC6FBCFDF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6687" y="2326890"/>
              <a:ext cx="6015553" cy="2274631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9B3600C-6A23-1643-AFB7-10ABF5322C1F}"/>
                </a:ext>
              </a:extLst>
            </p:cNvPr>
            <p:cNvCxnSpPr>
              <a:cxnSpLocks/>
            </p:cNvCxnSpPr>
            <p:nvPr/>
          </p:nvCxnSpPr>
          <p:spPr>
            <a:xfrm>
              <a:off x="10709608" y="3255629"/>
              <a:ext cx="0" cy="846642"/>
            </a:xfrm>
            <a:prstGeom prst="straightConnector1">
              <a:avLst/>
            </a:prstGeom>
            <a:ln w="25400">
              <a:solidFill>
                <a:srgbClr val="26AA82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343D746-3D7F-EE47-AA67-535922F04ED3}"/>
                </a:ext>
              </a:extLst>
            </p:cNvPr>
            <p:cNvSpPr txBox="1"/>
            <p:nvPr/>
          </p:nvSpPr>
          <p:spPr>
            <a:xfrm>
              <a:off x="10936720" y="3565660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26AA82"/>
                  </a:solidFill>
                </a:rPr>
                <a:t>75x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281C4F0-501F-4C49-A8CE-22783DA36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Evaluation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AFFE68-833B-384E-95AB-6F490B4F0EB8}"/>
              </a:ext>
            </a:extLst>
          </p:cNvPr>
          <p:cNvGrpSpPr/>
          <p:nvPr/>
        </p:nvGrpSpPr>
        <p:grpSpPr>
          <a:xfrm>
            <a:off x="155425" y="1870632"/>
            <a:ext cx="5683406" cy="3383882"/>
            <a:chOff x="-607859" y="1734345"/>
            <a:chExt cx="5683406" cy="33838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C8168C-7D97-E741-A169-B2414AAA2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2610"/>
            <a:stretch/>
          </p:blipFill>
          <p:spPr>
            <a:xfrm>
              <a:off x="691978" y="2272821"/>
              <a:ext cx="3256006" cy="284540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0C6FC3-9CDD-0A44-9F1B-5E7D03A31528}"/>
                </a:ext>
              </a:extLst>
            </p:cNvPr>
            <p:cNvSpPr txBox="1"/>
            <p:nvPr/>
          </p:nvSpPr>
          <p:spPr>
            <a:xfrm>
              <a:off x="890457" y="1734345"/>
              <a:ext cx="2785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1. Application Performance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E83FFC-BB44-B14A-81C1-9B3488263FF4}"/>
                </a:ext>
              </a:extLst>
            </p:cNvPr>
            <p:cNvSpPr txBox="1"/>
            <p:nvPr/>
          </p:nvSpPr>
          <p:spPr>
            <a:xfrm>
              <a:off x="-607859" y="3056370"/>
              <a:ext cx="161216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Performance </a:t>
              </a:r>
            </a:p>
            <a:p>
              <a:pPr algn="ctr"/>
              <a:r>
                <a:rPr lang="en-US" sz="1400" i="1" dirty="0"/>
                <a:t>slowdown </a:t>
              </a:r>
            </a:p>
            <a:p>
              <a:pPr algn="ctr"/>
              <a:r>
                <a:rPr lang="en-US" sz="1400" i="1" dirty="0"/>
                <a:t>from a </a:t>
              </a:r>
            </a:p>
            <a:p>
              <a:pPr algn="ctr"/>
              <a:r>
                <a:rPr lang="en-US" sz="1400" i="1" dirty="0"/>
                <a:t>DRAM-only </a:t>
              </a:r>
            </a:p>
            <a:p>
              <a:pPr algn="ctr"/>
              <a:r>
                <a:rPr lang="en-US" sz="1400" i="1" dirty="0"/>
                <a:t>platform.</a:t>
              </a:r>
            </a:p>
          </p:txBody>
        </p:sp>
        <p:cxnSp>
          <p:nvCxnSpPr>
            <p:cNvPr id="15" name="Google Shape;1161;p42">
              <a:extLst>
                <a:ext uri="{FF2B5EF4-FFF2-40B4-BE49-F238E27FC236}">
                  <a16:creationId xmlns:a16="http://schemas.microsoft.com/office/drawing/2014/main" id="{67A40E9C-FC14-C94F-A4A8-CA98E6AD06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3973" y="3129093"/>
              <a:ext cx="0" cy="995102"/>
            </a:xfrm>
            <a:prstGeom prst="straightConnector1">
              <a:avLst/>
            </a:prstGeom>
            <a:noFill/>
            <a:ln w="28575" cap="flat" cmpd="sng">
              <a:solidFill>
                <a:srgbClr val="666666"/>
              </a:solidFill>
              <a:prstDash val="solid"/>
              <a:round/>
              <a:headEnd type="arrow" w="lg" len="lg"/>
              <a:tailEnd type="none" w="sm" len="sm"/>
            </a:ln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42C92F7-514D-F042-815E-31D1894BC358}"/>
                </a:ext>
              </a:extLst>
            </p:cNvPr>
            <p:cNvSpPr txBox="1"/>
            <p:nvPr/>
          </p:nvSpPr>
          <p:spPr>
            <a:xfrm>
              <a:off x="3770574" y="2671480"/>
              <a:ext cx="13049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Lower is better.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36A878B-CBF3-8246-B2F3-0B5B4777CB55}"/>
              </a:ext>
            </a:extLst>
          </p:cNvPr>
          <p:cNvGrpSpPr/>
          <p:nvPr/>
        </p:nvGrpSpPr>
        <p:grpSpPr>
          <a:xfrm>
            <a:off x="1399810" y="5389120"/>
            <a:ext cx="3293175" cy="656097"/>
            <a:chOff x="1056297" y="5393508"/>
            <a:chExt cx="3293175" cy="656097"/>
          </a:xfrm>
        </p:grpSpPr>
        <p:pic>
          <p:nvPicPr>
            <p:cNvPr id="20" name="Graphic 19" descr="Badge Tick with solid fill">
              <a:extLst>
                <a:ext uri="{FF2B5EF4-FFF2-40B4-BE49-F238E27FC236}">
                  <a16:creationId xmlns:a16="http://schemas.microsoft.com/office/drawing/2014/main" id="{E28B9EF6-ACBA-054A-A060-A0511C43A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6297" y="5403273"/>
              <a:ext cx="646332" cy="64633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709894-A2FF-B94A-8043-B672B56B9E65}"/>
                </a:ext>
              </a:extLst>
            </p:cNvPr>
            <p:cNvSpPr txBox="1"/>
            <p:nvPr/>
          </p:nvSpPr>
          <p:spPr>
            <a:xfrm>
              <a:off x="1882899" y="5393508"/>
              <a:ext cx="24665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</a:rPr>
                <a:t>Comparable application </a:t>
              </a:r>
            </a:p>
            <a:p>
              <a:pPr algn="ctr"/>
              <a:r>
                <a:rPr lang="en-US" dirty="0">
                  <a:solidFill>
                    <a:srgbClr val="00B050"/>
                  </a:solidFill>
                </a:rPr>
                <a:t>performance levels.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F31093C-652F-F940-AA3B-D4CE0F5754E3}"/>
              </a:ext>
            </a:extLst>
          </p:cNvPr>
          <p:cNvGrpSpPr/>
          <p:nvPr/>
        </p:nvGrpSpPr>
        <p:grpSpPr>
          <a:xfrm>
            <a:off x="6028399" y="5389120"/>
            <a:ext cx="4644062" cy="646332"/>
            <a:chOff x="6186841" y="5393506"/>
            <a:chExt cx="4644062" cy="646332"/>
          </a:xfrm>
        </p:grpSpPr>
        <p:pic>
          <p:nvPicPr>
            <p:cNvPr id="33" name="Graphic 32" descr="Badge Tick with solid fill">
              <a:extLst>
                <a:ext uri="{FF2B5EF4-FFF2-40B4-BE49-F238E27FC236}">
                  <a16:creationId xmlns:a16="http://schemas.microsoft.com/office/drawing/2014/main" id="{A0DECF47-3399-0F4E-8ECD-1249E130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86841" y="5393506"/>
              <a:ext cx="646332" cy="64633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B9A4031-BDA7-084C-A812-912C7C04B47A}"/>
                </a:ext>
              </a:extLst>
            </p:cNvPr>
            <p:cNvSpPr txBox="1"/>
            <p:nvPr/>
          </p:nvSpPr>
          <p:spPr>
            <a:xfrm>
              <a:off x="6833173" y="5393507"/>
              <a:ext cx="39977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</a:rPr>
                <a:t>Accelerates the time to select pages for ML-based management.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305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93"/>
    </mc:Choice>
    <mc:Fallback xmlns="">
      <p:transition spd="slow" advTm="145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FFD55-60E1-824D-A360-60AA4B7C3A01}"/>
              </a:ext>
            </a:extLst>
          </p:cNvPr>
          <p:cNvSpPr/>
          <p:nvPr/>
        </p:nvSpPr>
        <p:spPr>
          <a:xfrm>
            <a:off x="0" y="7077"/>
            <a:ext cx="12192000" cy="77661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ES" sz="3600" dirty="0"/>
              <a:t>  The Era of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DA26DE-0437-4940-AEF3-44F378AC9AEB}"/>
              </a:ext>
            </a:extLst>
          </p:cNvPr>
          <p:cNvSpPr txBox="1"/>
          <p:nvPr/>
        </p:nvSpPr>
        <p:spPr>
          <a:xfrm>
            <a:off x="468528" y="2292708"/>
            <a:ext cx="53867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“More than </a:t>
            </a:r>
            <a:r>
              <a:rPr lang="en-US" b="1" dirty="0">
                <a:solidFill>
                  <a:srgbClr val="A7934B"/>
                </a:solidFill>
              </a:rPr>
              <a:t>65 ZB </a:t>
            </a:r>
            <a:r>
              <a:rPr lang="en-US" dirty="0"/>
              <a:t>of data will be created, captured, copied, and consumed in the world this year.”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D1C089-C824-944B-9574-E8315498DB0D}"/>
              </a:ext>
            </a:extLst>
          </p:cNvPr>
          <p:cNvSpPr txBox="1"/>
          <p:nvPr/>
        </p:nvSpPr>
        <p:spPr>
          <a:xfrm>
            <a:off x="479564" y="3104588"/>
            <a:ext cx="4021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International Data Corporation, March 2021.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25577B-2244-E941-9772-3B672812C035}"/>
              </a:ext>
            </a:extLst>
          </p:cNvPr>
          <p:cNvGrpSpPr/>
          <p:nvPr/>
        </p:nvGrpSpPr>
        <p:grpSpPr>
          <a:xfrm>
            <a:off x="7827862" y="1132473"/>
            <a:ext cx="4017509" cy="3120595"/>
            <a:chOff x="7796624" y="781755"/>
            <a:chExt cx="4277243" cy="3446086"/>
          </a:xfrm>
        </p:grpSpPr>
        <p:pic>
          <p:nvPicPr>
            <p:cNvPr id="8" name="Picture 7" descr="Abstract background of data">
              <a:extLst>
                <a:ext uri="{FF2B5EF4-FFF2-40B4-BE49-F238E27FC236}">
                  <a16:creationId xmlns:a16="http://schemas.microsoft.com/office/drawing/2014/main" id="{31E1B22B-1D66-1440-933A-25C91A964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50181" y="2977018"/>
              <a:ext cx="2223686" cy="1250823"/>
            </a:xfrm>
            <a:prstGeom prst="rect">
              <a:avLst/>
            </a:prstGeom>
          </p:spPr>
        </p:pic>
        <p:pic>
          <p:nvPicPr>
            <p:cNvPr id="9" name="Picture 8" descr="Camera lens">
              <a:extLst>
                <a:ext uri="{FF2B5EF4-FFF2-40B4-BE49-F238E27FC236}">
                  <a16:creationId xmlns:a16="http://schemas.microsoft.com/office/drawing/2014/main" id="{14177EDF-4998-0F43-ACE0-27F5C08BE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H="1">
              <a:off x="8133583" y="2589764"/>
              <a:ext cx="2180652" cy="1452348"/>
            </a:xfrm>
            <a:prstGeom prst="rect">
              <a:avLst/>
            </a:prstGeom>
          </p:spPr>
        </p:pic>
        <p:pic>
          <p:nvPicPr>
            <p:cNvPr id="10" name="Picture 9" descr="Programming data on computer monitor">
              <a:extLst>
                <a:ext uri="{FF2B5EF4-FFF2-40B4-BE49-F238E27FC236}">
                  <a16:creationId xmlns:a16="http://schemas.microsoft.com/office/drawing/2014/main" id="{D69FE859-3C4A-FB44-884A-B7CD70E8B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58820" y="1645312"/>
              <a:ext cx="2223686" cy="1481009"/>
            </a:xfrm>
            <a:prstGeom prst="rect">
              <a:avLst/>
            </a:prstGeom>
          </p:spPr>
        </p:pic>
        <p:pic>
          <p:nvPicPr>
            <p:cNvPr id="11" name="Picture 10" descr="Empty speech bubbles">
              <a:extLst>
                <a:ext uri="{FF2B5EF4-FFF2-40B4-BE49-F238E27FC236}">
                  <a16:creationId xmlns:a16="http://schemas.microsoft.com/office/drawing/2014/main" id="{CCC844A1-EA47-9E46-B1D3-210C0E371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71392" y="781755"/>
              <a:ext cx="1768792" cy="1178043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8F9EA4-21B9-3540-93F4-F000C0952F5E}"/>
                </a:ext>
              </a:extLst>
            </p:cNvPr>
            <p:cNvSpPr txBox="1"/>
            <p:nvPr/>
          </p:nvSpPr>
          <p:spPr>
            <a:xfrm>
              <a:off x="11003538" y="1639789"/>
              <a:ext cx="9701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highlight>
                    <a:srgbClr val="262626"/>
                  </a:highlight>
                </a:rPr>
                <a:t>Big Data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DEB372-0F6B-9B4C-88E7-AB891C57394F}"/>
                </a:ext>
              </a:extLst>
            </p:cNvPr>
            <p:cNvSpPr txBox="1"/>
            <p:nvPr/>
          </p:nvSpPr>
          <p:spPr>
            <a:xfrm>
              <a:off x="9588049" y="2957044"/>
              <a:ext cx="19944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highlight>
                    <a:srgbClr val="000000"/>
                  </a:highlight>
                </a:rPr>
                <a:t>Artificial Intelligence</a:t>
              </a:r>
            </a:p>
          </p:txBody>
        </p:sp>
        <p:pic>
          <p:nvPicPr>
            <p:cNvPr id="14" name="Picture 13" descr="DNA illustration">
              <a:extLst>
                <a:ext uri="{FF2B5EF4-FFF2-40B4-BE49-F238E27FC236}">
                  <a16:creationId xmlns:a16="http://schemas.microsoft.com/office/drawing/2014/main" id="{1B708900-492D-9840-B1D9-784E27CF8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16128" y="1173729"/>
              <a:ext cx="2180653" cy="133735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0F22DA-4BE8-6147-AA27-E5FBE09AFAC7}"/>
                </a:ext>
              </a:extLst>
            </p:cNvPr>
            <p:cNvSpPr txBox="1"/>
            <p:nvPr/>
          </p:nvSpPr>
          <p:spPr>
            <a:xfrm>
              <a:off x="8745216" y="3703559"/>
              <a:ext cx="15690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highlight>
                    <a:srgbClr val="000000"/>
                  </a:highlight>
                </a:rPr>
                <a:t>Video Analytics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46FB16-03C0-6F42-AB2A-6068855C27FB}"/>
                </a:ext>
              </a:extLst>
            </p:cNvPr>
            <p:cNvSpPr txBox="1"/>
            <p:nvPr/>
          </p:nvSpPr>
          <p:spPr>
            <a:xfrm>
              <a:off x="7796624" y="1134719"/>
              <a:ext cx="21194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highlight>
                    <a:srgbClr val="000000"/>
                  </a:highlight>
                </a:rPr>
                <a:t>Scientific Simulations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764C4E5-E1BC-5A4C-816C-AF7F88B0024F}"/>
              </a:ext>
            </a:extLst>
          </p:cNvPr>
          <p:cNvSpPr txBox="1"/>
          <p:nvPr/>
        </p:nvSpPr>
        <p:spPr>
          <a:xfrm>
            <a:off x="5908890" y="1764174"/>
            <a:ext cx="1210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Exploded</a:t>
            </a:r>
          </a:p>
          <a:p>
            <a:pPr algn="ctr"/>
            <a:r>
              <a:rPr lang="en-US" sz="1600" b="1" dirty="0"/>
              <a:t>Data Sizes</a:t>
            </a:r>
          </a:p>
        </p:txBody>
      </p:sp>
      <p:pic>
        <p:nvPicPr>
          <p:cNvPr id="18" name="Graphic 17" descr="Volcano outline">
            <a:extLst>
              <a:ext uri="{FF2B5EF4-FFF2-40B4-BE49-F238E27FC236}">
                <a16:creationId xmlns:a16="http://schemas.microsoft.com/office/drawing/2014/main" id="{655C1B0A-B1FD-B449-8EE2-051EA97A46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12876" y="2395800"/>
            <a:ext cx="1058797" cy="105879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AE0805E-B156-BF49-BE8A-3AD3FEAC3652}"/>
              </a:ext>
            </a:extLst>
          </p:cNvPr>
          <p:cNvGrpSpPr/>
          <p:nvPr/>
        </p:nvGrpSpPr>
        <p:grpSpPr>
          <a:xfrm>
            <a:off x="569889" y="3634623"/>
            <a:ext cx="8181530" cy="3862268"/>
            <a:chOff x="1531077" y="3974184"/>
            <a:chExt cx="8181530" cy="386226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B450222-EB97-AB4A-AC7D-57CF900E9502}"/>
                </a:ext>
              </a:extLst>
            </p:cNvPr>
            <p:cNvGrpSpPr/>
            <p:nvPr/>
          </p:nvGrpSpPr>
          <p:grpSpPr>
            <a:xfrm>
              <a:off x="1531077" y="3974184"/>
              <a:ext cx="8181530" cy="3862268"/>
              <a:chOff x="1358284" y="3563291"/>
              <a:chExt cx="8181530" cy="3862268"/>
            </a:xfrm>
          </p:grpSpPr>
          <p:graphicFrame>
            <p:nvGraphicFramePr>
              <p:cNvPr id="22" name="Diagram 21">
                <a:extLst>
                  <a:ext uri="{FF2B5EF4-FFF2-40B4-BE49-F238E27FC236}">
                    <a16:creationId xmlns:a16="http://schemas.microsoft.com/office/drawing/2014/main" id="{9BEE16B0-88EB-FF46-98E3-EC46930DBED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64088238"/>
                  </p:ext>
                </p:extLst>
              </p:nvPr>
            </p:nvGraphicFramePr>
            <p:xfrm>
              <a:off x="2781856" y="3563291"/>
              <a:ext cx="6757958" cy="386226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16F8ED-6512-7E4C-9DC2-8CC485832D46}"/>
                  </a:ext>
                </a:extLst>
              </p:cNvPr>
              <p:cNvSpPr txBox="1"/>
              <p:nvPr/>
            </p:nvSpPr>
            <p:spPr>
              <a:xfrm>
                <a:off x="4853670" y="4218550"/>
                <a:ext cx="226683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/>
                  <a:t>Data Analytics Pipeline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4AA711-6985-0A45-A203-3BB2D4B3FCB4}"/>
                  </a:ext>
                </a:extLst>
              </p:cNvPr>
              <p:cNvSpPr txBox="1"/>
              <p:nvPr/>
            </p:nvSpPr>
            <p:spPr>
              <a:xfrm>
                <a:off x="1358284" y="4709823"/>
                <a:ext cx="14414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ZBs of data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76B5C1-460C-AF4F-ABA3-374F1D32E2EF}"/>
                </a:ext>
              </a:extLst>
            </p:cNvPr>
            <p:cNvSpPr txBox="1"/>
            <p:nvPr/>
          </p:nvSpPr>
          <p:spPr>
            <a:xfrm>
              <a:off x="3679959" y="5695756"/>
              <a:ext cx="5109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Need for speed and massive storage capacities!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032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8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99BE135-3C07-2944-8182-C5F99EB3F3FE}"/>
              </a:ext>
            </a:extLst>
          </p:cNvPr>
          <p:cNvSpPr/>
          <p:nvPr/>
        </p:nvSpPr>
        <p:spPr>
          <a:xfrm>
            <a:off x="4222376" y="3348318"/>
            <a:ext cx="3798795" cy="10959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191D408-9C0A-334F-AEF6-F5AABC3732FB}"/>
              </a:ext>
            </a:extLst>
          </p:cNvPr>
          <p:cNvSpPr txBox="1">
            <a:spLocks/>
          </p:cNvSpPr>
          <p:nvPr/>
        </p:nvSpPr>
        <p:spPr>
          <a:xfrm>
            <a:off x="4818744" y="144848"/>
            <a:ext cx="2554511" cy="6032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ES" sz="3600" dirty="0">
                <a:solidFill>
                  <a:schemeClr val="bg1"/>
                </a:solidFill>
              </a:rPr>
              <a:t>Talk Outline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E84864-0D60-8246-A3C9-FF5D80509A23}"/>
              </a:ext>
            </a:extLst>
          </p:cNvPr>
          <p:cNvSpPr txBox="1"/>
          <p:nvPr/>
        </p:nvSpPr>
        <p:spPr>
          <a:xfrm>
            <a:off x="4207359" y="4575595"/>
            <a:ext cx="2863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dirty="0"/>
              <a:t>Open Research Questions</a:t>
            </a:r>
          </a:p>
        </p:txBody>
      </p:sp>
      <p:pic>
        <p:nvPicPr>
          <p:cNvPr id="27" name="Graphic 26" descr="Magnifying glass outline">
            <a:extLst>
              <a:ext uri="{FF2B5EF4-FFF2-40B4-BE49-F238E27FC236}">
                <a16:creationId xmlns:a16="http://schemas.microsoft.com/office/drawing/2014/main" id="{B39A184C-CBC8-2743-91D1-8400772DF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48887" y="4298060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D7E9412-FFA6-2042-B76F-0BDBC3B3BB78}"/>
              </a:ext>
            </a:extLst>
          </p:cNvPr>
          <p:cNvSpPr txBox="1"/>
          <p:nvPr/>
        </p:nvSpPr>
        <p:spPr>
          <a:xfrm>
            <a:off x="4207359" y="2046207"/>
            <a:ext cx="667843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b="1" dirty="0">
                <a:solidFill>
                  <a:schemeClr val="bg2">
                    <a:lumMod val="90000"/>
                  </a:schemeClr>
                </a:solidFill>
              </a:rPr>
              <a:t>Building </a:t>
            </a:r>
            <a:r>
              <a:rPr lang="en-ES" sz="2000" b="1" i="1" dirty="0">
                <a:solidFill>
                  <a:schemeClr val="bg2">
                    <a:lumMod val="90000"/>
                  </a:schemeClr>
                </a:solidFill>
              </a:rPr>
              <a:t>Smart</a:t>
            </a:r>
            <a:r>
              <a:rPr lang="en-ES" sz="2000" b="1" dirty="0">
                <a:solidFill>
                  <a:schemeClr val="bg2">
                    <a:lumMod val="90000"/>
                  </a:schemeClr>
                </a:solidFill>
              </a:rPr>
              <a:t> Systems</a:t>
            </a:r>
          </a:p>
          <a:p>
            <a:r>
              <a:rPr lang="en-ES" dirty="0">
                <a:solidFill>
                  <a:schemeClr val="bg2">
                    <a:lumMod val="90000"/>
                  </a:schemeClr>
                </a:solidFill>
              </a:rPr>
              <a:t>Foundations for practical Machine Learning (ML)-based Management</a:t>
            </a:r>
          </a:p>
        </p:txBody>
      </p:sp>
      <p:pic>
        <p:nvPicPr>
          <p:cNvPr id="26" name="Graphic 25" descr="Robot outline">
            <a:extLst>
              <a:ext uri="{FF2B5EF4-FFF2-40B4-BE49-F238E27FC236}">
                <a16:creationId xmlns:a16="http://schemas.microsoft.com/office/drawing/2014/main" id="{F383524F-4E4C-FA45-BD02-35CCE43B0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3757" y="1751270"/>
            <a:ext cx="1158674" cy="115867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9C9727D-FBB8-6345-92AB-82392BAA447C}"/>
              </a:ext>
            </a:extLst>
          </p:cNvPr>
          <p:cNvSpPr txBox="1"/>
          <p:nvPr/>
        </p:nvSpPr>
        <p:spPr>
          <a:xfrm>
            <a:off x="4207359" y="3348318"/>
            <a:ext cx="610269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b="1" dirty="0">
                <a:solidFill>
                  <a:schemeClr val="bg2">
                    <a:lumMod val="90000"/>
                  </a:schemeClr>
                </a:solidFill>
              </a:rPr>
              <a:t>Building </a:t>
            </a:r>
            <a:r>
              <a:rPr lang="en-ES" sz="2000" b="1" i="1" dirty="0">
                <a:solidFill>
                  <a:schemeClr val="bg2">
                    <a:lumMod val="90000"/>
                  </a:schemeClr>
                </a:solidFill>
              </a:rPr>
              <a:t>Fast</a:t>
            </a:r>
            <a:r>
              <a:rPr lang="en-ES" sz="2000" b="1" dirty="0">
                <a:solidFill>
                  <a:schemeClr val="bg2">
                    <a:lumMod val="90000"/>
                  </a:schemeClr>
                </a:solidFill>
              </a:rPr>
              <a:t> Systems</a:t>
            </a:r>
            <a:br>
              <a:rPr lang="en-ES" sz="2000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ES" dirty="0">
                <a:solidFill>
                  <a:schemeClr val="bg2">
                    <a:lumMod val="90000"/>
                  </a:schemeClr>
                </a:solidFill>
              </a:rPr>
              <a:t>Reducing ML-based Management Overheads with Visualization</a:t>
            </a:r>
            <a:endParaRPr lang="en-ES" sz="2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9" name="Graphic 28" descr="Image outline">
            <a:extLst>
              <a:ext uri="{FF2B5EF4-FFF2-40B4-BE49-F238E27FC236}">
                <a16:creationId xmlns:a16="http://schemas.microsoft.com/office/drawing/2014/main" id="{759538F9-F480-C949-9B96-A2C5893FA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13757" y="3053104"/>
            <a:ext cx="1184660" cy="118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85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1BE6-EDAB-3446-ABA3-3C7843B7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22" y="-90280"/>
            <a:ext cx="11430000" cy="1014761"/>
          </a:xfrm>
        </p:spPr>
        <p:txBody>
          <a:bodyPr>
            <a:normAutofit/>
          </a:bodyPr>
          <a:lstStyle/>
          <a:p>
            <a:r>
              <a:rPr lang="en-US" sz="3200" dirty="0"/>
              <a:t>ML-augmented Heterogeneous Resource Manager</a:t>
            </a:r>
            <a:endParaRPr lang="en-US" sz="4000" b="0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A985A04F-1EF1-404B-8DB7-CFFD6AF91CDE}"/>
              </a:ext>
            </a:extLst>
          </p:cNvPr>
          <p:cNvSpPr/>
          <p:nvPr/>
        </p:nvSpPr>
        <p:spPr>
          <a:xfrm>
            <a:off x="4479536" y="2097757"/>
            <a:ext cx="1722805" cy="709625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 descr="Robot outline">
            <a:extLst>
              <a:ext uri="{FF2B5EF4-FFF2-40B4-BE49-F238E27FC236}">
                <a16:creationId xmlns:a16="http://schemas.microsoft.com/office/drawing/2014/main" id="{F5BBB3EA-8A1E-264D-B1F9-CC274EB24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9607" y="2091653"/>
            <a:ext cx="674668" cy="67466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030646A-B0E4-BE45-B246-ACA18E3AAA2D}"/>
              </a:ext>
            </a:extLst>
          </p:cNvPr>
          <p:cNvSpPr txBox="1"/>
          <p:nvPr/>
        </p:nvSpPr>
        <p:spPr>
          <a:xfrm>
            <a:off x="5260256" y="2185761"/>
            <a:ext cx="85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ML</a:t>
            </a:r>
          </a:p>
          <a:p>
            <a:r>
              <a:rPr lang="en-US" sz="1600"/>
              <a:t>training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31BC145-5C23-4A4B-B087-45B0FEDE2353}"/>
              </a:ext>
            </a:extLst>
          </p:cNvPr>
          <p:cNvSpPr/>
          <p:nvPr/>
        </p:nvSpPr>
        <p:spPr>
          <a:xfrm>
            <a:off x="4428688" y="4117030"/>
            <a:ext cx="2027640" cy="756790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 descr="Robot outline">
            <a:extLst>
              <a:ext uri="{FF2B5EF4-FFF2-40B4-BE49-F238E27FC236}">
                <a16:creationId xmlns:a16="http://schemas.microsoft.com/office/drawing/2014/main" id="{A2A5AA28-D932-1F42-9FEC-0F4B9015D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8684" y="4158091"/>
            <a:ext cx="674668" cy="674668"/>
          </a:xfrm>
          <a:prstGeom prst="rect">
            <a:avLst/>
          </a:prstGeom>
        </p:spPr>
      </p:pic>
      <p:pic>
        <p:nvPicPr>
          <p:cNvPr id="45" name="Graphic 44" descr="Database outline">
            <a:extLst>
              <a:ext uri="{FF2B5EF4-FFF2-40B4-BE49-F238E27FC236}">
                <a16:creationId xmlns:a16="http://schemas.microsoft.com/office/drawing/2014/main" id="{50E3E162-B8BC-4F47-833D-D5744ED57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71385" y="4158091"/>
            <a:ext cx="682742" cy="68274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77E28-3C81-7246-B12A-195D4D4D1B97}"/>
              </a:ext>
            </a:extLst>
          </p:cNvPr>
          <p:cNvSpPr txBox="1"/>
          <p:nvPr/>
        </p:nvSpPr>
        <p:spPr>
          <a:xfrm>
            <a:off x="5439214" y="4225005"/>
            <a:ext cx="865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Trained</a:t>
            </a:r>
            <a:br>
              <a:rPr lang="en-US" sz="1600"/>
            </a:br>
            <a:r>
              <a:rPr lang="en-US" sz="1600"/>
              <a:t>Models</a:t>
            </a:r>
          </a:p>
        </p:txBody>
      </p:sp>
      <p:pic>
        <p:nvPicPr>
          <p:cNvPr id="47" name="Google Shape;296;p28" descr="Diagram, schematic&#10;&#10;Description automatically generated">
            <a:extLst>
              <a:ext uri="{FF2B5EF4-FFF2-40B4-BE49-F238E27FC236}">
                <a16:creationId xmlns:a16="http://schemas.microsoft.com/office/drawing/2014/main" id="{9BB37117-33F0-A748-BACB-942FAF2B77C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5057" t="19978" r="7107" b="18430"/>
          <a:stretch/>
        </p:blipFill>
        <p:spPr>
          <a:xfrm>
            <a:off x="439762" y="3092408"/>
            <a:ext cx="1722805" cy="102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95;p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1596AE-DF9D-B144-A0E2-F6EF1B8C1DA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4279" t="20094" r="7091" b="19459"/>
          <a:stretch/>
        </p:blipFill>
        <p:spPr>
          <a:xfrm>
            <a:off x="411912" y="4229763"/>
            <a:ext cx="1722805" cy="1024622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040979D2-921E-5941-830E-C27FE3690256}"/>
              </a:ext>
            </a:extLst>
          </p:cNvPr>
          <p:cNvSpPr/>
          <p:nvPr/>
        </p:nvSpPr>
        <p:spPr>
          <a:xfrm>
            <a:off x="2876316" y="3069256"/>
            <a:ext cx="1378293" cy="756790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004709-7EE9-2C48-90F9-775BB96D9E1F}"/>
              </a:ext>
            </a:extLst>
          </p:cNvPr>
          <p:cNvSpPr txBox="1"/>
          <p:nvPr/>
        </p:nvSpPr>
        <p:spPr>
          <a:xfrm>
            <a:off x="2922387" y="3160673"/>
            <a:ext cx="1324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Data Access</a:t>
            </a:r>
            <a:br>
              <a:rPr lang="en-US" sz="1600"/>
            </a:br>
            <a:r>
              <a:rPr lang="en-US" sz="1600"/>
              <a:t>Monitoring</a:t>
            </a:r>
          </a:p>
        </p:txBody>
      </p:sp>
      <p:cxnSp>
        <p:nvCxnSpPr>
          <p:cNvPr id="97" name="Google Shape;206;p26">
            <a:extLst>
              <a:ext uri="{FF2B5EF4-FFF2-40B4-BE49-F238E27FC236}">
                <a16:creationId xmlns:a16="http://schemas.microsoft.com/office/drawing/2014/main" id="{0C80CDD8-C748-7645-A6F0-0D60D2D81FF6}"/>
              </a:ext>
            </a:extLst>
          </p:cNvPr>
          <p:cNvCxnSpPr>
            <a:cxnSpLocks/>
          </p:cNvCxnSpPr>
          <p:nvPr/>
        </p:nvCxnSpPr>
        <p:spPr>
          <a:xfrm>
            <a:off x="2283267" y="1332744"/>
            <a:ext cx="2164" cy="3985455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EA833128-B636-8341-9A02-DDBC737DA746}"/>
              </a:ext>
            </a:extLst>
          </p:cNvPr>
          <p:cNvSpPr txBox="1"/>
          <p:nvPr/>
        </p:nvSpPr>
        <p:spPr>
          <a:xfrm>
            <a:off x="595584" y="147300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Applications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2944E34-9EAA-7744-98A9-8CC6EF9262D9}"/>
              </a:ext>
            </a:extLst>
          </p:cNvPr>
          <p:cNvSpPr txBox="1"/>
          <p:nvPr/>
        </p:nvSpPr>
        <p:spPr>
          <a:xfrm>
            <a:off x="3792270" y="1408053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System-level Resource Manager</a:t>
            </a:r>
          </a:p>
        </p:txBody>
      </p:sp>
      <p:cxnSp>
        <p:nvCxnSpPr>
          <p:cNvPr id="108" name="Google Shape;206;p26">
            <a:extLst>
              <a:ext uri="{FF2B5EF4-FFF2-40B4-BE49-F238E27FC236}">
                <a16:creationId xmlns:a16="http://schemas.microsoft.com/office/drawing/2014/main" id="{B125AFCB-3EF4-3140-BAB3-077E503961E6}"/>
              </a:ext>
            </a:extLst>
          </p:cNvPr>
          <p:cNvCxnSpPr>
            <a:cxnSpLocks/>
          </p:cNvCxnSpPr>
          <p:nvPr/>
        </p:nvCxnSpPr>
        <p:spPr>
          <a:xfrm>
            <a:off x="8968677" y="1268930"/>
            <a:ext cx="2164" cy="3985455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D292F65B-F73E-5241-A8E9-B30FF12A7EC5}"/>
              </a:ext>
            </a:extLst>
          </p:cNvPr>
          <p:cNvCxnSpPr>
            <a:cxnSpLocks/>
            <a:stCxn id="162" idx="3"/>
          </p:cNvCxnSpPr>
          <p:nvPr/>
        </p:nvCxnSpPr>
        <p:spPr>
          <a:xfrm>
            <a:off x="8443570" y="3438702"/>
            <a:ext cx="750258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DE6AAEEB-4706-A941-B539-FFA99AC84BE2}"/>
              </a:ext>
            </a:extLst>
          </p:cNvPr>
          <p:cNvSpPr txBox="1"/>
          <p:nvPr/>
        </p:nvSpPr>
        <p:spPr>
          <a:xfrm>
            <a:off x="9666131" y="1366526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Heterogeneous</a:t>
            </a:r>
            <a:br>
              <a:rPr lang="en-US"/>
            </a:br>
            <a:r>
              <a:rPr lang="en-US"/>
              <a:t>Hardware</a:t>
            </a:r>
          </a:p>
        </p:txBody>
      </p:sp>
      <p:pic>
        <p:nvPicPr>
          <p:cNvPr id="121" name="Google Shape;298;p28" descr="A picture containing text&#10;&#10;Description automatically generated">
            <a:extLst>
              <a:ext uri="{FF2B5EF4-FFF2-40B4-BE49-F238E27FC236}">
                <a16:creationId xmlns:a16="http://schemas.microsoft.com/office/drawing/2014/main" id="{62E7567C-3734-6E4C-8C3D-3B48955C25A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4750" t="18686" r="5874" b="17216"/>
          <a:stretch/>
        </p:blipFill>
        <p:spPr>
          <a:xfrm>
            <a:off x="449562" y="2012857"/>
            <a:ext cx="1720641" cy="10147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64F126E4-D824-7542-AF97-E4B9AB88D18F}"/>
              </a:ext>
            </a:extLst>
          </p:cNvPr>
          <p:cNvCxnSpPr>
            <a:cxnSpLocks/>
          </p:cNvCxnSpPr>
          <p:nvPr/>
        </p:nvCxnSpPr>
        <p:spPr>
          <a:xfrm>
            <a:off x="2373085" y="3411929"/>
            <a:ext cx="395195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8D3A1CEB-D616-CF4B-85D8-919E08F8E950}"/>
              </a:ext>
            </a:extLst>
          </p:cNvPr>
          <p:cNvSpPr txBox="1"/>
          <p:nvPr/>
        </p:nvSpPr>
        <p:spPr>
          <a:xfrm>
            <a:off x="7065156" y="3906561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practical</a:t>
            </a:r>
          </a:p>
        </p:txBody>
      </p:sp>
      <p:pic>
        <p:nvPicPr>
          <p:cNvPr id="139" name="Graphic 138" descr="Tools outline">
            <a:extLst>
              <a:ext uri="{FF2B5EF4-FFF2-40B4-BE49-F238E27FC236}">
                <a16:creationId xmlns:a16="http://schemas.microsoft.com/office/drawing/2014/main" id="{390D4925-A323-1440-9A28-01853FAC47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03999" y="4344837"/>
            <a:ext cx="574154" cy="574154"/>
          </a:xfrm>
          <a:prstGeom prst="rect">
            <a:avLst/>
          </a:prstGeom>
        </p:spPr>
      </p:pic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0598993E-AB84-914A-A436-EEAED7F28EE3}"/>
              </a:ext>
            </a:extLst>
          </p:cNvPr>
          <p:cNvSpPr/>
          <p:nvPr/>
        </p:nvSpPr>
        <p:spPr>
          <a:xfrm>
            <a:off x="4736368" y="3205729"/>
            <a:ext cx="1045826" cy="465943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7AFCD39-753B-6842-AC46-073C78B55AE6}"/>
              </a:ext>
            </a:extLst>
          </p:cNvPr>
          <p:cNvSpPr txBox="1"/>
          <p:nvPr/>
        </p:nvSpPr>
        <p:spPr>
          <a:xfrm>
            <a:off x="4763276" y="3288016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Re-train?</a:t>
            </a:r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D814499A-30C3-5440-AFAB-7BA83BD8091A}"/>
              </a:ext>
            </a:extLst>
          </p:cNvPr>
          <p:cNvCxnSpPr>
            <a:cxnSpLocks/>
          </p:cNvCxnSpPr>
          <p:nvPr/>
        </p:nvCxnSpPr>
        <p:spPr>
          <a:xfrm flipV="1">
            <a:off x="5468912" y="2820056"/>
            <a:ext cx="0" cy="38981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F063D27F-9D3F-1C41-800D-BF5A57911A4F}"/>
              </a:ext>
            </a:extLst>
          </p:cNvPr>
          <p:cNvCxnSpPr>
            <a:cxnSpLocks/>
          </p:cNvCxnSpPr>
          <p:nvPr/>
        </p:nvCxnSpPr>
        <p:spPr>
          <a:xfrm>
            <a:off x="5468912" y="3663141"/>
            <a:ext cx="0" cy="42174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B00CCCC6-13E0-4748-B9A3-3A0FAD808F13}"/>
              </a:ext>
            </a:extLst>
          </p:cNvPr>
          <p:cNvCxnSpPr>
            <a:cxnSpLocks/>
            <a:stCxn id="52" idx="3"/>
            <a:endCxn id="146" idx="1"/>
          </p:cNvCxnSpPr>
          <p:nvPr/>
        </p:nvCxnSpPr>
        <p:spPr>
          <a:xfrm flipV="1">
            <a:off x="4254609" y="3438701"/>
            <a:ext cx="481759" cy="895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AFFBE339-3EB8-994A-997A-BA9DC2045DBC}"/>
              </a:ext>
            </a:extLst>
          </p:cNvPr>
          <p:cNvSpPr txBox="1"/>
          <p:nvPr/>
        </p:nvSpPr>
        <p:spPr>
          <a:xfrm>
            <a:off x="5541042" y="2886970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yes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BE893F8-5477-E346-B652-B1618750DF70}"/>
              </a:ext>
            </a:extLst>
          </p:cNvPr>
          <p:cNvSpPr txBox="1"/>
          <p:nvPr/>
        </p:nvSpPr>
        <p:spPr>
          <a:xfrm>
            <a:off x="5558138" y="374396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no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3BADDB18-C4BA-C245-B03A-DAD18F301B48}"/>
              </a:ext>
            </a:extLst>
          </p:cNvPr>
          <p:cNvSpPr/>
          <p:nvPr/>
        </p:nvSpPr>
        <p:spPr>
          <a:xfrm>
            <a:off x="6752878" y="3060306"/>
            <a:ext cx="1652628" cy="756790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4920F07-E360-C74A-AD6E-2CE58C4131BC}"/>
              </a:ext>
            </a:extLst>
          </p:cNvPr>
          <p:cNvSpPr txBox="1"/>
          <p:nvPr/>
        </p:nvSpPr>
        <p:spPr>
          <a:xfrm>
            <a:off x="6741791" y="3146314"/>
            <a:ext cx="1701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Resource Management</a:t>
            </a: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CEEF2AC3-ECF4-994A-AF29-97D202B24ECB}"/>
              </a:ext>
            </a:extLst>
          </p:cNvPr>
          <p:cNvCxnSpPr>
            <a:cxnSpLocks/>
            <a:stCxn id="146" idx="3"/>
            <a:endCxn id="162" idx="1"/>
          </p:cNvCxnSpPr>
          <p:nvPr/>
        </p:nvCxnSpPr>
        <p:spPr>
          <a:xfrm>
            <a:off x="5782194" y="3438701"/>
            <a:ext cx="959597" cy="1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48650258-CC9B-8B49-92D7-047E9A8DFC9E}"/>
              </a:ext>
            </a:extLst>
          </p:cNvPr>
          <p:cNvSpPr txBox="1"/>
          <p:nvPr/>
        </p:nvSpPr>
        <p:spPr>
          <a:xfrm>
            <a:off x="5798992" y="3142596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prediction</a:t>
            </a:r>
          </a:p>
        </p:txBody>
      </p:sp>
      <p:pic>
        <p:nvPicPr>
          <p:cNvPr id="40" name="Picture 39" descr="A picture containing chart&#10;&#10;Description automatically generated">
            <a:extLst>
              <a:ext uri="{FF2B5EF4-FFF2-40B4-BE49-F238E27FC236}">
                <a16:creationId xmlns:a16="http://schemas.microsoft.com/office/drawing/2014/main" id="{675A6CF2-2692-7D49-B167-04DF08532D7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050"/>
          <a:stretch/>
        </p:blipFill>
        <p:spPr>
          <a:xfrm>
            <a:off x="9253177" y="2616798"/>
            <a:ext cx="3019655" cy="217854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55D5A52-8609-0A4A-A863-9BF758FAEC23}"/>
              </a:ext>
            </a:extLst>
          </p:cNvPr>
          <p:cNvGrpSpPr/>
          <p:nvPr/>
        </p:nvGrpSpPr>
        <p:grpSpPr>
          <a:xfrm>
            <a:off x="9498175" y="2562285"/>
            <a:ext cx="2097934" cy="950062"/>
            <a:chOff x="2549397" y="1926454"/>
            <a:chExt cx="2097934" cy="950062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EC04529B-436B-D94E-ABDD-B6E043426A0A}"/>
                </a:ext>
              </a:extLst>
            </p:cNvPr>
            <p:cNvSpPr/>
            <p:nvPr/>
          </p:nvSpPr>
          <p:spPr>
            <a:xfrm>
              <a:off x="2549397" y="1926454"/>
              <a:ext cx="2097934" cy="950062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Graphic 47" descr="Magnifying glass with solid fill">
              <a:extLst>
                <a:ext uri="{FF2B5EF4-FFF2-40B4-BE49-F238E27FC236}">
                  <a16:creationId xmlns:a16="http://schemas.microsoft.com/office/drawing/2014/main" id="{9181EC59-D593-114B-B60B-37DC9D3BC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010725" y="2090104"/>
              <a:ext cx="563174" cy="563174"/>
            </a:xfrm>
            <a:prstGeom prst="rect">
              <a:avLst/>
            </a:prstGeom>
          </p:spPr>
        </p:pic>
      </p:grpSp>
      <p:sp>
        <p:nvSpPr>
          <p:cNvPr id="49" name="Slide Number Placeholder 2">
            <a:extLst>
              <a:ext uri="{FF2B5EF4-FFF2-40B4-BE49-F238E27FC236}">
                <a16:creationId xmlns:a16="http://schemas.microsoft.com/office/drawing/2014/main" id="{86E80037-D9DA-1B40-9590-D6D8DBF1C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5811839"/>
            <a:ext cx="2743200" cy="365125"/>
          </a:xfrm>
        </p:spPr>
        <p:txBody>
          <a:bodyPr/>
          <a:lstStyle/>
          <a:p>
            <a:fld id="{AE678206-0642-9F48-9727-6B519CB285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24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1BE6-EDAB-3446-ABA3-3C7843B7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90280"/>
            <a:ext cx="11430000" cy="1014761"/>
          </a:xfrm>
        </p:spPr>
        <p:txBody>
          <a:bodyPr>
            <a:normAutofit/>
          </a:bodyPr>
          <a:lstStyle/>
          <a:p>
            <a:r>
              <a:rPr lang="en-US" sz="2800" dirty="0"/>
              <a:t>Remaining Challenges</a:t>
            </a:r>
            <a:br>
              <a:rPr lang="en-US" sz="2400" dirty="0"/>
            </a:br>
            <a:r>
              <a:rPr lang="en-US" sz="2400" b="0" dirty="0"/>
              <a:t>Fully integrated adaptive resource manager.</a:t>
            </a:r>
            <a:endParaRPr lang="en-US" sz="3200" b="0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A985A04F-1EF1-404B-8DB7-CFFD6AF91CDE}"/>
              </a:ext>
            </a:extLst>
          </p:cNvPr>
          <p:cNvSpPr/>
          <p:nvPr/>
        </p:nvSpPr>
        <p:spPr>
          <a:xfrm>
            <a:off x="4479536" y="2097757"/>
            <a:ext cx="1722805" cy="709625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 descr="Robot outline">
            <a:extLst>
              <a:ext uri="{FF2B5EF4-FFF2-40B4-BE49-F238E27FC236}">
                <a16:creationId xmlns:a16="http://schemas.microsoft.com/office/drawing/2014/main" id="{F5BBB3EA-8A1E-264D-B1F9-CC274EB24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9607" y="2091653"/>
            <a:ext cx="674668" cy="67466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030646A-B0E4-BE45-B246-ACA18E3AAA2D}"/>
              </a:ext>
            </a:extLst>
          </p:cNvPr>
          <p:cNvSpPr txBox="1"/>
          <p:nvPr/>
        </p:nvSpPr>
        <p:spPr>
          <a:xfrm>
            <a:off x="5260256" y="2185761"/>
            <a:ext cx="85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ML</a:t>
            </a:r>
          </a:p>
          <a:p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training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31BC145-5C23-4A4B-B087-45B0FEDE2353}"/>
              </a:ext>
            </a:extLst>
          </p:cNvPr>
          <p:cNvSpPr/>
          <p:nvPr/>
        </p:nvSpPr>
        <p:spPr>
          <a:xfrm>
            <a:off x="4428688" y="4117030"/>
            <a:ext cx="2027640" cy="756790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 descr="Robot outline">
            <a:extLst>
              <a:ext uri="{FF2B5EF4-FFF2-40B4-BE49-F238E27FC236}">
                <a16:creationId xmlns:a16="http://schemas.microsoft.com/office/drawing/2014/main" id="{A2A5AA28-D932-1F42-9FEC-0F4B9015D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8684" y="4158091"/>
            <a:ext cx="674668" cy="674668"/>
          </a:xfrm>
          <a:prstGeom prst="rect">
            <a:avLst/>
          </a:prstGeom>
        </p:spPr>
      </p:pic>
      <p:pic>
        <p:nvPicPr>
          <p:cNvPr id="45" name="Graphic 44" descr="Database outline">
            <a:extLst>
              <a:ext uri="{FF2B5EF4-FFF2-40B4-BE49-F238E27FC236}">
                <a16:creationId xmlns:a16="http://schemas.microsoft.com/office/drawing/2014/main" id="{50E3E162-B8BC-4F47-833D-D5744ED57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71385" y="4158091"/>
            <a:ext cx="682742" cy="68274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77E28-3C81-7246-B12A-195D4D4D1B97}"/>
              </a:ext>
            </a:extLst>
          </p:cNvPr>
          <p:cNvSpPr txBox="1"/>
          <p:nvPr/>
        </p:nvSpPr>
        <p:spPr>
          <a:xfrm>
            <a:off x="5439214" y="4225005"/>
            <a:ext cx="865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Trained</a:t>
            </a:r>
            <a:br>
              <a:rPr lang="en-US" sz="160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Models</a:t>
            </a:r>
          </a:p>
        </p:txBody>
      </p:sp>
      <p:pic>
        <p:nvPicPr>
          <p:cNvPr id="47" name="Google Shape;296;p28" descr="Diagram, schematic&#10;&#10;Description automatically generated">
            <a:extLst>
              <a:ext uri="{FF2B5EF4-FFF2-40B4-BE49-F238E27FC236}">
                <a16:creationId xmlns:a16="http://schemas.microsoft.com/office/drawing/2014/main" id="{9BB37117-33F0-A748-BACB-942FAF2B77C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5057" t="19978" r="7107" b="18430"/>
          <a:stretch/>
        </p:blipFill>
        <p:spPr>
          <a:xfrm>
            <a:off x="439762" y="3092408"/>
            <a:ext cx="1722805" cy="102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95;p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1596AE-DF9D-B144-A0E2-F6EF1B8C1DA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4279" t="20094" r="7091" b="19459"/>
          <a:stretch/>
        </p:blipFill>
        <p:spPr>
          <a:xfrm>
            <a:off x="411912" y="4229763"/>
            <a:ext cx="1722805" cy="1024622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040979D2-921E-5941-830E-C27FE3690256}"/>
              </a:ext>
            </a:extLst>
          </p:cNvPr>
          <p:cNvSpPr/>
          <p:nvPr/>
        </p:nvSpPr>
        <p:spPr>
          <a:xfrm>
            <a:off x="2876316" y="3069256"/>
            <a:ext cx="1378293" cy="756790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004709-7EE9-2C48-90F9-775BB96D9E1F}"/>
              </a:ext>
            </a:extLst>
          </p:cNvPr>
          <p:cNvSpPr txBox="1"/>
          <p:nvPr/>
        </p:nvSpPr>
        <p:spPr>
          <a:xfrm>
            <a:off x="2922387" y="3160673"/>
            <a:ext cx="1324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Data Access</a:t>
            </a:r>
            <a:br>
              <a:rPr lang="en-US" sz="160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Monitoring</a:t>
            </a:r>
          </a:p>
        </p:txBody>
      </p:sp>
      <p:cxnSp>
        <p:nvCxnSpPr>
          <p:cNvPr id="97" name="Google Shape;206;p26">
            <a:extLst>
              <a:ext uri="{FF2B5EF4-FFF2-40B4-BE49-F238E27FC236}">
                <a16:creationId xmlns:a16="http://schemas.microsoft.com/office/drawing/2014/main" id="{0C80CDD8-C748-7645-A6F0-0D60D2D81FF6}"/>
              </a:ext>
            </a:extLst>
          </p:cNvPr>
          <p:cNvCxnSpPr>
            <a:cxnSpLocks/>
          </p:cNvCxnSpPr>
          <p:nvPr/>
        </p:nvCxnSpPr>
        <p:spPr>
          <a:xfrm>
            <a:off x="2283267" y="1332744"/>
            <a:ext cx="2164" cy="3985455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EA833128-B636-8341-9A02-DDBC737DA746}"/>
              </a:ext>
            </a:extLst>
          </p:cNvPr>
          <p:cNvSpPr txBox="1"/>
          <p:nvPr/>
        </p:nvSpPr>
        <p:spPr>
          <a:xfrm>
            <a:off x="595584" y="147300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Applications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2944E34-9EAA-7744-98A9-8CC6EF9262D9}"/>
              </a:ext>
            </a:extLst>
          </p:cNvPr>
          <p:cNvSpPr txBox="1"/>
          <p:nvPr/>
        </p:nvSpPr>
        <p:spPr>
          <a:xfrm>
            <a:off x="3792270" y="1408053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System-level Resource Manager</a:t>
            </a:r>
          </a:p>
        </p:txBody>
      </p:sp>
      <p:pic>
        <p:nvPicPr>
          <p:cNvPr id="121" name="Google Shape;298;p28" descr="A picture containing text&#10;&#10;Description automatically generated">
            <a:extLst>
              <a:ext uri="{FF2B5EF4-FFF2-40B4-BE49-F238E27FC236}">
                <a16:creationId xmlns:a16="http://schemas.microsoft.com/office/drawing/2014/main" id="{62E7567C-3734-6E4C-8C3D-3B48955C25A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4750" t="18686" r="5874" b="17216"/>
          <a:stretch/>
        </p:blipFill>
        <p:spPr>
          <a:xfrm>
            <a:off x="449562" y="2012857"/>
            <a:ext cx="1720641" cy="10147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64F126E4-D824-7542-AF97-E4B9AB88D18F}"/>
              </a:ext>
            </a:extLst>
          </p:cNvPr>
          <p:cNvCxnSpPr>
            <a:cxnSpLocks/>
          </p:cNvCxnSpPr>
          <p:nvPr/>
        </p:nvCxnSpPr>
        <p:spPr>
          <a:xfrm>
            <a:off x="2373085" y="3411929"/>
            <a:ext cx="395195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8D3A1CEB-D616-CF4B-85D8-919E08F8E950}"/>
              </a:ext>
            </a:extLst>
          </p:cNvPr>
          <p:cNvSpPr txBox="1"/>
          <p:nvPr/>
        </p:nvSpPr>
        <p:spPr>
          <a:xfrm>
            <a:off x="7065156" y="3906561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practical</a:t>
            </a:r>
          </a:p>
        </p:txBody>
      </p:sp>
      <p:pic>
        <p:nvPicPr>
          <p:cNvPr id="139" name="Graphic 138" descr="Tools outline">
            <a:extLst>
              <a:ext uri="{FF2B5EF4-FFF2-40B4-BE49-F238E27FC236}">
                <a16:creationId xmlns:a16="http://schemas.microsoft.com/office/drawing/2014/main" id="{390D4925-A323-1440-9A28-01853FAC47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03999" y="4344837"/>
            <a:ext cx="574154" cy="574154"/>
          </a:xfrm>
          <a:prstGeom prst="rect">
            <a:avLst/>
          </a:prstGeom>
        </p:spPr>
      </p:pic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0598993E-AB84-914A-A436-EEAED7F28EE3}"/>
              </a:ext>
            </a:extLst>
          </p:cNvPr>
          <p:cNvSpPr/>
          <p:nvPr/>
        </p:nvSpPr>
        <p:spPr>
          <a:xfrm>
            <a:off x="4736368" y="3205729"/>
            <a:ext cx="1045826" cy="465943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7AFCD39-753B-6842-AC46-073C78B55AE6}"/>
              </a:ext>
            </a:extLst>
          </p:cNvPr>
          <p:cNvSpPr txBox="1"/>
          <p:nvPr/>
        </p:nvSpPr>
        <p:spPr>
          <a:xfrm>
            <a:off x="4763276" y="3288016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Re-train?</a:t>
            </a:r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D814499A-30C3-5440-AFAB-7BA83BD8091A}"/>
              </a:ext>
            </a:extLst>
          </p:cNvPr>
          <p:cNvCxnSpPr>
            <a:cxnSpLocks/>
          </p:cNvCxnSpPr>
          <p:nvPr/>
        </p:nvCxnSpPr>
        <p:spPr>
          <a:xfrm flipV="1">
            <a:off x="5468912" y="2820056"/>
            <a:ext cx="0" cy="38981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F063D27F-9D3F-1C41-800D-BF5A57911A4F}"/>
              </a:ext>
            </a:extLst>
          </p:cNvPr>
          <p:cNvCxnSpPr>
            <a:cxnSpLocks/>
          </p:cNvCxnSpPr>
          <p:nvPr/>
        </p:nvCxnSpPr>
        <p:spPr>
          <a:xfrm>
            <a:off x="5468912" y="3663141"/>
            <a:ext cx="0" cy="42174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B00CCCC6-13E0-4748-B9A3-3A0FAD808F13}"/>
              </a:ext>
            </a:extLst>
          </p:cNvPr>
          <p:cNvCxnSpPr>
            <a:cxnSpLocks/>
            <a:stCxn id="52" idx="3"/>
            <a:endCxn id="146" idx="1"/>
          </p:cNvCxnSpPr>
          <p:nvPr/>
        </p:nvCxnSpPr>
        <p:spPr>
          <a:xfrm flipV="1">
            <a:off x="4254609" y="3438701"/>
            <a:ext cx="481759" cy="895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AFFBE339-3EB8-994A-997A-BA9DC2045DBC}"/>
              </a:ext>
            </a:extLst>
          </p:cNvPr>
          <p:cNvSpPr txBox="1"/>
          <p:nvPr/>
        </p:nvSpPr>
        <p:spPr>
          <a:xfrm>
            <a:off x="5541042" y="2886970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yes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BE893F8-5477-E346-B652-B1618750DF70}"/>
              </a:ext>
            </a:extLst>
          </p:cNvPr>
          <p:cNvSpPr txBox="1"/>
          <p:nvPr/>
        </p:nvSpPr>
        <p:spPr>
          <a:xfrm>
            <a:off x="5558138" y="374396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2">
                    <a:lumMod val="75000"/>
                  </a:schemeClr>
                </a:solidFill>
              </a:rPr>
              <a:t>no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3BADDB18-C4BA-C245-B03A-DAD18F301B48}"/>
              </a:ext>
            </a:extLst>
          </p:cNvPr>
          <p:cNvSpPr/>
          <p:nvPr/>
        </p:nvSpPr>
        <p:spPr>
          <a:xfrm>
            <a:off x="6752878" y="3060306"/>
            <a:ext cx="1652628" cy="756790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4920F07-E360-C74A-AD6E-2CE58C4131BC}"/>
              </a:ext>
            </a:extLst>
          </p:cNvPr>
          <p:cNvSpPr txBox="1"/>
          <p:nvPr/>
        </p:nvSpPr>
        <p:spPr>
          <a:xfrm>
            <a:off x="6741791" y="3146314"/>
            <a:ext cx="1701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2">
                    <a:lumMod val="75000"/>
                  </a:schemeClr>
                </a:solidFill>
              </a:rPr>
              <a:t>Resource Management</a:t>
            </a: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CEEF2AC3-ECF4-994A-AF29-97D202B24ECB}"/>
              </a:ext>
            </a:extLst>
          </p:cNvPr>
          <p:cNvCxnSpPr>
            <a:cxnSpLocks/>
            <a:stCxn id="146" idx="3"/>
            <a:endCxn id="162" idx="1"/>
          </p:cNvCxnSpPr>
          <p:nvPr/>
        </p:nvCxnSpPr>
        <p:spPr>
          <a:xfrm>
            <a:off x="5782194" y="3438701"/>
            <a:ext cx="959597" cy="1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48650258-CC9B-8B49-92D7-047E9A8DFC9E}"/>
              </a:ext>
            </a:extLst>
          </p:cNvPr>
          <p:cNvSpPr txBox="1"/>
          <p:nvPr/>
        </p:nvSpPr>
        <p:spPr>
          <a:xfrm>
            <a:off x="5798992" y="3142596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2">
                    <a:lumMod val="75000"/>
                  </a:schemeClr>
                </a:solidFill>
              </a:rPr>
              <a:t>prediction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079CBBF-E08B-A44B-A739-2FD2DB1F039C}"/>
              </a:ext>
            </a:extLst>
          </p:cNvPr>
          <p:cNvSpPr txBox="1"/>
          <p:nvPr/>
        </p:nvSpPr>
        <p:spPr>
          <a:xfrm>
            <a:off x="4890180" y="5025810"/>
            <a:ext cx="1088461" cy="584775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Where to Store?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44C594-E41C-5141-A63F-26EC20B8E8F3}"/>
              </a:ext>
            </a:extLst>
          </p:cNvPr>
          <p:cNvSpPr txBox="1"/>
          <p:nvPr/>
        </p:nvSpPr>
        <p:spPr>
          <a:xfrm>
            <a:off x="6354734" y="2160181"/>
            <a:ext cx="1900249" cy="584775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Pattern – Model</a:t>
            </a:r>
          </a:p>
          <a:p>
            <a:pPr algn="ctr"/>
            <a:r>
              <a:rPr lang="en-US" sz="1600" b="1"/>
              <a:t>Matching?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E5A5150-0EF1-5045-9CB4-6DDF63C1D072}"/>
              </a:ext>
            </a:extLst>
          </p:cNvPr>
          <p:cNvSpPr txBox="1"/>
          <p:nvPr/>
        </p:nvSpPr>
        <p:spPr>
          <a:xfrm>
            <a:off x="6653077" y="5025810"/>
            <a:ext cx="1997662" cy="584775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How to amortize the training cost?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6788937-6AE3-284E-BE99-75134778D1CB}"/>
              </a:ext>
            </a:extLst>
          </p:cNvPr>
          <p:cNvSpPr txBox="1"/>
          <p:nvPr/>
        </p:nvSpPr>
        <p:spPr>
          <a:xfrm>
            <a:off x="2842847" y="4809780"/>
            <a:ext cx="1188230" cy="830997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How to accelerate training?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D9A0865-023F-5747-9E88-FC0CB40D905D}"/>
              </a:ext>
            </a:extLst>
          </p:cNvPr>
          <p:cNvSpPr txBox="1"/>
          <p:nvPr/>
        </p:nvSpPr>
        <p:spPr>
          <a:xfrm>
            <a:off x="4397586" y="3013501"/>
            <a:ext cx="2105247" cy="830997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Re-train, </a:t>
            </a:r>
          </a:p>
          <a:p>
            <a:pPr algn="ctr"/>
            <a:r>
              <a:rPr lang="en-US" sz="1600" b="1"/>
              <a:t>use trained model, </a:t>
            </a:r>
          </a:p>
          <a:p>
            <a:pPr algn="ctr"/>
            <a:r>
              <a:rPr lang="en-US" sz="1600" b="1"/>
              <a:t>create new model?</a:t>
            </a:r>
          </a:p>
        </p:txBody>
      </p:sp>
      <p:cxnSp>
        <p:nvCxnSpPr>
          <p:cNvPr id="57" name="Google Shape;206;p26">
            <a:extLst>
              <a:ext uri="{FF2B5EF4-FFF2-40B4-BE49-F238E27FC236}">
                <a16:creationId xmlns:a16="http://schemas.microsoft.com/office/drawing/2014/main" id="{00F20E48-27B3-2A40-9ABF-0063E969FA07}"/>
              </a:ext>
            </a:extLst>
          </p:cNvPr>
          <p:cNvCxnSpPr>
            <a:cxnSpLocks/>
          </p:cNvCxnSpPr>
          <p:nvPr/>
        </p:nvCxnSpPr>
        <p:spPr>
          <a:xfrm>
            <a:off x="8968677" y="1268930"/>
            <a:ext cx="2164" cy="3985455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B17B554-7414-4E4A-A110-8C7B73FB2F3C}"/>
              </a:ext>
            </a:extLst>
          </p:cNvPr>
          <p:cNvCxnSpPr>
            <a:cxnSpLocks/>
          </p:cNvCxnSpPr>
          <p:nvPr/>
        </p:nvCxnSpPr>
        <p:spPr>
          <a:xfrm>
            <a:off x="8443570" y="3438702"/>
            <a:ext cx="750258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06AA087-D74A-F940-B59A-0BE64B83DEC0}"/>
              </a:ext>
            </a:extLst>
          </p:cNvPr>
          <p:cNvSpPr txBox="1"/>
          <p:nvPr/>
        </p:nvSpPr>
        <p:spPr>
          <a:xfrm>
            <a:off x="9666131" y="1366526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2">
                    <a:lumMod val="75000"/>
                  </a:schemeClr>
                </a:solidFill>
              </a:rPr>
              <a:t>Heterogeneous</a:t>
            </a:r>
            <a:br>
              <a:rPr lang="en-US">
                <a:solidFill>
                  <a:schemeClr val="bg2">
                    <a:lumMod val="75000"/>
                  </a:schemeClr>
                </a:solidFill>
              </a:rPr>
            </a:br>
            <a:r>
              <a:rPr lang="en-US">
                <a:solidFill>
                  <a:schemeClr val="bg2">
                    <a:lumMod val="75000"/>
                  </a:schemeClr>
                </a:solidFill>
              </a:rPr>
              <a:t>Hardware</a:t>
            </a:r>
          </a:p>
        </p:txBody>
      </p:sp>
      <p:pic>
        <p:nvPicPr>
          <p:cNvPr id="60" name="Picture 59" descr="A picture containing chart&#10;&#10;Description automatically generated">
            <a:extLst>
              <a:ext uri="{FF2B5EF4-FFF2-40B4-BE49-F238E27FC236}">
                <a16:creationId xmlns:a16="http://schemas.microsoft.com/office/drawing/2014/main" id="{6C0AEFE8-90B4-3947-94E4-051B8D01876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050"/>
          <a:stretch/>
        </p:blipFill>
        <p:spPr>
          <a:xfrm>
            <a:off x="9253177" y="2616798"/>
            <a:ext cx="3019655" cy="2178548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7C3767BC-9374-F742-A30B-3AB4C73C6C33}"/>
              </a:ext>
            </a:extLst>
          </p:cNvPr>
          <p:cNvGrpSpPr/>
          <p:nvPr/>
        </p:nvGrpSpPr>
        <p:grpSpPr>
          <a:xfrm>
            <a:off x="9498175" y="2562285"/>
            <a:ext cx="2097934" cy="950062"/>
            <a:chOff x="2549397" y="1926454"/>
            <a:chExt cx="2097934" cy="950062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5DA40B91-42C4-074A-A6D1-37C376D563D4}"/>
                </a:ext>
              </a:extLst>
            </p:cNvPr>
            <p:cNvSpPr/>
            <p:nvPr/>
          </p:nvSpPr>
          <p:spPr>
            <a:xfrm>
              <a:off x="2549397" y="1926454"/>
              <a:ext cx="2097934" cy="950062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 descr="Magnifying glass with solid fill">
              <a:extLst>
                <a:ext uri="{FF2B5EF4-FFF2-40B4-BE49-F238E27FC236}">
                  <a16:creationId xmlns:a16="http://schemas.microsoft.com/office/drawing/2014/main" id="{4775DC53-2F4F-7C46-9389-0727DE6FE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010725" y="2090104"/>
              <a:ext cx="563174" cy="563174"/>
            </a:xfrm>
            <a:prstGeom prst="rect">
              <a:avLst/>
            </a:prstGeom>
          </p:spPr>
        </p:pic>
      </p:grpSp>
      <p:sp>
        <p:nvSpPr>
          <p:cNvPr id="55" name="Slide Number Placeholder 2">
            <a:extLst>
              <a:ext uri="{FF2B5EF4-FFF2-40B4-BE49-F238E27FC236}">
                <a16:creationId xmlns:a16="http://schemas.microsoft.com/office/drawing/2014/main" id="{04FD78E7-E6A2-ED44-881D-23DF8C7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5811839"/>
            <a:ext cx="2743200" cy="365125"/>
          </a:xfrm>
        </p:spPr>
        <p:txBody>
          <a:bodyPr/>
          <a:lstStyle/>
          <a:p>
            <a:fld id="{AE678206-0642-9F48-9727-6B519CB285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26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3C0C9-4B9B-4E4A-9801-1BE5EAA5E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Computer Vision + Machine Learning</a:t>
            </a:r>
            <a:br>
              <a:rPr lang="en-US" dirty="0"/>
            </a:br>
            <a:r>
              <a:rPr lang="en-US" sz="2400" b="0" dirty="0"/>
              <a:t>Pattern Recognition.</a:t>
            </a:r>
            <a:endParaRPr lang="en-US" b="0" dirty="0"/>
          </a:p>
        </p:txBody>
      </p:sp>
      <p:pic>
        <p:nvPicPr>
          <p:cNvPr id="3" name="Google Shape;296;p28" descr="Diagram, schematic&#10;&#10;Description automatically generated">
            <a:extLst>
              <a:ext uri="{FF2B5EF4-FFF2-40B4-BE49-F238E27FC236}">
                <a16:creationId xmlns:a16="http://schemas.microsoft.com/office/drawing/2014/main" id="{17B33BDA-0F9D-124D-A711-9349E6DBAF7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5057" t="19978" r="7107" b="18430"/>
          <a:stretch/>
        </p:blipFill>
        <p:spPr>
          <a:xfrm>
            <a:off x="439762" y="3092408"/>
            <a:ext cx="1722805" cy="10246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206;p26">
            <a:extLst>
              <a:ext uri="{FF2B5EF4-FFF2-40B4-BE49-F238E27FC236}">
                <a16:creationId xmlns:a16="http://schemas.microsoft.com/office/drawing/2014/main" id="{9BF4795C-2049-D542-9D25-60A814F8D529}"/>
              </a:ext>
            </a:extLst>
          </p:cNvPr>
          <p:cNvCxnSpPr>
            <a:cxnSpLocks/>
          </p:cNvCxnSpPr>
          <p:nvPr/>
        </p:nvCxnSpPr>
        <p:spPr>
          <a:xfrm>
            <a:off x="2283267" y="1332744"/>
            <a:ext cx="2164" cy="3985455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8EEC993-44F6-5744-BCF6-4BC043873A2B}"/>
              </a:ext>
            </a:extLst>
          </p:cNvPr>
          <p:cNvSpPr txBox="1"/>
          <p:nvPr/>
        </p:nvSpPr>
        <p:spPr>
          <a:xfrm>
            <a:off x="595584" y="147300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Applications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9CBB8-5028-D344-86BE-FDCF03528138}"/>
              </a:ext>
            </a:extLst>
          </p:cNvPr>
          <p:cNvSpPr txBox="1"/>
          <p:nvPr/>
        </p:nvSpPr>
        <p:spPr>
          <a:xfrm>
            <a:off x="3792270" y="1408053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System-level Resource Manager</a:t>
            </a:r>
          </a:p>
        </p:txBody>
      </p:sp>
      <p:pic>
        <p:nvPicPr>
          <p:cNvPr id="8" name="Google Shape;298;p28" descr="A picture containing text&#10;&#10;Description automatically generated">
            <a:extLst>
              <a:ext uri="{FF2B5EF4-FFF2-40B4-BE49-F238E27FC236}">
                <a16:creationId xmlns:a16="http://schemas.microsoft.com/office/drawing/2014/main" id="{9EA1BAA4-4DA8-BD42-8805-F218E5635D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750" t="18686" r="5874" b="17216"/>
          <a:stretch/>
        </p:blipFill>
        <p:spPr>
          <a:xfrm>
            <a:off x="449562" y="2012857"/>
            <a:ext cx="1720641" cy="10147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oogle Shape;206;p26">
            <a:extLst>
              <a:ext uri="{FF2B5EF4-FFF2-40B4-BE49-F238E27FC236}">
                <a16:creationId xmlns:a16="http://schemas.microsoft.com/office/drawing/2014/main" id="{A5605836-4B2C-9143-AD12-09AB02B063A6}"/>
              </a:ext>
            </a:extLst>
          </p:cNvPr>
          <p:cNvCxnSpPr>
            <a:cxnSpLocks/>
          </p:cNvCxnSpPr>
          <p:nvPr/>
        </p:nvCxnSpPr>
        <p:spPr>
          <a:xfrm>
            <a:off x="8968677" y="1268930"/>
            <a:ext cx="2164" cy="3985455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092B6EE-6EC7-BA41-84F0-068D55513AB0}"/>
              </a:ext>
            </a:extLst>
          </p:cNvPr>
          <p:cNvSpPr txBox="1"/>
          <p:nvPr/>
        </p:nvSpPr>
        <p:spPr>
          <a:xfrm>
            <a:off x="9666131" y="1366526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2">
                    <a:lumMod val="75000"/>
                  </a:schemeClr>
                </a:solidFill>
              </a:rPr>
              <a:t>Heterogeneous</a:t>
            </a:r>
            <a:br>
              <a:rPr lang="en-US">
                <a:solidFill>
                  <a:schemeClr val="bg2">
                    <a:lumMod val="75000"/>
                  </a:schemeClr>
                </a:solidFill>
              </a:rPr>
            </a:br>
            <a:r>
              <a:rPr lang="en-US">
                <a:solidFill>
                  <a:schemeClr val="bg2">
                    <a:lumMod val="75000"/>
                  </a:schemeClr>
                </a:solidFill>
              </a:rPr>
              <a:t>Hardware</a:t>
            </a:r>
          </a:p>
        </p:txBody>
      </p:sp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CC2B43E5-31DA-BC40-A3F4-64C2630A4E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50"/>
          <a:stretch/>
        </p:blipFill>
        <p:spPr>
          <a:xfrm>
            <a:off x="9253177" y="2616798"/>
            <a:ext cx="3019655" cy="217854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F61ADAD-5FC1-DC4C-BEBE-76980B8DEA20}"/>
              </a:ext>
            </a:extLst>
          </p:cNvPr>
          <p:cNvGrpSpPr/>
          <p:nvPr/>
        </p:nvGrpSpPr>
        <p:grpSpPr>
          <a:xfrm>
            <a:off x="9498175" y="2562285"/>
            <a:ext cx="2097934" cy="950062"/>
            <a:chOff x="2549397" y="1926454"/>
            <a:chExt cx="2097934" cy="950062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FB8FCED-EFCF-814E-80E2-9963C2D669E2}"/>
                </a:ext>
              </a:extLst>
            </p:cNvPr>
            <p:cNvSpPr/>
            <p:nvPr/>
          </p:nvSpPr>
          <p:spPr>
            <a:xfrm>
              <a:off x="2549397" y="1926454"/>
              <a:ext cx="2097934" cy="950062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 descr="Magnifying glass with solid fill">
              <a:extLst>
                <a:ext uri="{FF2B5EF4-FFF2-40B4-BE49-F238E27FC236}">
                  <a16:creationId xmlns:a16="http://schemas.microsoft.com/office/drawing/2014/main" id="{2AA4FB98-22A0-EB40-BF6B-5FE162BC4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10725" y="2090104"/>
              <a:ext cx="563174" cy="56317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C100D41-5158-FC48-A0B2-54E1D2694F8E}"/>
              </a:ext>
            </a:extLst>
          </p:cNvPr>
          <p:cNvSpPr txBox="1"/>
          <p:nvPr/>
        </p:nvSpPr>
        <p:spPr>
          <a:xfrm>
            <a:off x="2487498" y="4381667"/>
            <a:ext cx="5785889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/>
              <a:t>Build an “ImageNet” for memory access patterns.</a:t>
            </a:r>
          </a:p>
          <a:p>
            <a:pPr>
              <a:lnSpc>
                <a:spcPct val="150000"/>
              </a:lnSpc>
            </a:pPr>
            <a:r>
              <a:rPr lang="en-US" sz="1600"/>
              <a:t>Train classifiers to take actions upon recognizing a pattern.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41529A-5E45-DD4D-9A2C-77C04E0971E6}"/>
              </a:ext>
            </a:extLst>
          </p:cNvPr>
          <p:cNvSpPr txBox="1"/>
          <p:nvPr/>
        </p:nvSpPr>
        <p:spPr>
          <a:xfrm>
            <a:off x="3800075" y="2020117"/>
            <a:ext cx="2377574" cy="369332"/>
          </a:xfrm>
          <a:prstGeom prst="rect">
            <a:avLst/>
          </a:prstGeom>
          <a:solidFill>
            <a:srgbClr val="FBFBFB"/>
          </a:solidFill>
        </p:spPr>
        <p:txBody>
          <a:bodyPr wrap="none" rtlCol="0">
            <a:spAutoFit/>
          </a:bodyPr>
          <a:lstStyle/>
          <a:p>
            <a:r>
              <a:rPr lang="en-US" b="1"/>
              <a:t>Pattern Recognition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43FB55-424E-CC4D-89B3-25674B0D9D7A}"/>
              </a:ext>
            </a:extLst>
          </p:cNvPr>
          <p:cNvGrpSpPr/>
          <p:nvPr/>
        </p:nvGrpSpPr>
        <p:grpSpPr>
          <a:xfrm>
            <a:off x="2557930" y="5254385"/>
            <a:ext cx="6279830" cy="772876"/>
            <a:chOff x="2557930" y="5254385"/>
            <a:chExt cx="6279830" cy="77287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2AA500-5266-0542-BE3F-9811A06424EF}"/>
                </a:ext>
              </a:extLst>
            </p:cNvPr>
            <p:cNvSpPr txBox="1"/>
            <p:nvPr/>
          </p:nvSpPr>
          <p:spPr>
            <a:xfrm>
              <a:off x="2557930" y="5356613"/>
              <a:ext cx="168446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What Classes </a:t>
              </a:r>
            </a:p>
            <a:p>
              <a:pPr algn="ctr"/>
              <a:r>
                <a:rPr lang="en-US" sz="1600" b="1" dirty="0"/>
                <a:t>to define?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AD8AAB-0186-884E-ABC3-42F9B3AA56EE}"/>
                </a:ext>
              </a:extLst>
            </p:cNvPr>
            <p:cNvSpPr txBox="1"/>
            <p:nvPr/>
          </p:nvSpPr>
          <p:spPr>
            <a:xfrm>
              <a:off x="4399341" y="5254385"/>
              <a:ext cx="1475025" cy="33855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Metadata?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5257152-AAD6-844B-81B5-39A21BFCEF44}"/>
                </a:ext>
              </a:extLst>
            </p:cNvPr>
            <p:cNvSpPr txBox="1"/>
            <p:nvPr/>
          </p:nvSpPr>
          <p:spPr>
            <a:xfrm>
              <a:off x="6414831" y="5268165"/>
              <a:ext cx="2422929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Label guidelines for open contributions?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30FF34-41C7-A64F-911E-1A38FCCB091E}"/>
                </a:ext>
              </a:extLst>
            </p:cNvPr>
            <p:cNvSpPr txBox="1"/>
            <p:nvPr/>
          </p:nvSpPr>
          <p:spPr>
            <a:xfrm>
              <a:off x="4765572" y="5688707"/>
              <a:ext cx="1475025" cy="33855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Storage?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2ADFEEA-7567-AD4B-8B7A-BBE53D16003E}"/>
              </a:ext>
            </a:extLst>
          </p:cNvPr>
          <p:cNvGrpSpPr/>
          <p:nvPr/>
        </p:nvGrpSpPr>
        <p:grpSpPr>
          <a:xfrm>
            <a:off x="7091041" y="2205805"/>
            <a:ext cx="1625717" cy="2026136"/>
            <a:chOff x="6941429" y="2090894"/>
            <a:chExt cx="1625717" cy="2026136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A0115761-9513-E54A-BC9D-E2B5E4469960}"/>
                </a:ext>
              </a:extLst>
            </p:cNvPr>
            <p:cNvSpPr/>
            <p:nvPr/>
          </p:nvSpPr>
          <p:spPr>
            <a:xfrm>
              <a:off x="6941429" y="2090894"/>
              <a:ext cx="1601217" cy="355239"/>
            </a:xfrm>
            <a:prstGeom prst="roundRect">
              <a:avLst/>
            </a:prstGeom>
            <a:noFill/>
            <a:ln w="25400">
              <a:solidFill>
                <a:srgbClr val="A7934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DE2FA7-E2AA-B546-A4EF-13495A8DB3FE}"/>
                </a:ext>
              </a:extLst>
            </p:cNvPr>
            <p:cNvSpPr txBox="1"/>
            <p:nvPr/>
          </p:nvSpPr>
          <p:spPr>
            <a:xfrm>
              <a:off x="7039606" y="2138356"/>
              <a:ext cx="15116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Select ML model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E3B14D4E-F482-F246-87BB-C8F54197FE43}"/>
                </a:ext>
              </a:extLst>
            </p:cNvPr>
            <p:cNvSpPr/>
            <p:nvPr/>
          </p:nvSpPr>
          <p:spPr>
            <a:xfrm>
              <a:off x="6965929" y="3342534"/>
              <a:ext cx="1596889" cy="774496"/>
            </a:xfrm>
            <a:prstGeom prst="roundRect">
              <a:avLst/>
            </a:prstGeom>
            <a:noFill/>
            <a:ln w="25400">
              <a:solidFill>
                <a:srgbClr val="A7934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5F5FADF-C4C0-5B4E-AF83-5ECBE5482F0A}"/>
                </a:ext>
              </a:extLst>
            </p:cNvPr>
            <p:cNvSpPr txBox="1"/>
            <p:nvPr/>
          </p:nvSpPr>
          <p:spPr>
            <a:xfrm>
              <a:off x="7102634" y="3366440"/>
              <a:ext cx="132347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Resource Management </a:t>
              </a:r>
            </a:p>
            <a:p>
              <a:pPr algn="ctr"/>
              <a:r>
                <a:rPr lang="en-US" sz="1400"/>
                <a:t>Decision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83D74079-9649-9141-B681-6C811BDE0239}"/>
                </a:ext>
              </a:extLst>
            </p:cNvPr>
            <p:cNvSpPr/>
            <p:nvPr/>
          </p:nvSpPr>
          <p:spPr>
            <a:xfrm>
              <a:off x="6965929" y="2628593"/>
              <a:ext cx="1601217" cy="570682"/>
            </a:xfrm>
            <a:prstGeom prst="roundRect">
              <a:avLst/>
            </a:prstGeom>
            <a:noFill/>
            <a:ln w="25400">
              <a:solidFill>
                <a:srgbClr val="A7934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ED4C20A-C014-BC4F-BAEE-2DA4C77790AA}"/>
                </a:ext>
              </a:extLst>
            </p:cNvPr>
            <p:cNvSpPr txBox="1"/>
            <p:nvPr/>
          </p:nvSpPr>
          <p:spPr>
            <a:xfrm>
              <a:off x="7064106" y="2676055"/>
              <a:ext cx="14501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Take ML related</a:t>
              </a:r>
              <a:br>
                <a:rPr lang="en-US" sz="1400"/>
              </a:br>
              <a:r>
                <a:rPr lang="en-US" sz="1400"/>
                <a:t>action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61FB15A-8BC2-4A4C-8370-F4C7242826F3}"/>
              </a:ext>
            </a:extLst>
          </p:cNvPr>
          <p:cNvGrpSpPr/>
          <p:nvPr/>
        </p:nvGrpSpPr>
        <p:grpSpPr>
          <a:xfrm>
            <a:off x="2406131" y="2313685"/>
            <a:ext cx="3804445" cy="1914475"/>
            <a:chOff x="2621466" y="2331871"/>
            <a:chExt cx="3804445" cy="1914475"/>
          </a:xfrm>
        </p:grpSpPr>
        <p:pic>
          <p:nvPicPr>
            <p:cNvPr id="41" name="Picture 4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A2BCEEB-01DB-8E49-9245-57E76F82D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323"/>
            <a:stretch/>
          </p:blipFill>
          <p:spPr>
            <a:xfrm>
              <a:off x="2621466" y="2331871"/>
              <a:ext cx="1678547" cy="191447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A group of people waiting at a bus stop&#10;&#10;Description automatically generated with low confidence">
              <a:extLst>
                <a:ext uri="{FF2B5EF4-FFF2-40B4-BE49-F238E27FC236}">
                  <a16:creationId xmlns:a16="http://schemas.microsoft.com/office/drawing/2014/main" id="{6080C1B6-C936-A94C-9FCE-5397AD55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63430" y="2573862"/>
              <a:ext cx="2262481" cy="1375589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0806778-9617-DB46-A703-A89B0283B64C}"/>
                </a:ext>
              </a:extLst>
            </p:cNvPr>
            <p:cNvSpPr/>
            <p:nvPr/>
          </p:nvSpPr>
          <p:spPr>
            <a:xfrm>
              <a:off x="2718048" y="3073915"/>
              <a:ext cx="469778" cy="56242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AFDF858-AAC3-7F4B-B6D5-CEB7D64959A8}"/>
                </a:ext>
              </a:extLst>
            </p:cNvPr>
            <p:cNvSpPr/>
            <p:nvPr/>
          </p:nvSpPr>
          <p:spPr>
            <a:xfrm>
              <a:off x="3055281" y="2573610"/>
              <a:ext cx="919453" cy="100060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82DB05-455E-4A4D-A15B-4410186EFEEE}"/>
              </a:ext>
            </a:extLst>
          </p:cNvPr>
          <p:cNvCxnSpPr>
            <a:cxnSpLocks/>
          </p:cNvCxnSpPr>
          <p:nvPr/>
        </p:nvCxnSpPr>
        <p:spPr>
          <a:xfrm>
            <a:off x="6240597" y="3278427"/>
            <a:ext cx="827548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9E77C25-37B5-914C-B580-38462EBA7C79}"/>
              </a:ext>
            </a:extLst>
          </p:cNvPr>
          <p:cNvSpPr txBox="1"/>
          <p:nvPr/>
        </p:nvSpPr>
        <p:spPr>
          <a:xfrm>
            <a:off x="6207495" y="2685678"/>
            <a:ext cx="846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Pattern</a:t>
            </a:r>
            <a:br>
              <a:rPr lang="en-US" sz="1600"/>
            </a:br>
            <a:r>
              <a:rPr lang="en-US" sz="1600"/>
              <a:t>Class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E8A6FF-7716-294D-882A-E38DD05D4C45}"/>
              </a:ext>
            </a:extLst>
          </p:cNvPr>
          <p:cNvSpPr txBox="1"/>
          <p:nvPr/>
        </p:nvSpPr>
        <p:spPr>
          <a:xfrm>
            <a:off x="6987395" y="1880489"/>
            <a:ext cx="1808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Example Use Cases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FFA700-44E8-0543-8C40-0D6F66A7A2AB}"/>
              </a:ext>
            </a:extLst>
          </p:cNvPr>
          <p:cNvGrpSpPr/>
          <p:nvPr/>
        </p:nvGrpSpPr>
        <p:grpSpPr>
          <a:xfrm>
            <a:off x="310414" y="4145979"/>
            <a:ext cx="1972853" cy="2466057"/>
            <a:chOff x="310414" y="4145979"/>
            <a:chExt cx="1972853" cy="2466057"/>
          </a:xfrm>
        </p:grpSpPr>
        <p:pic>
          <p:nvPicPr>
            <p:cNvPr id="31" name="Picture 3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6900425-10FD-8140-B31C-7360ED2F4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6483" y="4145979"/>
              <a:ext cx="1589361" cy="158936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D6244BB-2718-314B-9B26-F534B7E194D2}"/>
                </a:ext>
              </a:extLst>
            </p:cNvPr>
            <p:cNvSpPr txBox="1"/>
            <p:nvPr/>
          </p:nvSpPr>
          <p:spPr>
            <a:xfrm>
              <a:off x="808242" y="5492119"/>
              <a:ext cx="1475025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How to zoom-in?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860952-DC53-224A-BAC2-AB471E62251A}"/>
                </a:ext>
              </a:extLst>
            </p:cNvPr>
            <p:cNvSpPr txBox="1"/>
            <p:nvPr/>
          </p:nvSpPr>
          <p:spPr>
            <a:xfrm>
              <a:off x="310414" y="6027261"/>
              <a:ext cx="1475025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Image Resolution?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EA8E3-909B-B542-BF92-37B24BD33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3C0C9-4B9B-4E4A-9801-1BE5EAA5E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Computer Vision + Machine Learning</a:t>
            </a:r>
            <a:br>
              <a:rPr lang="en-US" dirty="0"/>
            </a:br>
            <a:r>
              <a:rPr lang="en-US" sz="2400" b="0" dirty="0"/>
              <a:t>Pattern Prediction.</a:t>
            </a:r>
            <a:endParaRPr lang="en-US" b="0" dirty="0"/>
          </a:p>
        </p:txBody>
      </p:sp>
      <p:pic>
        <p:nvPicPr>
          <p:cNvPr id="3" name="Google Shape;296;p28" descr="Diagram, schematic&#10;&#10;Description automatically generated">
            <a:extLst>
              <a:ext uri="{FF2B5EF4-FFF2-40B4-BE49-F238E27FC236}">
                <a16:creationId xmlns:a16="http://schemas.microsoft.com/office/drawing/2014/main" id="{17B33BDA-0F9D-124D-A711-9349E6DBAF7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5057" t="19978" r="7107" b="18430"/>
          <a:stretch/>
        </p:blipFill>
        <p:spPr>
          <a:xfrm>
            <a:off x="439762" y="3092408"/>
            <a:ext cx="1722805" cy="10246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206;p26">
            <a:extLst>
              <a:ext uri="{FF2B5EF4-FFF2-40B4-BE49-F238E27FC236}">
                <a16:creationId xmlns:a16="http://schemas.microsoft.com/office/drawing/2014/main" id="{9BF4795C-2049-D542-9D25-60A814F8D529}"/>
              </a:ext>
            </a:extLst>
          </p:cNvPr>
          <p:cNvCxnSpPr>
            <a:cxnSpLocks/>
          </p:cNvCxnSpPr>
          <p:nvPr/>
        </p:nvCxnSpPr>
        <p:spPr>
          <a:xfrm>
            <a:off x="2283267" y="1332744"/>
            <a:ext cx="2164" cy="3985455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8EEC993-44F6-5744-BCF6-4BC043873A2B}"/>
              </a:ext>
            </a:extLst>
          </p:cNvPr>
          <p:cNvSpPr txBox="1"/>
          <p:nvPr/>
        </p:nvSpPr>
        <p:spPr>
          <a:xfrm>
            <a:off x="595584" y="147300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Applications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9CBB8-5028-D344-86BE-FDCF03528138}"/>
              </a:ext>
            </a:extLst>
          </p:cNvPr>
          <p:cNvSpPr txBox="1"/>
          <p:nvPr/>
        </p:nvSpPr>
        <p:spPr>
          <a:xfrm>
            <a:off x="3792270" y="1408053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System-level Resource Manager</a:t>
            </a:r>
          </a:p>
        </p:txBody>
      </p:sp>
      <p:pic>
        <p:nvPicPr>
          <p:cNvPr id="8" name="Google Shape;298;p28" descr="A picture containing text&#10;&#10;Description automatically generated">
            <a:extLst>
              <a:ext uri="{FF2B5EF4-FFF2-40B4-BE49-F238E27FC236}">
                <a16:creationId xmlns:a16="http://schemas.microsoft.com/office/drawing/2014/main" id="{9EA1BAA4-4DA8-BD42-8805-F218E5635D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750" t="18686" r="5874" b="17216"/>
          <a:stretch/>
        </p:blipFill>
        <p:spPr>
          <a:xfrm>
            <a:off x="449562" y="2012857"/>
            <a:ext cx="1720641" cy="10147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oogle Shape;206;p26">
            <a:extLst>
              <a:ext uri="{FF2B5EF4-FFF2-40B4-BE49-F238E27FC236}">
                <a16:creationId xmlns:a16="http://schemas.microsoft.com/office/drawing/2014/main" id="{A5605836-4B2C-9143-AD12-09AB02B063A6}"/>
              </a:ext>
            </a:extLst>
          </p:cNvPr>
          <p:cNvCxnSpPr>
            <a:cxnSpLocks/>
          </p:cNvCxnSpPr>
          <p:nvPr/>
        </p:nvCxnSpPr>
        <p:spPr>
          <a:xfrm>
            <a:off x="8968677" y="1268930"/>
            <a:ext cx="2164" cy="3985455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092B6EE-6EC7-BA41-84F0-068D55513AB0}"/>
              </a:ext>
            </a:extLst>
          </p:cNvPr>
          <p:cNvSpPr txBox="1"/>
          <p:nvPr/>
        </p:nvSpPr>
        <p:spPr>
          <a:xfrm>
            <a:off x="9666131" y="1366526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2">
                    <a:lumMod val="75000"/>
                  </a:schemeClr>
                </a:solidFill>
              </a:rPr>
              <a:t>Heterogeneous</a:t>
            </a:r>
            <a:br>
              <a:rPr lang="en-US">
                <a:solidFill>
                  <a:schemeClr val="bg2">
                    <a:lumMod val="75000"/>
                  </a:schemeClr>
                </a:solidFill>
              </a:rPr>
            </a:br>
            <a:r>
              <a:rPr lang="en-US">
                <a:solidFill>
                  <a:schemeClr val="bg2">
                    <a:lumMod val="75000"/>
                  </a:schemeClr>
                </a:solidFill>
              </a:rPr>
              <a:t>Hardware</a:t>
            </a:r>
          </a:p>
        </p:txBody>
      </p:sp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CC2B43E5-31DA-BC40-A3F4-64C2630A4E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50"/>
          <a:stretch/>
        </p:blipFill>
        <p:spPr>
          <a:xfrm>
            <a:off x="9253177" y="2616798"/>
            <a:ext cx="3019655" cy="217854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F61ADAD-5FC1-DC4C-BEBE-76980B8DEA20}"/>
              </a:ext>
            </a:extLst>
          </p:cNvPr>
          <p:cNvGrpSpPr/>
          <p:nvPr/>
        </p:nvGrpSpPr>
        <p:grpSpPr>
          <a:xfrm>
            <a:off x="9498175" y="2562285"/>
            <a:ext cx="2097934" cy="950062"/>
            <a:chOff x="2549397" y="1926454"/>
            <a:chExt cx="2097934" cy="950062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FB8FCED-EFCF-814E-80E2-9963C2D669E2}"/>
                </a:ext>
              </a:extLst>
            </p:cNvPr>
            <p:cNvSpPr/>
            <p:nvPr/>
          </p:nvSpPr>
          <p:spPr>
            <a:xfrm>
              <a:off x="2549397" y="1926454"/>
              <a:ext cx="2097934" cy="950062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 descr="Magnifying glass with solid fill">
              <a:extLst>
                <a:ext uri="{FF2B5EF4-FFF2-40B4-BE49-F238E27FC236}">
                  <a16:creationId xmlns:a16="http://schemas.microsoft.com/office/drawing/2014/main" id="{2AA4FB98-22A0-EB40-BF6B-5FE162BC4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10725" y="2090104"/>
              <a:ext cx="563174" cy="56317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441529A-5E45-DD4D-9A2C-77C04E0971E6}"/>
              </a:ext>
            </a:extLst>
          </p:cNvPr>
          <p:cNvSpPr txBox="1"/>
          <p:nvPr/>
        </p:nvSpPr>
        <p:spPr>
          <a:xfrm>
            <a:off x="4472597" y="1919265"/>
            <a:ext cx="2172390" cy="369332"/>
          </a:xfrm>
          <a:prstGeom prst="rect">
            <a:avLst/>
          </a:prstGeom>
          <a:solidFill>
            <a:srgbClr val="FBFBFB"/>
          </a:solidFill>
        </p:spPr>
        <p:txBody>
          <a:bodyPr wrap="none" rtlCol="0">
            <a:spAutoFit/>
          </a:bodyPr>
          <a:lstStyle/>
          <a:p>
            <a:r>
              <a:rPr lang="en-US" b="1"/>
              <a:t>Pattern Prediction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B35715DD-6A5D-AD4D-BE09-98464A7EFC5B}"/>
              </a:ext>
            </a:extLst>
          </p:cNvPr>
          <p:cNvSpPr/>
          <p:nvPr/>
        </p:nvSpPr>
        <p:spPr>
          <a:xfrm>
            <a:off x="6523897" y="2431743"/>
            <a:ext cx="1596889" cy="774496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2AFED2C-B296-6240-8166-30CC9CAC6513}"/>
              </a:ext>
            </a:extLst>
          </p:cNvPr>
          <p:cNvSpPr txBox="1"/>
          <p:nvPr/>
        </p:nvSpPr>
        <p:spPr>
          <a:xfrm>
            <a:off x="6704141" y="2467575"/>
            <a:ext cx="13234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Resource Management </a:t>
            </a:r>
          </a:p>
          <a:p>
            <a:pPr algn="ctr"/>
            <a:r>
              <a:rPr lang="en-US" sz="1400"/>
              <a:t>Decision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0AEDE2D-4D10-B246-A82E-2F8CAA64F1C9}"/>
              </a:ext>
            </a:extLst>
          </p:cNvPr>
          <p:cNvGrpSpPr/>
          <p:nvPr/>
        </p:nvGrpSpPr>
        <p:grpSpPr>
          <a:xfrm>
            <a:off x="3430409" y="3393855"/>
            <a:ext cx="4393289" cy="1799950"/>
            <a:chOff x="2979509" y="3625347"/>
            <a:chExt cx="4393289" cy="1799950"/>
          </a:xfrm>
        </p:grpSpPr>
        <p:pic>
          <p:nvPicPr>
            <p:cNvPr id="49" name="Picture 48" descr="Chart, 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0A3F84DC-733D-FE4E-A9E3-D434BE31D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79509" y="3734412"/>
              <a:ext cx="2254514" cy="1690885"/>
            </a:xfrm>
            <a:prstGeom prst="rect">
              <a:avLst/>
            </a:prstGeom>
          </p:spPr>
        </p:pic>
        <p:pic>
          <p:nvPicPr>
            <p:cNvPr id="50" name="Picture 49" descr="Chart, histogram&#10;&#10;Description automatically generated">
              <a:extLst>
                <a:ext uri="{FF2B5EF4-FFF2-40B4-BE49-F238E27FC236}">
                  <a16:creationId xmlns:a16="http://schemas.microsoft.com/office/drawing/2014/main" id="{8294D69C-6501-2C46-B8B9-7896FC1FD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18284" y="3724694"/>
              <a:ext cx="2254514" cy="1690885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B0395A3-DA64-C44E-A1D4-105A5854023B}"/>
                </a:ext>
              </a:extLst>
            </p:cNvPr>
            <p:cNvSpPr txBox="1"/>
            <p:nvPr/>
          </p:nvSpPr>
          <p:spPr>
            <a:xfrm>
              <a:off x="3501238" y="3625347"/>
              <a:ext cx="11499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Ground truth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28F530A-3824-734E-A37B-CF90EC4C46FF}"/>
                </a:ext>
              </a:extLst>
            </p:cNvPr>
            <p:cNvSpPr txBox="1"/>
            <p:nvPr/>
          </p:nvSpPr>
          <p:spPr>
            <a:xfrm>
              <a:off x="5701074" y="3625347"/>
              <a:ext cx="930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Prediction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4C926A4-235B-1249-9AFA-C95E73485A1E}"/>
              </a:ext>
            </a:extLst>
          </p:cNvPr>
          <p:cNvSpPr txBox="1"/>
          <p:nvPr/>
        </p:nvSpPr>
        <p:spPr>
          <a:xfrm>
            <a:off x="420277" y="5881784"/>
            <a:ext cx="5617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“ML models over images have better predictive capabilities.”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BE3A7D-212E-C544-A8AA-2DB3814B24BB}"/>
              </a:ext>
            </a:extLst>
          </p:cNvPr>
          <p:cNvSpPr txBox="1"/>
          <p:nvPr/>
        </p:nvSpPr>
        <p:spPr>
          <a:xfrm>
            <a:off x="499477" y="6231640"/>
            <a:ext cx="3567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From OSDI ‘21 Keynote from J.P. Morgan AI labs.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22C8BEDC-7B4E-EB42-AB84-8B9313AEE406}"/>
              </a:ext>
            </a:extLst>
          </p:cNvPr>
          <p:cNvSpPr/>
          <p:nvPr/>
        </p:nvSpPr>
        <p:spPr>
          <a:xfrm>
            <a:off x="3397739" y="2506944"/>
            <a:ext cx="1722805" cy="709625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 descr="Robot outline">
            <a:extLst>
              <a:ext uri="{FF2B5EF4-FFF2-40B4-BE49-F238E27FC236}">
                <a16:creationId xmlns:a16="http://schemas.microsoft.com/office/drawing/2014/main" id="{DD14E4AE-4735-BD47-8580-79B3EFC64F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7810" y="2500840"/>
            <a:ext cx="674668" cy="67466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869423D6-A71D-F946-9A34-7FCBFCD5372D}"/>
              </a:ext>
            </a:extLst>
          </p:cNvPr>
          <p:cNvSpPr txBox="1"/>
          <p:nvPr/>
        </p:nvSpPr>
        <p:spPr>
          <a:xfrm>
            <a:off x="4184070" y="2594948"/>
            <a:ext cx="845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ML</a:t>
            </a:r>
          </a:p>
          <a:p>
            <a:r>
              <a:rPr lang="en-US" sz="1600"/>
              <a:t>models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00A2A0C-B89C-7F4E-B16D-998C58A2F3CE}"/>
              </a:ext>
            </a:extLst>
          </p:cNvPr>
          <p:cNvCxnSpPr>
            <a:cxnSpLocks/>
          </p:cNvCxnSpPr>
          <p:nvPr/>
        </p:nvCxnSpPr>
        <p:spPr>
          <a:xfrm>
            <a:off x="5168711" y="2881635"/>
            <a:ext cx="1304484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DCAEBF6-6170-7146-9A50-E170AF680BFB}"/>
              </a:ext>
            </a:extLst>
          </p:cNvPr>
          <p:cNvSpPr txBox="1"/>
          <p:nvPr/>
        </p:nvSpPr>
        <p:spPr>
          <a:xfrm>
            <a:off x="5116743" y="2343026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Future memory </a:t>
            </a:r>
          </a:p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access patterns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369BD0-2CC6-4443-9548-2D4237D51A58}"/>
              </a:ext>
            </a:extLst>
          </p:cNvPr>
          <p:cNvSpPr txBox="1"/>
          <p:nvPr/>
        </p:nvSpPr>
        <p:spPr>
          <a:xfrm>
            <a:off x="3167142" y="5203873"/>
            <a:ext cx="5274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Prediction result of a Convolutional + Recurrent Neural Network.</a:t>
            </a:r>
          </a:p>
        </p:txBody>
      </p:sp>
      <p:pic>
        <p:nvPicPr>
          <p:cNvPr id="64" name="Google Shape;295;p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3DABB5-085D-6F4D-B7B8-6CD7930A0CA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4279" t="20094" r="7091" b="19459"/>
          <a:stretch/>
        </p:blipFill>
        <p:spPr>
          <a:xfrm>
            <a:off x="411912" y="4229763"/>
            <a:ext cx="1722805" cy="10246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8AC67F9-355E-0743-AF5A-50176E2987A1}"/>
              </a:ext>
            </a:extLst>
          </p:cNvPr>
          <p:cNvGrpSpPr/>
          <p:nvPr/>
        </p:nvGrpSpPr>
        <p:grpSpPr>
          <a:xfrm>
            <a:off x="7139468" y="4961997"/>
            <a:ext cx="3718552" cy="1482503"/>
            <a:chOff x="7139468" y="4961997"/>
            <a:chExt cx="3718552" cy="148250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02E3A60-A45B-744A-BC61-4CBE51A03546}"/>
                </a:ext>
              </a:extLst>
            </p:cNvPr>
            <p:cNvSpPr txBox="1"/>
            <p:nvPr/>
          </p:nvSpPr>
          <p:spPr>
            <a:xfrm>
              <a:off x="7139468" y="5668426"/>
              <a:ext cx="1962635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1 model per app or per pattern?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BCE5960-2774-7C4C-B8DA-7FFA509812F2}"/>
                </a:ext>
              </a:extLst>
            </p:cNvPr>
            <p:cNvSpPr txBox="1"/>
            <p:nvPr/>
          </p:nvSpPr>
          <p:spPr>
            <a:xfrm>
              <a:off x="8641592" y="4961997"/>
              <a:ext cx="1713166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Compare with RNN-only?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F2CD531-D06F-1A42-9832-23A445203FE9}"/>
                </a:ext>
              </a:extLst>
            </p:cNvPr>
            <p:cNvSpPr txBox="1"/>
            <p:nvPr/>
          </p:nvSpPr>
          <p:spPr>
            <a:xfrm>
              <a:off x="9253177" y="5859725"/>
              <a:ext cx="160484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Page-to-image</a:t>
              </a:r>
              <a:br>
                <a:rPr lang="en-US" sz="1600" b="1"/>
              </a:br>
              <a:r>
                <a:rPr lang="en-US" sz="1600" b="1"/>
                <a:t>mapping</a:t>
              </a:r>
            </a:p>
          </p:txBody>
        </p:sp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B7AE944-2A0F-974C-9D4B-69FD408F1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7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 descr="Robot outline">
            <a:extLst>
              <a:ext uri="{FF2B5EF4-FFF2-40B4-BE49-F238E27FC236}">
                <a16:creationId xmlns:a16="http://schemas.microsoft.com/office/drawing/2014/main" id="{D5FB004C-C836-304B-9DEB-D567C2BD8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9479" y="2586635"/>
            <a:ext cx="1896907" cy="1896907"/>
          </a:xfrm>
          <a:prstGeom prst="rect">
            <a:avLst/>
          </a:prstGeom>
        </p:spPr>
      </p:pic>
      <p:pic>
        <p:nvPicPr>
          <p:cNvPr id="2" name="Graphic 1" descr="Gauge outline">
            <a:extLst>
              <a:ext uri="{FF2B5EF4-FFF2-40B4-BE49-F238E27FC236}">
                <a16:creationId xmlns:a16="http://schemas.microsoft.com/office/drawing/2014/main" id="{F1CE9F31-3C40-4040-9F87-F9F7B8DA2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8610" y="318582"/>
            <a:ext cx="1882162" cy="1882162"/>
          </a:xfrm>
          <a:prstGeom prst="rect">
            <a:avLst/>
          </a:prstGeom>
        </p:spPr>
      </p:pic>
      <p:pic>
        <p:nvPicPr>
          <p:cNvPr id="3" name="Graphic 2" descr="Lights On outline">
            <a:extLst>
              <a:ext uri="{FF2B5EF4-FFF2-40B4-BE49-F238E27FC236}">
                <a16:creationId xmlns:a16="http://schemas.microsoft.com/office/drawing/2014/main" id="{3F58FFAB-A022-1F49-9066-5AD281E78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4724" y="358500"/>
            <a:ext cx="1712124" cy="1712124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91A098D-791C-8B41-A47D-1BCCB67726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272" y="2986362"/>
            <a:ext cx="4114800" cy="319925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A5CD7-3D72-FB43-BAF7-66403AE8F682}"/>
              </a:ext>
            </a:extLst>
          </p:cNvPr>
          <p:cNvSpPr txBox="1"/>
          <p:nvPr/>
        </p:nvSpPr>
        <p:spPr>
          <a:xfrm>
            <a:off x="5262159" y="2758930"/>
            <a:ext cx="3944010" cy="3455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</a:rPr>
              <a:t>How can we use our human intelligence to build </a:t>
            </a:r>
            <a:r>
              <a:rPr lang="en-US" sz="2400" b="1" dirty="0">
                <a:solidFill>
                  <a:srgbClr val="FFFFFF"/>
                </a:solidFill>
              </a:rPr>
              <a:t>practical</a:t>
            </a:r>
            <a:r>
              <a:rPr lang="en-US" sz="2400" dirty="0">
                <a:solidFill>
                  <a:srgbClr val="FFFFFF"/>
                </a:solidFill>
              </a:rPr>
              <a:t> systems that leverage machine learning and computer vision?</a:t>
            </a:r>
          </a:p>
        </p:txBody>
      </p:sp>
      <p:pic>
        <p:nvPicPr>
          <p:cNvPr id="6" name="Graphic 5" descr="Image outline">
            <a:extLst>
              <a:ext uri="{FF2B5EF4-FFF2-40B4-BE49-F238E27FC236}">
                <a16:creationId xmlns:a16="http://schemas.microsoft.com/office/drawing/2014/main" id="{9A3E592D-913B-CD47-9F61-0CD6EA42F1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41680" y="4585990"/>
            <a:ext cx="1821549" cy="1821549"/>
          </a:xfrm>
          <a:prstGeom prst="rect">
            <a:avLst/>
          </a:prstGeom>
        </p:spPr>
      </p:pic>
      <p:pic>
        <p:nvPicPr>
          <p:cNvPr id="5" name="Graphic 4" descr="Single gear outline">
            <a:extLst>
              <a:ext uri="{FF2B5EF4-FFF2-40B4-BE49-F238E27FC236}">
                <a16:creationId xmlns:a16="http://schemas.microsoft.com/office/drawing/2014/main" id="{8B8C2145-9C82-B64A-837F-D136BAEB2E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31474" y="362684"/>
            <a:ext cx="1841963" cy="1841963"/>
          </a:xfrm>
          <a:prstGeom prst="rect">
            <a:avLst/>
          </a:prstGeom>
        </p:spPr>
      </p:pic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4EF9A229-1FC7-BC4A-B15D-BA0D6B55C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9715" y="697837"/>
            <a:ext cx="1270000" cy="127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4B626D-8B4D-6C42-83A8-3EA02FDB9AF3}"/>
              </a:ext>
            </a:extLst>
          </p:cNvPr>
          <p:cNvSpPr txBox="1"/>
          <p:nvPr/>
        </p:nvSpPr>
        <p:spPr>
          <a:xfrm>
            <a:off x="1929715" y="1009671"/>
            <a:ext cx="241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dirty="0">
                <a:solidFill>
                  <a:schemeClr val="bg1"/>
                </a:solidFill>
              </a:rPr>
              <a:t>Scan this to find more about my work.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8AE59C-2597-054C-A004-B1458A6453C8}"/>
              </a:ext>
            </a:extLst>
          </p:cNvPr>
          <p:cNvSpPr txBox="1"/>
          <p:nvPr/>
        </p:nvSpPr>
        <p:spPr>
          <a:xfrm>
            <a:off x="5786460" y="2030207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Smart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22C308-1AFB-FC47-B08A-40029CA6F0EA}"/>
              </a:ext>
            </a:extLst>
          </p:cNvPr>
          <p:cNvSpPr txBox="1"/>
          <p:nvPr/>
        </p:nvSpPr>
        <p:spPr>
          <a:xfrm>
            <a:off x="8180875" y="2026616"/>
            <a:ext cx="477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279567-CC4A-1749-A4FB-DBAABAD33001}"/>
              </a:ext>
            </a:extLst>
          </p:cNvPr>
          <p:cNvSpPr txBox="1"/>
          <p:nvPr/>
        </p:nvSpPr>
        <p:spPr>
          <a:xfrm>
            <a:off x="10465040" y="2044422"/>
            <a:ext cx="774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Systems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B6F1C3-1509-7B44-A61E-393A8FA3A2EF}"/>
              </a:ext>
            </a:extLst>
          </p:cNvPr>
          <p:cNvSpPr txBox="1"/>
          <p:nvPr/>
        </p:nvSpPr>
        <p:spPr>
          <a:xfrm>
            <a:off x="10106896" y="4410201"/>
            <a:ext cx="14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Machine Learning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38B1DC-01E5-9540-A734-A3160DD8C091}"/>
              </a:ext>
            </a:extLst>
          </p:cNvPr>
          <p:cNvSpPr txBox="1"/>
          <p:nvPr/>
        </p:nvSpPr>
        <p:spPr>
          <a:xfrm>
            <a:off x="10150337" y="6171104"/>
            <a:ext cx="1404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Computer Vision</a:t>
            </a:r>
          </a:p>
        </p:txBody>
      </p:sp>
    </p:spTree>
    <p:extLst>
      <p:ext uri="{BB962C8B-B14F-4D97-AF65-F5344CB8AC3E}">
        <p14:creationId xmlns:p14="http://schemas.microsoft.com/office/powerpoint/2010/main" val="1683548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FFD55-60E1-824D-A360-60AA4B7C3A01}"/>
              </a:ext>
            </a:extLst>
          </p:cNvPr>
          <p:cNvSpPr/>
          <p:nvPr/>
        </p:nvSpPr>
        <p:spPr>
          <a:xfrm>
            <a:off x="0" y="0"/>
            <a:ext cx="12192000" cy="77661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ES" sz="3600" dirty="0"/>
              <a:t>  The Era of Heterogeneous Hardware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F339C6-B6ED-CA4C-A574-F388A7C523DA}"/>
              </a:ext>
            </a:extLst>
          </p:cNvPr>
          <p:cNvSpPr txBox="1"/>
          <p:nvPr/>
        </p:nvSpPr>
        <p:spPr>
          <a:xfrm>
            <a:off x="1101501" y="1535815"/>
            <a:ext cx="2441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A7934B"/>
                </a:highlight>
              </a:rPr>
              <a:t>Compute Acceleration</a:t>
            </a:r>
          </a:p>
        </p:txBody>
      </p:sp>
      <p:pic>
        <p:nvPicPr>
          <p:cNvPr id="6" name="Picture 5" descr="A picture containing text, electronics, monitor, black&#10;&#10;Description automatically generated">
            <a:extLst>
              <a:ext uri="{FF2B5EF4-FFF2-40B4-BE49-F238E27FC236}">
                <a16:creationId xmlns:a16="http://schemas.microsoft.com/office/drawing/2014/main" id="{7620BEB4-0D7B-AF46-857F-3D7F89477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530" y="4651174"/>
            <a:ext cx="3201894" cy="15800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AC8C630-A3F6-B347-8D6B-C8055ED26115}"/>
              </a:ext>
            </a:extLst>
          </p:cNvPr>
          <p:cNvGrpSpPr/>
          <p:nvPr/>
        </p:nvGrpSpPr>
        <p:grpSpPr>
          <a:xfrm>
            <a:off x="1003774" y="1956397"/>
            <a:ext cx="2637212" cy="1580240"/>
            <a:chOff x="806409" y="2016121"/>
            <a:chExt cx="2637212" cy="1580240"/>
          </a:xfrm>
        </p:grpSpPr>
        <p:pic>
          <p:nvPicPr>
            <p:cNvPr id="8" name="Picture 7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AEF085A4-1FE5-104F-A814-65BDD3F8B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477"/>
            <a:stretch/>
          </p:blipFill>
          <p:spPr>
            <a:xfrm>
              <a:off x="806409" y="2016121"/>
              <a:ext cx="2637211" cy="15802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4CCDF0-B9CF-E64A-931D-E69D1D85D3D3}"/>
                </a:ext>
              </a:extLst>
            </p:cNvPr>
            <p:cNvSpPr txBox="1"/>
            <p:nvPr/>
          </p:nvSpPr>
          <p:spPr>
            <a:xfrm>
              <a:off x="1938081" y="2038098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Nvidia GPUs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31D590-7606-9842-957E-E5179FE79601}"/>
              </a:ext>
            </a:extLst>
          </p:cNvPr>
          <p:cNvGrpSpPr/>
          <p:nvPr/>
        </p:nvGrpSpPr>
        <p:grpSpPr>
          <a:xfrm>
            <a:off x="4207658" y="1535815"/>
            <a:ext cx="3042016" cy="2239219"/>
            <a:chOff x="4207658" y="1535815"/>
            <a:chExt cx="3042016" cy="2239219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0CDA084C-B885-A846-8EBD-23BA11EE9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849" t="3663" r="15499" b="22966"/>
            <a:stretch/>
          </p:blipFill>
          <p:spPr>
            <a:xfrm>
              <a:off x="4207658" y="2022820"/>
              <a:ext cx="3042016" cy="175221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C07029-ABA6-1342-8AB1-E9A9E18481D8}"/>
                </a:ext>
              </a:extLst>
            </p:cNvPr>
            <p:cNvSpPr txBox="1"/>
            <p:nvPr/>
          </p:nvSpPr>
          <p:spPr>
            <a:xfrm>
              <a:off x="4207658" y="1535815"/>
              <a:ext cx="2864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highlight>
                    <a:srgbClr val="A7934B"/>
                  </a:highlight>
                </a:rPr>
                <a:t>Data Storage Acceleration</a:t>
              </a:r>
            </a:p>
          </p:txBody>
        </p:sp>
      </p:grpSp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2171DA1-F00D-804F-8F6A-765914DF62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64" b="10704"/>
          <a:stretch/>
        </p:blipFill>
        <p:spPr>
          <a:xfrm>
            <a:off x="370454" y="2782516"/>
            <a:ext cx="3149918" cy="14661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23FC1F7-D7D2-F340-A8AA-55A3EC8531CB}"/>
              </a:ext>
            </a:extLst>
          </p:cNvPr>
          <p:cNvGrpSpPr/>
          <p:nvPr/>
        </p:nvGrpSpPr>
        <p:grpSpPr>
          <a:xfrm>
            <a:off x="8064542" y="1039691"/>
            <a:ext cx="2753696" cy="2379900"/>
            <a:chOff x="8542960" y="452295"/>
            <a:chExt cx="2753696" cy="23799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24CAB27-BF35-9C46-A324-CA7255DCBD09}"/>
                </a:ext>
              </a:extLst>
            </p:cNvPr>
            <p:cNvGrpSpPr/>
            <p:nvPr/>
          </p:nvGrpSpPr>
          <p:grpSpPr>
            <a:xfrm>
              <a:off x="8542960" y="874476"/>
              <a:ext cx="2753696" cy="1957719"/>
              <a:chOff x="8352933" y="1759145"/>
              <a:chExt cx="2753696" cy="1957719"/>
            </a:xfrm>
          </p:grpSpPr>
          <p:pic>
            <p:nvPicPr>
              <p:cNvPr id="17" name="Picture 16" descr="Text&#10;&#10;Description automatically generated">
                <a:extLst>
                  <a:ext uri="{FF2B5EF4-FFF2-40B4-BE49-F238E27FC236}">
                    <a16:creationId xmlns:a16="http://schemas.microsoft.com/office/drawing/2014/main" id="{669F5D47-9841-FD47-B023-CBB20F14EC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" t="60057" r="53186"/>
              <a:stretch/>
            </p:blipFill>
            <p:spPr>
              <a:xfrm>
                <a:off x="8654316" y="1759145"/>
                <a:ext cx="2308276" cy="622726"/>
              </a:xfrm>
              <a:prstGeom prst="rect">
                <a:avLst/>
              </a:prstGeom>
            </p:spPr>
          </p:pic>
          <p:pic>
            <p:nvPicPr>
              <p:cNvPr id="18" name="Picture 17" descr="Text&#10;&#10;Description automatically generated">
                <a:extLst>
                  <a:ext uri="{FF2B5EF4-FFF2-40B4-BE49-F238E27FC236}">
                    <a16:creationId xmlns:a16="http://schemas.microsoft.com/office/drawing/2014/main" id="{DD01BE2D-14F0-534E-A028-E3FF60C950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6749" t="25553"/>
              <a:stretch/>
            </p:blipFill>
            <p:spPr>
              <a:xfrm>
                <a:off x="8352933" y="2381871"/>
                <a:ext cx="2753696" cy="1334993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2A4805-96E1-2B4C-9BD0-5D724B0F1A15}"/>
                </a:ext>
              </a:extLst>
            </p:cNvPr>
            <p:cNvSpPr txBox="1"/>
            <p:nvPr/>
          </p:nvSpPr>
          <p:spPr>
            <a:xfrm>
              <a:off x="8822485" y="452295"/>
              <a:ext cx="2351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highlight>
                    <a:srgbClr val="A7934B"/>
                  </a:highlight>
                </a:rPr>
                <a:t>Network Acceleration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3AF114-A219-B143-AE82-CF9D1BE58EAA}"/>
              </a:ext>
            </a:extLst>
          </p:cNvPr>
          <p:cNvGrpSpPr/>
          <p:nvPr/>
        </p:nvGrpSpPr>
        <p:grpSpPr>
          <a:xfrm>
            <a:off x="8044249" y="3647745"/>
            <a:ext cx="3143977" cy="2888460"/>
            <a:chOff x="8522667" y="3060349"/>
            <a:chExt cx="3143977" cy="2888460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59070007-8919-7346-ADC8-060A2B276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22667" y="3429681"/>
              <a:ext cx="3042397" cy="65802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EAD287-F5E0-1643-986F-4C67C5A22234}"/>
                </a:ext>
              </a:extLst>
            </p:cNvPr>
            <p:cNvSpPr txBox="1"/>
            <p:nvPr/>
          </p:nvSpPr>
          <p:spPr>
            <a:xfrm>
              <a:off x="8624247" y="3060349"/>
              <a:ext cx="2877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highlight>
                    <a:srgbClr val="A7934B"/>
                  </a:highlight>
                </a:rPr>
                <a:t>Interconnection Standards</a:t>
              </a:r>
            </a:p>
          </p:txBody>
        </p:sp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0F2D4CE8-4FBF-6548-936F-F621D73C1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24247" y="4237675"/>
              <a:ext cx="3042397" cy="1711134"/>
            </a:xfrm>
            <a:prstGeom prst="rect">
              <a:avLst/>
            </a:prstGeom>
          </p:spPr>
        </p:pic>
      </p:grpSp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750633A-66FD-A04F-99A6-5F8256FACB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446" y="3189497"/>
            <a:ext cx="3042016" cy="171113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C090450-9343-5A43-852B-C2D9E106955C}"/>
              </a:ext>
            </a:extLst>
          </p:cNvPr>
          <p:cNvGrpSpPr/>
          <p:nvPr/>
        </p:nvGrpSpPr>
        <p:grpSpPr>
          <a:xfrm>
            <a:off x="839950" y="4134021"/>
            <a:ext cx="2153013" cy="2891989"/>
            <a:chOff x="4277602" y="4299806"/>
            <a:chExt cx="2153013" cy="2891989"/>
          </a:xfrm>
        </p:grpSpPr>
        <p:pic>
          <p:nvPicPr>
            <p:cNvPr id="25" name="Picture 24" descr="A picture containing text, circuit, electronics, screenshot&#10;&#10;Description automatically generated">
              <a:extLst>
                <a:ext uri="{FF2B5EF4-FFF2-40B4-BE49-F238E27FC236}">
                  <a16:creationId xmlns:a16="http://schemas.microsoft.com/office/drawing/2014/main" id="{633C21F4-7855-F943-AABE-D9FDE9A02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77602" y="4299806"/>
              <a:ext cx="2153013" cy="18771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343DC2C8-80A9-2E4C-8297-2EB2568BF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36735" y="5941219"/>
              <a:ext cx="1875864" cy="1250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71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FFD55-60E1-824D-A360-60AA4B7C3A01}"/>
              </a:ext>
            </a:extLst>
          </p:cNvPr>
          <p:cNvSpPr/>
          <p:nvPr/>
        </p:nvSpPr>
        <p:spPr>
          <a:xfrm>
            <a:off x="0" y="6959"/>
            <a:ext cx="12192000" cy="79108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ES" sz="3600" dirty="0"/>
              <a:t>  Heterogeneity Across Computing Platforms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F9D108-700B-E640-B888-F627C468FEAC}"/>
              </a:ext>
            </a:extLst>
          </p:cNvPr>
          <p:cNvSpPr txBox="1"/>
          <p:nvPr/>
        </p:nvSpPr>
        <p:spPr>
          <a:xfrm>
            <a:off x="3644632" y="334368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Specifications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4F8816D-8B7D-1543-978D-4C7987125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69" b="9275"/>
          <a:stretch/>
        </p:blipFill>
        <p:spPr>
          <a:xfrm>
            <a:off x="1654623" y="1404160"/>
            <a:ext cx="5067218" cy="1939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7FFA90-0BA9-FE4F-9217-A3A2B6C538EC}"/>
              </a:ext>
            </a:extLst>
          </p:cNvPr>
          <p:cNvSpPr txBox="1"/>
          <p:nvPr/>
        </p:nvSpPr>
        <p:spPr>
          <a:xfrm>
            <a:off x="1654623" y="1371845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chemeClr val="bg1"/>
                </a:solidFill>
              </a:rPr>
              <a:t>Exascale</a:t>
            </a:r>
            <a:r>
              <a:rPr lang="en-US">
                <a:solidFill>
                  <a:schemeClr val="bg1"/>
                </a:solidFill>
              </a:rPr>
              <a:t> Era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2EC2ED-3CBC-DB40-AAF4-9AFE0527E81D}"/>
              </a:ext>
            </a:extLst>
          </p:cNvPr>
          <p:cNvSpPr txBox="1"/>
          <p:nvPr/>
        </p:nvSpPr>
        <p:spPr>
          <a:xfrm>
            <a:off x="3198635" y="970048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A7934B"/>
                </a:highlight>
              </a:rPr>
              <a:t>Supercomputers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DC4AB92-7936-FD4B-B6E0-79E93D9E96DD}"/>
              </a:ext>
            </a:extLst>
          </p:cNvPr>
          <p:cNvGrpSpPr/>
          <p:nvPr/>
        </p:nvGrpSpPr>
        <p:grpSpPr>
          <a:xfrm>
            <a:off x="7281774" y="923669"/>
            <a:ext cx="4399440" cy="2826464"/>
            <a:chOff x="7281774" y="923669"/>
            <a:chExt cx="4399440" cy="2826464"/>
          </a:xfrm>
        </p:grpSpPr>
        <p:pic>
          <p:nvPicPr>
            <p:cNvPr id="9" name="Picture 8" descr="A picture containing indoor, floor, blue&#10;&#10;Description automatically generated">
              <a:extLst>
                <a:ext uri="{FF2B5EF4-FFF2-40B4-BE49-F238E27FC236}">
                  <a16:creationId xmlns:a16="http://schemas.microsoft.com/office/drawing/2014/main" id="{0C90D363-2187-B74B-801C-87E161D6E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3858" y="1318846"/>
              <a:ext cx="3545058" cy="211015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DF2044-A8F8-1E47-AB67-5AD0CDC0073E}"/>
                </a:ext>
              </a:extLst>
            </p:cNvPr>
            <p:cNvSpPr txBox="1"/>
            <p:nvPr/>
          </p:nvSpPr>
          <p:spPr>
            <a:xfrm>
              <a:off x="8832089" y="923669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highlight>
                    <a:srgbClr val="A7934B"/>
                  </a:highlight>
                </a:rPr>
                <a:t>Datacenters</a:t>
              </a:r>
            </a:p>
          </p:txBody>
        </p:sp>
        <p:pic>
          <p:nvPicPr>
            <p:cNvPr id="11" name="Picture 10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4C720635-F717-6449-AA4C-35082CEF3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1774" y="2245184"/>
              <a:ext cx="2923074" cy="1504949"/>
            </a:xfrm>
            <a:prstGeom prst="rect">
              <a:avLst/>
            </a:prstGeom>
          </p:spPr>
        </p:pic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897BDF3-92BE-8D44-9F38-92DA886BA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19855" y="2739246"/>
              <a:ext cx="3461359" cy="5168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D2439D-6D88-3947-A0E8-BF2108E40108}"/>
              </a:ext>
            </a:extLst>
          </p:cNvPr>
          <p:cNvGrpSpPr/>
          <p:nvPr/>
        </p:nvGrpSpPr>
        <p:grpSpPr>
          <a:xfrm>
            <a:off x="7773858" y="4016328"/>
            <a:ext cx="3551092" cy="2361889"/>
            <a:chOff x="5959222" y="4079822"/>
            <a:chExt cx="3551092" cy="2361889"/>
          </a:xfrm>
        </p:grpSpPr>
        <p:pic>
          <p:nvPicPr>
            <p:cNvPr id="14" name="Picture 13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D89B7293-3704-2A4A-ABAF-EA6286AB6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9222" y="4449154"/>
              <a:ext cx="3551092" cy="199255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54378B-DDE7-4A4A-960D-C2803533D6A7}"/>
                </a:ext>
              </a:extLst>
            </p:cNvPr>
            <p:cNvSpPr txBox="1"/>
            <p:nvPr/>
          </p:nvSpPr>
          <p:spPr>
            <a:xfrm>
              <a:off x="6866452" y="4079822"/>
              <a:ext cx="1980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highlight>
                    <a:srgbClr val="A7934B"/>
                  </a:highlight>
                </a:rPr>
                <a:t>Personal Devices</a:t>
              </a:r>
            </a:p>
          </p:txBody>
        </p:sp>
      </p:grpSp>
      <p:pic>
        <p:nvPicPr>
          <p:cNvPr id="16" name="Picture 1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55F95D6-2051-A347-9347-554AC80288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987" t="9994" b="11005"/>
          <a:stretch/>
        </p:blipFill>
        <p:spPr>
          <a:xfrm>
            <a:off x="902366" y="4414231"/>
            <a:ext cx="2652332" cy="1861176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901C7E3-E660-8749-B1F2-368CD1317E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084" y="2359538"/>
            <a:ext cx="4651101" cy="1504950"/>
          </a:xfrm>
          <a:prstGeom prst="rect">
            <a:avLst/>
          </a:prstGeom>
        </p:spPr>
      </p:pic>
      <p:pic>
        <p:nvPicPr>
          <p:cNvPr id="18" name="Picture 17" descr="Calendar&#10;&#10;Description automatically generated">
            <a:extLst>
              <a:ext uri="{FF2B5EF4-FFF2-40B4-BE49-F238E27FC236}">
                <a16:creationId xmlns:a16="http://schemas.microsoft.com/office/drawing/2014/main" id="{D2179150-650B-DE4F-830D-3A078B076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0897" y="3659090"/>
            <a:ext cx="3451866" cy="23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B5CB5-51BD-2F48-B68B-B68814AF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Heterogeneity Trade-offs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A643230-247A-7841-A754-F575C67B6C40}"/>
              </a:ext>
            </a:extLst>
          </p:cNvPr>
          <p:cNvGrpSpPr/>
          <p:nvPr/>
        </p:nvGrpSpPr>
        <p:grpSpPr>
          <a:xfrm>
            <a:off x="2086334" y="1299086"/>
            <a:ext cx="2155698" cy="2098122"/>
            <a:chOff x="7776776" y="1755122"/>
            <a:chExt cx="2262513" cy="2221798"/>
          </a:xfrm>
        </p:grpSpPr>
        <p:pic>
          <p:nvPicPr>
            <p:cNvPr id="50" name="Picture 49" descr="A picture containing arrow&#10;&#10;Description automatically generated">
              <a:extLst>
                <a:ext uri="{FF2B5EF4-FFF2-40B4-BE49-F238E27FC236}">
                  <a16:creationId xmlns:a16="http://schemas.microsoft.com/office/drawing/2014/main" id="{D8E7635B-3528-8543-91D3-019EF85772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198" r="50171"/>
            <a:stretch/>
          </p:blipFill>
          <p:spPr>
            <a:xfrm>
              <a:off x="7833342" y="1777496"/>
              <a:ext cx="2134158" cy="1540871"/>
            </a:xfrm>
            <a:prstGeom prst="triangle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143E1C2-90D0-DA4F-8561-CEDDC9340F75}"/>
                </a:ext>
              </a:extLst>
            </p:cNvPr>
            <p:cNvSpPr txBox="1"/>
            <p:nvPr/>
          </p:nvSpPr>
          <p:spPr>
            <a:xfrm>
              <a:off x="7873896" y="3669143"/>
              <a:ext cx="20842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Source: </a:t>
              </a:r>
              <a:r>
                <a:rPr lang="en-US" sz="140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memverge.com</a:t>
              </a:r>
              <a:endParaRPr lang="en-US" sz="1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E179D5B-4F3B-2C42-8B31-E8A0ABFF72B6}"/>
                </a:ext>
              </a:extLst>
            </p:cNvPr>
            <p:cNvSpPr txBox="1"/>
            <p:nvPr/>
          </p:nvSpPr>
          <p:spPr>
            <a:xfrm>
              <a:off x="8373981" y="3317899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2x bigger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82DEEC2-2EA3-014B-8F38-767979D07304}"/>
                </a:ext>
              </a:extLst>
            </p:cNvPr>
            <p:cNvSpPr txBox="1"/>
            <p:nvPr/>
          </p:nvSpPr>
          <p:spPr>
            <a:xfrm rot="3342154">
              <a:off x="9191621" y="2233458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2x cheaper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6D72D71-CD2F-314A-87F2-0189D1C4A22D}"/>
                </a:ext>
              </a:extLst>
            </p:cNvPr>
            <p:cNvSpPr txBox="1"/>
            <p:nvPr/>
          </p:nvSpPr>
          <p:spPr>
            <a:xfrm rot="18297422">
              <a:off x="7404691" y="2228854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3x slower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D8500722-FD3D-EB47-BA99-FFDBF1EE2993}"/>
                </a:ext>
              </a:extLst>
            </p:cNvPr>
            <p:cNvCxnSpPr>
              <a:cxnSpLocks/>
            </p:cNvCxnSpPr>
            <p:nvPr/>
          </p:nvCxnSpPr>
          <p:spPr>
            <a:xfrm>
              <a:off x="9208853" y="1949327"/>
              <a:ext cx="818062" cy="1187536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D65E7F0D-72CD-B646-B96A-A06244662964}"/>
                </a:ext>
              </a:extLst>
            </p:cNvPr>
            <p:cNvCxnSpPr>
              <a:cxnSpLocks/>
            </p:cNvCxnSpPr>
            <p:nvPr/>
          </p:nvCxnSpPr>
          <p:spPr>
            <a:xfrm>
              <a:off x="9572891" y="3499709"/>
              <a:ext cx="454024" cy="0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951921C-E220-BD43-A86C-EF95CE3B15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33343" y="3499709"/>
              <a:ext cx="521385" cy="0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50D017D6-0D54-634B-95AE-ADA4D6640E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6776" y="1927474"/>
              <a:ext cx="859651" cy="1231243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6D5323D-3F66-E54C-8751-F0D6BA39CE8C}"/>
              </a:ext>
            </a:extLst>
          </p:cNvPr>
          <p:cNvGrpSpPr/>
          <p:nvPr/>
        </p:nvGrpSpPr>
        <p:grpSpPr>
          <a:xfrm>
            <a:off x="382332" y="3691681"/>
            <a:ext cx="4970337" cy="2793166"/>
            <a:chOff x="405876" y="2019979"/>
            <a:chExt cx="5136814" cy="2888801"/>
          </a:xfrm>
        </p:grpSpPr>
        <p:pic>
          <p:nvPicPr>
            <p:cNvPr id="60" name="Picture 5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B1B86E3-74D4-644F-9D8E-F60E97915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876" y="2019979"/>
              <a:ext cx="5136814" cy="2888801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9477D23-DBBF-CB4F-BC6A-53E14C9A6240}"/>
                </a:ext>
              </a:extLst>
            </p:cNvPr>
            <p:cNvSpPr txBox="1"/>
            <p:nvPr/>
          </p:nvSpPr>
          <p:spPr>
            <a:xfrm>
              <a:off x="845028" y="4016228"/>
              <a:ext cx="16418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Source: </a:t>
              </a:r>
            </a:p>
            <a:p>
              <a:r>
                <a:rPr lang="en-US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intel.com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A785880-1CA8-9247-8E1D-84EFEEFD918C}"/>
                </a:ext>
              </a:extLst>
            </p:cNvPr>
            <p:cNvCxnSpPr>
              <a:cxnSpLocks/>
            </p:cNvCxnSpPr>
            <p:nvPr/>
          </p:nvCxnSpPr>
          <p:spPr>
            <a:xfrm>
              <a:off x="3745651" y="2374587"/>
              <a:ext cx="1719072" cy="2034898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54D6C4B-1AB2-C14F-93F4-569BC180F3DF}"/>
                </a:ext>
              </a:extLst>
            </p:cNvPr>
            <p:cNvSpPr txBox="1"/>
            <p:nvPr/>
          </p:nvSpPr>
          <p:spPr>
            <a:xfrm rot="18599609">
              <a:off x="239018" y="3046963"/>
              <a:ext cx="18749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Slower Speed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A0B9089-F32E-8147-965E-684E47202D29}"/>
                </a:ext>
              </a:extLst>
            </p:cNvPr>
            <p:cNvSpPr txBox="1"/>
            <p:nvPr/>
          </p:nvSpPr>
          <p:spPr>
            <a:xfrm rot="2972480">
              <a:off x="3851045" y="3044338"/>
              <a:ext cx="1750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Lower Cost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0B3AD29-AEBF-7B41-87E8-9F49FA7BC5BD}"/>
                </a:ext>
              </a:extLst>
            </p:cNvPr>
            <p:cNvSpPr txBox="1"/>
            <p:nvPr/>
          </p:nvSpPr>
          <p:spPr>
            <a:xfrm>
              <a:off x="3073048" y="4539448"/>
              <a:ext cx="12490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Capacity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0D7BCC9-076A-0543-9EAA-0BB2190CCBE1}"/>
                </a:ext>
              </a:extLst>
            </p:cNvPr>
            <p:cNvCxnSpPr>
              <a:cxnSpLocks/>
            </p:cNvCxnSpPr>
            <p:nvPr/>
          </p:nvCxnSpPr>
          <p:spPr>
            <a:xfrm>
              <a:off x="4266447" y="4708169"/>
              <a:ext cx="1064238" cy="0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BDAEC93-43DD-9042-8C4F-6E5D1BFE92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5280" y="4708169"/>
              <a:ext cx="1249003" cy="0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Graphic 67" descr="Dollar with solid fill">
              <a:extLst>
                <a:ext uri="{FF2B5EF4-FFF2-40B4-BE49-F238E27FC236}">
                  <a16:creationId xmlns:a16="http://schemas.microsoft.com/office/drawing/2014/main" id="{D8E82085-0DEB-E243-ACA2-5FF93F3C4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948466">
              <a:off x="4931891" y="3446045"/>
              <a:ext cx="452202" cy="455321"/>
            </a:xfrm>
            <a:prstGeom prst="rect">
              <a:avLst/>
            </a:prstGeom>
          </p:spPr>
        </p:pic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4D1CA3F4-2A1B-A54E-BC47-3C0F2664FC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5721" y="2366349"/>
              <a:ext cx="1641850" cy="1972034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Graphic 69" descr="Speedometer Low with solid fill">
              <a:extLst>
                <a:ext uri="{FF2B5EF4-FFF2-40B4-BE49-F238E27FC236}">
                  <a16:creationId xmlns:a16="http://schemas.microsoft.com/office/drawing/2014/main" id="{BD62866F-8530-3E40-A339-CE2D337AC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8678168">
              <a:off x="1516097" y="2294489"/>
              <a:ext cx="442040" cy="44204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DB224C2-6A88-354B-BAC2-7F20E9860113}"/>
              </a:ext>
            </a:extLst>
          </p:cNvPr>
          <p:cNvGrpSpPr/>
          <p:nvPr/>
        </p:nvGrpSpPr>
        <p:grpSpPr>
          <a:xfrm>
            <a:off x="2133131" y="3382439"/>
            <a:ext cx="2484061" cy="1484754"/>
            <a:chOff x="3524798" y="-323103"/>
            <a:chExt cx="2484061" cy="1484754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94062197-ECDC-7B4F-B82E-341B3732A880}"/>
                </a:ext>
              </a:extLst>
            </p:cNvPr>
            <p:cNvSpPr/>
            <p:nvPr/>
          </p:nvSpPr>
          <p:spPr>
            <a:xfrm>
              <a:off x="3524798" y="243336"/>
              <a:ext cx="2071534" cy="918315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DB32F960-215F-354A-8D23-9E343FF6EEB3}"/>
                </a:ext>
              </a:extLst>
            </p:cNvPr>
            <p:cNvCxnSpPr>
              <a:cxnSpLocks/>
              <a:stCxn id="72" idx="0"/>
              <a:endCxn id="51" idx="2"/>
            </p:cNvCxnSpPr>
            <p:nvPr/>
          </p:nvCxnSpPr>
          <p:spPr>
            <a:xfrm flipV="1">
              <a:off x="4560565" y="-323103"/>
              <a:ext cx="5928" cy="566439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Graphic 73" descr="Magnifying glass with solid fill">
              <a:extLst>
                <a:ext uri="{FF2B5EF4-FFF2-40B4-BE49-F238E27FC236}">
                  <a16:creationId xmlns:a16="http://schemas.microsoft.com/office/drawing/2014/main" id="{D775CBFB-7C28-6545-8367-AC810168E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40472" y="-185262"/>
              <a:ext cx="568387" cy="568387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F36EEEA-1A47-4D4C-B154-901862C4605F}"/>
              </a:ext>
            </a:extLst>
          </p:cNvPr>
          <p:cNvGrpSpPr/>
          <p:nvPr/>
        </p:nvGrpSpPr>
        <p:grpSpPr>
          <a:xfrm>
            <a:off x="5881507" y="2071668"/>
            <a:ext cx="5407288" cy="3348808"/>
            <a:chOff x="5799562" y="1184585"/>
            <a:chExt cx="5026347" cy="3021838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C8513F4-FE59-1546-9042-0D84139DA4BC}"/>
                </a:ext>
              </a:extLst>
            </p:cNvPr>
            <p:cNvGrpSpPr/>
            <p:nvPr/>
          </p:nvGrpSpPr>
          <p:grpSpPr>
            <a:xfrm>
              <a:off x="5799562" y="1184585"/>
              <a:ext cx="5026347" cy="3021838"/>
              <a:chOff x="5744549" y="1441863"/>
              <a:chExt cx="5026347" cy="3021838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77AFAEA8-7B42-E646-8A2F-4C64EE3AEAAA}"/>
                  </a:ext>
                </a:extLst>
              </p:cNvPr>
              <p:cNvGrpSpPr/>
              <p:nvPr/>
            </p:nvGrpSpPr>
            <p:grpSpPr>
              <a:xfrm>
                <a:off x="5744549" y="1441863"/>
                <a:ext cx="5026347" cy="2668868"/>
                <a:chOff x="6185253" y="1620079"/>
                <a:chExt cx="5026347" cy="2668868"/>
              </a:xfrm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7C654895-DC0C-694C-BA78-27C72AA85561}"/>
                    </a:ext>
                  </a:extLst>
                </p:cNvPr>
                <p:cNvSpPr/>
                <p:nvPr/>
              </p:nvSpPr>
              <p:spPr>
                <a:xfrm>
                  <a:off x="6185254" y="1620079"/>
                  <a:ext cx="4812213" cy="2668868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96E66D9E-0BF8-7C43-93C2-E131E2E8EE0E}"/>
                    </a:ext>
                  </a:extLst>
                </p:cNvPr>
                <p:cNvGrpSpPr/>
                <p:nvPr/>
              </p:nvGrpSpPr>
              <p:grpSpPr>
                <a:xfrm>
                  <a:off x="6185253" y="1631489"/>
                  <a:ext cx="5026347" cy="2657456"/>
                  <a:chOff x="5989215" y="1360171"/>
                  <a:chExt cx="5470743" cy="3151528"/>
                </a:xfrm>
              </p:grpSpPr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0E091218-BECC-9E43-BC87-DD162B1BEA28}"/>
                      </a:ext>
                    </a:extLst>
                  </p:cNvPr>
                  <p:cNvSpPr txBox="1"/>
                  <p:nvPr/>
                </p:nvSpPr>
                <p:spPr>
                  <a:xfrm>
                    <a:off x="6093626" y="1424847"/>
                    <a:ext cx="1571863" cy="3622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b="1"/>
                      <a:t>Characteristic</a:t>
                    </a:r>
                  </a:p>
                </p:txBody>
              </p:sp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4AC3A852-7859-0A4F-BBE2-DE18B0D5A895}"/>
                      </a:ext>
                    </a:extLst>
                  </p:cNvPr>
                  <p:cNvSpPr txBox="1"/>
                  <p:nvPr/>
                </p:nvSpPr>
                <p:spPr>
                  <a:xfrm>
                    <a:off x="7772718" y="1421037"/>
                    <a:ext cx="1334235" cy="3622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b="1"/>
                      <a:t>Technology</a:t>
                    </a:r>
                  </a:p>
                </p:txBody>
              </p: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3F08E678-7C8F-0040-88D5-CBC85A993A3F}"/>
                      </a:ext>
                    </a:extLst>
                  </p:cNvPr>
                  <p:cNvSpPr txBox="1"/>
                  <p:nvPr/>
                </p:nvSpPr>
                <p:spPr>
                  <a:xfrm>
                    <a:off x="8920222" y="1427797"/>
                    <a:ext cx="2539736" cy="364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/>
                      <a:t>Hardware Vendors</a:t>
                    </a:r>
                  </a:p>
                </p:txBody>
              </p:sp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2D69B4EA-7EF4-1C4A-B966-E8949D5B97D4}"/>
                      </a:ext>
                    </a:extLst>
                  </p:cNvPr>
                  <p:cNvSpPr txBox="1"/>
                  <p:nvPr/>
                </p:nvSpPr>
                <p:spPr>
                  <a:xfrm>
                    <a:off x="7978677" y="2090033"/>
                    <a:ext cx="820963" cy="3622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/>
                      <a:t>MRAM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37455911-E37C-7A42-9D4F-C91D5F894602}"/>
                      </a:ext>
                    </a:extLst>
                  </p:cNvPr>
                  <p:cNvSpPr txBox="1"/>
                  <p:nvPr/>
                </p:nvSpPr>
                <p:spPr>
                  <a:xfrm>
                    <a:off x="6230207" y="2069953"/>
                    <a:ext cx="1351296" cy="3622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/>
                      <a:t>Low Latency</a:t>
                    </a:r>
                  </a:p>
                </p:txBody>
              </p:sp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05F45DBD-CC4E-7445-A682-64409ECDD5FB}"/>
                      </a:ext>
                    </a:extLst>
                  </p:cNvPr>
                  <p:cNvSpPr txBox="1"/>
                  <p:nvPr/>
                </p:nvSpPr>
                <p:spPr>
                  <a:xfrm>
                    <a:off x="6073510" y="3009986"/>
                    <a:ext cx="1636736" cy="3622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/>
                      <a:t>High Bandwidth</a:t>
                    </a:r>
                  </a:p>
                </p:txBody>
              </p:sp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9FC29161-7AA6-DD4F-85C6-B307B2314A8E}"/>
                      </a:ext>
                    </a:extLst>
                  </p:cNvPr>
                  <p:cNvSpPr txBox="1"/>
                  <p:nvPr/>
                </p:nvSpPr>
                <p:spPr>
                  <a:xfrm>
                    <a:off x="8047825" y="3009985"/>
                    <a:ext cx="647429" cy="3622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/>
                      <a:t>HBM</a:t>
                    </a:r>
                  </a:p>
                </p:txBody>
              </p:sp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8A80898D-3A35-CC47-A27C-46B8199D1E7E}"/>
                      </a:ext>
                    </a:extLst>
                  </p:cNvPr>
                  <p:cNvSpPr txBox="1"/>
                  <p:nvPr/>
                </p:nvSpPr>
                <p:spPr>
                  <a:xfrm>
                    <a:off x="6266449" y="3780249"/>
                    <a:ext cx="1270205" cy="3622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/>
                      <a:t>Persistence</a:t>
                    </a:r>
                  </a:p>
                </p:txBody>
              </p:sp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E7C3FC5-6EAF-9247-8041-ED16CD566692}"/>
                      </a:ext>
                    </a:extLst>
                  </p:cNvPr>
                  <p:cNvSpPr txBox="1"/>
                  <p:nvPr/>
                </p:nvSpPr>
                <p:spPr>
                  <a:xfrm>
                    <a:off x="7952972" y="3780248"/>
                    <a:ext cx="809610" cy="3622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/>
                      <a:t>PMEM</a:t>
                    </a:r>
                  </a:p>
                </p:txBody>
              </p:sp>
              <p:pic>
                <p:nvPicPr>
                  <p:cNvPr id="91" name="Picture 90" descr="A picture containing text, electronics&#10;&#10;Description automatically generated">
                    <a:extLst>
                      <a:ext uri="{FF2B5EF4-FFF2-40B4-BE49-F238E27FC236}">
                        <a16:creationId xmlns:a16="http://schemas.microsoft.com/office/drawing/2014/main" id="{2E68DBA0-F592-F749-B380-28D141179C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9921055" y="1861657"/>
                    <a:ext cx="1413266" cy="737357"/>
                  </a:xfrm>
                  <a:prstGeom prst="rect">
                    <a:avLst/>
                  </a:prstGeom>
                </p:spPr>
              </p:pic>
              <p:pic>
                <p:nvPicPr>
                  <p:cNvPr id="92" name="Picture 91" descr="Logo, company name&#10;&#10;Description automatically generated">
                    <a:extLst>
                      <a:ext uri="{FF2B5EF4-FFF2-40B4-BE49-F238E27FC236}">
                        <a16:creationId xmlns:a16="http://schemas.microsoft.com/office/drawing/2014/main" id="{7B5E6003-07E4-C741-B726-032481124C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9212919" y="1912490"/>
                    <a:ext cx="775440" cy="719553"/>
                  </a:xfrm>
                  <a:prstGeom prst="rect">
                    <a:avLst/>
                  </a:prstGeom>
                </p:spPr>
              </p:pic>
              <p:pic>
                <p:nvPicPr>
                  <p:cNvPr id="93" name="Picture 92" descr="A picture containing text, businesscard&#10;&#10;Description automatically generated">
                    <a:extLst>
                      <a:ext uri="{FF2B5EF4-FFF2-40B4-BE49-F238E27FC236}">
                        <a16:creationId xmlns:a16="http://schemas.microsoft.com/office/drawing/2014/main" id="{5F9492C2-5343-134A-8CAC-D3F8BB692A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/>
                  <a:srcRect l="25731" r="47310"/>
                  <a:stretch/>
                </p:blipFill>
                <p:spPr>
                  <a:xfrm>
                    <a:off x="9254863" y="2758707"/>
                    <a:ext cx="775440" cy="925337"/>
                  </a:xfrm>
                  <a:prstGeom prst="rect">
                    <a:avLst/>
                  </a:prstGeom>
                </p:spPr>
              </p:pic>
              <p:pic>
                <p:nvPicPr>
                  <p:cNvPr id="94" name="Picture 93" descr="A picture containing 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1383E531-9D9B-864D-A57B-1AE91E57F7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3"/>
                  <a:srcRect l="5678" t="20175" r="50669" b="19248"/>
                  <a:stretch/>
                </p:blipFill>
                <p:spPr>
                  <a:xfrm>
                    <a:off x="10218974" y="2781966"/>
                    <a:ext cx="856840" cy="755587"/>
                  </a:xfrm>
                  <a:prstGeom prst="rect">
                    <a:avLst/>
                  </a:prstGeom>
                </p:spPr>
              </p:pic>
              <p:pic>
                <p:nvPicPr>
                  <p:cNvPr id="95" name="Picture 94" descr="Graphical user interface, website&#10;&#10;Description automatically generated">
                    <a:extLst>
                      <a:ext uri="{FF2B5EF4-FFF2-40B4-BE49-F238E27FC236}">
                        <a16:creationId xmlns:a16="http://schemas.microsoft.com/office/drawing/2014/main" id="{49139FCC-974D-6A4D-9C22-BE63359A53F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/>
                  <a:srcRect l="12849" t="3663" r="15499" b="22966"/>
                  <a:stretch/>
                </p:blipFill>
                <p:spPr>
                  <a:xfrm>
                    <a:off x="9308649" y="3810342"/>
                    <a:ext cx="1054545" cy="607422"/>
                  </a:xfrm>
                  <a:prstGeom prst="rect">
                    <a:avLst/>
                  </a:prstGeom>
                </p:spPr>
              </p:pic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F9D5E265-5789-9043-912F-85C39D8EED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719668" y="1360171"/>
                    <a:ext cx="0" cy="3151528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2115A09D-B4C1-FC49-99C9-662E34530F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89215" y="1813059"/>
                    <a:ext cx="5237680" cy="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66A0EE0F-85CF-7644-8C95-C910796FB4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89215" y="2683603"/>
                    <a:ext cx="5237678" cy="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C0E32C69-3619-8F45-9B05-5A53E978AD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989215" y="3680036"/>
                    <a:ext cx="5237679" cy="4009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18CB7A3-9055-2040-A9E6-64395488BAB1}"/>
                  </a:ext>
                </a:extLst>
              </p:cNvPr>
              <p:cNvSpPr txBox="1"/>
              <p:nvPr/>
            </p:nvSpPr>
            <p:spPr>
              <a:xfrm>
                <a:off x="6064560" y="4185975"/>
                <a:ext cx="4332425" cy="277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Examples of other heterogeneous memory technologies.</a:t>
                </a: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1367F8C-08D0-8B4E-B675-9C1CC39E9FE7}"/>
                </a:ext>
              </a:extLst>
            </p:cNvPr>
            <p:cNvCxnSpPr>
              <a:cxnSpLocks/>
            </p:cNvCxnSpPr>
            <p:nvPr/>
          </p:nvCxnSpPr>
          <p:spPr>
            <a:xfrm>
              <a:off x="8637717" y="1195995"/>
              <a:ext cx="0" cy="2657456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716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C8C41-906D-A044-AF6E-2C826610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Building Software to Maximize the Hardware Efficiency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EF8227-5866-5743-8AF7-6AA503098E69}"/>
              </a:ext>
            </a:extLst>
          </p:cNvPr>
          <p:cNvSpPr/>
          <p:nvPr/>
        </p:nvSpPr>
        <p:spPr>
          <a:xfrm>
            <a:off x="2797" y="6524869"/>
            <a:ext cx="1025287" cy="259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AA110D-A1C1-8C42-9CCD-78F219CAF6BD}"/>
              </a:ext>
            </a:extLst>
          </p:cNvPr>
          <p:cNvGrpSpPr/>
          <p:nvPr/>
        </p:nvGrpSpPr>
        <p:grpSpPr>
          <a:xfrm rot="16200000">
            <a:off x="273880" y="1036883"/>
            <a:ext cx="2762322" cy="2605740"/>
            <a:chOff x="357476" y="3402453"/>
            <a:chExt cx="3125913" cy="253662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B4C7FCC-8CD5-264C-B3A4-1EA49E4DFBD9}"/>
                </a:ext>
              </a:extLst>
            </p:cNvPr>
            <p:cNvGrpSpPr/>
            <p:nvPr/>
          </p:nvGrpSpPr>
          <p:grpSpPr>
            <a:xfrm rot="5400000">
              <a:off x="791995" y="3591550"/>
              <a:ext cx="2127561" cy="2558747"/>
              <a:chOff x="7838228" y="2160477"/>
              <a:chExt cx="2707624" cy="2397757"/>
            </a:xfrm>
          </p:grpSpPr>
          <p:pic>
            <p:nvPicPr>
              <p:cNvPr id="35" name="Picture 34" descr="Chart, bar chart&#10;&#10;Description automatically generated">
                <a:extLst>
                  <a:ext uri="{FF2B5EF4-FFF2-40B4-BE49-F238E27FC236}">
                    <a16:creationId xmlns:a16="http://schemas.microsoft.com/office/drawing/2014/main" id="{5815BB56-4D41-BE42-9C4B-B6AF0B4513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2035" t="13853" r="21369" b="14145"/>
              <a:stretch/>
            </p:blipFill>
            <p:spPr>
              <a:xfrm>
                <a:off x="8047063" y="2160477"/>
                <a:ext cx="2498789" cy="2161391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C1BD9D8-9EAF-484C-A6DF-A60A52EC8DB1}"/>
                  </a:ext>
                </a:extLst>
              </p:cNvPr>
              <p:cNvSpPr/>
              <p:nvPr/>
            </p:nvSpPr>
            <p:spPr>
              <a:xfrm rot="16200000">
                <a:off x="7351709" y="3210093"/>
                <a:ext cx="1181873" cy="2088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1609914-8661-9842-80E3-063ABE1F12EF}"/>
                  </a:ext>
                </a:extLst>
              </p:cNvPr>
              <p:cNvSpPr/>
              <p:nvPr/>
            </p:nvSpPr>
            <p:spPr>
              <a:xfrm>
                <a:off x="8744627" y="4315368"/>
                <a:ext cx="1304824" cy="2428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F5B0919-AFC5-3E4A-B8BB-D2452518FC65}"/>
                </a:ext>
              </a:extLst>
            </p:cNvPr>
            <p:cNvCxnSpPr>
              <a:cxnSpLocks/>
            </p:cNvCxnSpPr>
            <p:nvPr/>
          </p:nvCxnSpPr>
          <p:spPr>
            <a:xfrm>
              <a:off x="728339" y="3745876"/>
              <a:ext cx="0" cy="2193197"/>
            </a:xfrm>
            <a:prstGeom prst="straightConnector1">
              <a:avLst/>
            </a:prstGeom>
            <a:ln w="25400">
              <a:tailEnd type="arrow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49BA95F-CF34-4D42-ADDD-FA51DA29D4C8}"/>
                </a:ext>
              </a:extLst>
            </p:cNvPr>
            <p:cNvCxnSpPr>
              <a:cxnSpLocks/>
            </p:cNvCxnSpPr>
            <p:nvPr/>
          </p:nvCxnSpPr>
          <p:spPr>
            <a:xfrm>
              <a:off x="606435" y="3876149"/>
              <a:ext cx="2876954" cy="4371"/>
            </a:xfrm>
            <a:prstGeom prst="straightConnector1">
              <a:avLst/>
            </a:prstGeom>
            <a:ln w="25400">
              <a:tailEnd type="arrow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66DD510-CA61-D843-B326-2DFE716CE7DD}"/>
                </a:ext>
              </a:extLst>
            </p:cNvPr>
            <p:cNvSpPr txBox="1"/>
            <p:nvPr/>
          </p:nvSpPr>
          <p:spPr>
            <a:xfrm rot="5400000">
              <a:off x="-323857" y="4664867"/>
              <a:ext cx="1710954" cy="34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Runtime</a:t>
              </a:r>
              <a:endParaRPr lang="en-US" sz="16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30655E1-7D54-8446-93C5-8B25CFD5D4D0}"/>
                </a:ext>
              </a:extLst>
            </p:cNvPr>
            <p:cNvSpPr txBox="1"/>
            <p:nvPr/>
          </p:nvSpPr>
          <p:spPr>
            <a:xfrm>
              <a:off x="397988" y="3402453"/>
              <a:ext cx="2961215" cy="50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Data Allocated </a:t>
              </a:r>
            </a:p>
            <a:p>
              <a:pPr algn="ctr"/>
              <a:r>
                <a:rPr lang="en-US" sz="1400" dirty="0"/>
                <a:t>across Memories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D9C29BA-E39F-2649-889D-D22A7679315A}"/>
              </a:ext>
            </a:extLst>
          </p:cNvPr>
          <p:cNvSpPr txBox="1"/>
          <p:nvPr/>
        </p:nvSpPr>
        <p:spPr>
          <a:xfrm>
            <a:off x="3094131" y="1732398"/>
            <a:ext cx="1571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ES" b="1" dirty="0"/>
              <a:t>Dynamic Data </a:t>
            </a:r>
          </a:p>
          <a:p>
            <a:pPr algn="ctr"/>
            <a:r>
              <a:rPr lang="en-ES" b="1" dirty="0"/>
              <a:t>Movements!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10750FC-AED7-8845-BB78-71E302A484BB}"/>
              </a:ext>
            </a:extLst>
          </p:cNvPr>
          <p:cNvGrpSpPr/>
          <p:nvPr/>
        </p:nvGrpSpPr>
        <p:grpSpPr>
          <a:xfrm rot="508873">
            <a:off x="938998" y="5117520"/>
            <a:ext cx="730890" cy="1610933"/>
            <a:chOff x="1219616" y="4291444"/>
            <a:chExt cx="730890" cy="1610933"/>
          </a:xfrm>
        </p:grpSpPr>
        <p:pic>
          <p:nvPicPr>
            <p:cNvPr id="51" name="Picture 50" descr="Chart&#10;&#10;Description automatically generated">
              <a:extLst>
                <a:ext uri="{FF2B5EF4-FFF2-40B4-BE49-F238E27FC236}">
                  <a16:creationId xmlns:a16="http://schemas.microsoft.com/office/drawing/2014/main" id="{8802DB0B-75C6-C84D-8398-1690A109B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7582" t="14953" r="14383" b="13048"/>
            <a:stretch/>
          </p:blipFill>
          <p:spPr>
            <a:xfrm rot="2223530">
              <a:off x="1337757" y="4291444"/>
              <a:ext cx="165052" cy="1431574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BB653C0-9BD9-5D4A-9BEB-9D16569EB140}"/>
                </a:ext>
              </a:extLst>
            </p:cNvPr>
            <p:cNvSpPr txBox="1"/>
            <p:nvPr/>
          </p:nvSpPr>
          <p:spPr>
            <a:xfrm rot="18359934">
              <a:off x="1394173" y="4572287"/>
              <a:ext cx="835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hot data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D4F999-5E54-CA44-A690-4A228F0211C1}"/>
                </a:ext>
              </a:extLst>
            </p:cNvPr>
            <p:cNvSpPr txBox="1"/>
            <p:nvPr/>
          </p:nvSpPr>
          <p:spPr>
            <a:xfrm rot="18344002">
              <a:off x="807071" y="5212832"/>
              <a:ext cx="11020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cold data</a:t>
              </a:r>
            </a:p>
          </p:txBody>
        </p:sp>
      </p:grpSp>
      <p:sp>
        <p:nvSpPr>
          <p:cNvPr id="54" name="Triangle 53">
            <a:extLst>
              <a:ext uri="{FF2B5EF4-FFF2-40B4-BE49-F238E27FC236}">
                <a16:creationId xmlns:a16="http://schemas.microsoft.com/office/drawing/2014/main" id="{8E1BBA5C-1213-0E41-8B4B-115ACD82BA02}"/>
              </a:ext>
            </a:extLst>
          </p:cNvPr>
          <p:cNvSpPr/>
          <p:nvPr/>
        </p:nvSpPr>
        <p:spPr>
          <a:xfrm>
            <a:off x="793899" y="5542481"/>
            <a:ext cx="1915684" cy="982388"/>
          </a:xfrm>
          <a:prstGeom prst="triangle">
            <a:avLst/>
          </a:prstGeom>
          <a:gradFill flip="none" rotWithShape="1">
            <a:gsLst>
              <a:gs pos="0">
                <a:srgbClr val="C00000"/>
              </a:gs>
              <a:gs pos="36000">
                <a:srgbClr val="FF0000"/>
              </a:gs>
              <a:gs pos="65000">
                <a:srgbClr val="FF4B0C"/>
              </a:gs>
              <a:gs pos="97000">
                <a:srgbClr val="F8A30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Hybrid Memory</a:t>
            </a:r>
          </a:p>
          <a:p>
            <a:pPr algn="ctr"/>
            <a:endParaRPr lang="en-US" sz="1600" dirty="0"/>
          </a:p>
        </p:txBody>
      </p:sp>
      <p:pic>
        <p:nvPicPr>
          <p:cNvPr id="56" name="Graphic 55" descr="Cmd Terminal with solid fill">
            <a:extLst>
              <a:ext uri="{FF2B5EF4-FFF2-40B4-BE49-F238E27FC236}">
                <a16:creationId xmlns:a16="http://schemas.microsoft.com/office/drawing/2014/main" id="{676D31E7-6538-7740-9257-69846866D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6182" y="3795410"/>
            <a:ext cx="914400" cy="914400"/>
          </a:xfrm>
          <a:prstGeom prst="rect">
            <a:avLst/>
          </a:prstGeom>
        </p:spPr>
      </p:pic>
      <p:pic>
        <p:nvPicPr>
          <p:cNvPr id="58" name="Graphic 57" descr="Single gear with solid fill">
            <a:extLst>
              <a:ext uri="{FF2B5EF4-FFF2-40B4-BE49-F238E27FC236}">
                <a16:creationId xmlns:a16="http://schemas.microsoft.com/office/drawing/2014/main" id="{35B22B5E-D72E-1D49-B484-AC7D53FFCF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50048" y="4089409"/>
            <a:ext cx="642238" cy="64223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BDFF800-5D86-694D-8670-C714F2130D2C}"/>
              </a:ext>
            </a:extLst>
          </p:cNvPr>
          <p:cNvSpPr txBox="1"/>
          <p:nvPr/>
        </p:nvSpPr>
        <p:spPr>
          <a:xfrm>
            <a:off x="695522" y="4574773"/>
            <a:ext cx="2112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ES" sz="1600" dirty="0"/>
              <a:t>Resource Management</a:t>
            </a:r>
          </a:p>
          <a:p>
            <a:pPr algn="ctr"/>
            <a:r>
              <a:rPr lang="en-ES" sz="1600" dirty="0"/>
              <a:t>Software</a:t>
            </a:r>
          </a:p>
        </p:txBody>
      </p:sp>
      <p:sp>
        <p:nvSpPr>
          <p:cNvPr id="60" name="Google Shape;202;p26">
            <a:extLst>
              <a:ext uri="{FF2B5EF4-FFF2-40B4-BE49-F238E27FC236}">
                <a16:creationId xmlns:a16="http://schemas.microsoft.com/office/drawing/2014/main" id="{5C5800D2-FBFB-B645-AA12-7FAE2E42E96D}"/>
              </a:ext>
            </a:extLst>
          </p:cNvPr>
          <p:cNvSpPr txBox="1"/>
          <p:nvPr/>
        </p:nvSpPr>
        <p:spPr>
          <a:xfrm>
            <a:off x="2259080" y="4851332"/>
            <a:ext cx="14751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System Level</a:t>
            </a:r>
            <a:endParaRPr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61" name="Google Shape;206;p26">
            <a:extLst>
              <a:ext uri="{FF2B5EF4-FFF2-40B4-BE49-F238E27FC236}">
                <a16:creationId xmlns:a16="http://schemas.microsoft.com/office/drawing/2014/main" id="{B585FB3D-A2C2-8F4C-95FA-E05E0BA3ACC1}"/>
              </a:ext>
            </a:extLst>
          </p:cNvPr>
          <p:cNvCxnSpPr>
            <a:cxnSpLocks/>
          </p:cNvCxnSpPr>
          <p:nvPr/>
        </p:nvCxnSpPr>
        <p:spPr>
          <a:xfrm>
            <a:off x="433114" y="5179393"/>
            <a:ext cx="308864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2" name="Google Shape;202;p26">
            <a:extLst>
              <a:ext uri="{FF2B5EF4-FFF2-40B4-BE49-F238E27FC236}">
                <a16:creationId xmlns:a16="http://schemas.microsoft.com/office/drawing/2014/main" id="{19442D0B-1EF5-6149-B2D1-DDF3B33CE1A6}"/>
              </a:ext>
            </a:extLst>
          </p:cNvPr>
          <p:cNvSpPr txBox="1"/>
          <p:nvPr/>
        </p:nvSpPr>
        <p:spPr>
          <a:xfrm>
            <a:off x="2113363" y="5234399"/>
            <a:ext cx="17666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Hardware Level</a:t>
            </a:r>
            <a:endParaRPr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63" name="Google Shape;206;p26">
            <a:extLst>
              <a:ext uri="{FF2B5EF4-FFF2-40B4-BE49-F238E27FC236}">
                <a16:creationId xmlns:a16="http://schemas.microsoft.com/office/drawing/2014/main" id="{B14214D2-9E58-E949-B411-4A72B3E19058}"/>
              </a:ext>
            </a:extLst>
          </p:cNvPr>
          <p:cNvCxnSpPr>
            <a:cxnSpLocks/>
          </p:cNvCxnSpPr>
          <p:nvPr/>
        </p:nvCxnSpPr>
        <p:spPr>
          <a:xfrm>
            <a:off x="433114" y="3866030"/>
            <a:ext cx="308864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4" name="Google Shape;202;p26">
            <a:extLst>
              <a:ext uri="{FF2B5EF4-FFF2-40B4-BE49-F238E27FC236}">
                <a16:creationId xmlns:a16="http://schemas.microsoft.com/office/drawing/2014/main" id="{0ABBAABF-3ADF-524E-8AB9-8159D8282406}"/>
              </a:ext>
            </a:extLst>
          </p:cNvPr>
          <p:cNvSpPr txBox="1"/>
          <p:nvPr/>
        </p:nvSpPr>
        <p:spPr>
          <a:xfrm>
            <a:off x="2053029" y="3569389"/>
            <a:ext cx="17099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Application Level</a:t>
            </a:r>
            <a:endParaRPr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C20D03F-81FF-5B4E-B05A-757E88523699}"/>
              </a:ext>
            </a:extLst>
          </p:cNvPr>
          <p:cNvGrpSpPr/>
          <p:nvPr/>
        </p:nvGrpSpPr>
        <p:grpSpPr>
          <a:xfrm>
            <a:off x="4838399" y="1367509"/>
            <a:ext cx="7321567" cy="1743132"/>
            <a:chOff x="5340915" y="2460054"/>
            <a:chExt cx="7321567" cy="1743132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A0EC3D3-DA95-8741-9A5C-D2C72A28C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40915" y="2460054"/>
              <a:ext cx="1781490" cy="1743132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C78DD2A-D641-D044-A388-48637799FD0B}"/>
                </a:ext>
              </a:extLst>
            </p:cNvPr>
            <p:cNvSpPr txBox="1"/>
            <p:nvPr/>
          </p:nvSpPr>
          <p:spPr>
            <a:xfrm>
              <a:off x="7441181" y="2700591"/>
              <a:ext cx="4424174" cy="871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It is a </a:t>
              </a:r>
              <a:r>
                <a:rPr lang="en-US" b="1" dirty="0"/>
                <a:t>complex decision mix </a:t>
              </a:r>
              <a:r>
                <a:rPr lang="en-US" dirty="0"/>
                <a:t>to manage the data allocated across memories.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F3E60B7-CD31-F34F-94C9-C0133E970236}"/>
                </a:ext>
              </a:extLst>
            </p:cNvPr>
            <p:cNvSpPr txBox="1"/>
            <p:nvPr/>
          </p:nvSpPr>
          <p:spPr>
            <a:xfrm>
              <a:off x="7441181" y="3680239"/>
              <a:ext cx="52213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E.g., Which / How much / Where / When to move data?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AF98F71-95C9-0440-B182-CA058842D773}"/>
              </a:ext>
            </a:extLst>
          </p:cNvPr>
          <p:cNvGrpSpPr/>
          <p:nvPr/>
        </p:nvGrpSpPr>
        <p:grpSpPr>
          <a:xfrm>
            <a:off x="4665843" y="3703457"/>
            <a:ext cx="6391194" cy="2106528"/>
            <a:chOff x="3385322" y="4245222"/>
            <a:chExt cx="6391194" cy="2106528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32794D2-2433-A24B-A8C3-DFCB709D989A}"/>
                </a:ext>
              </a:extLst>
            </p:cNvPr>
            <p:cNvSpPr txBox="1"/>
            <p:nvPr/>
          </p:nvSpPr>
          <p:spPr>
            <a:xfrm>
              <a:off x="3420771" y="4245222"/>
              <a:ext cx="4447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Why do we need smarter and faster systems?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86FF4FE-8BA9-1346-8638-5D520B08261B}"/>
                </a:ext>
              </a:extLst>
            </p:cNvPr>
            <p:cNvGrpSpPr/>
            <p:nvPr/>
          </p:nvGrpSpPr>
          <p:grpSpPr>
            <a:xfrm>
              <a:off x="3385322" y="4620753"/>
              <a:ext cx="6391194" cy="1730997"/>
              <a:chOff x="3462472" y="4685435"/>
              <a:chExt cx="6391194" cy="1730997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2D0A466-21AC-3D4E-A054-85E647971FB0}"/>
                  </a:ext>
                </a:extLst>
              </p:cNvPr>
              <p:cNvSpPr/>
              <p:nvPr/>
            </p:nvSpPr>
            <p:spPr>
              <a:xfrm>
                <a:off x="3462472" y="4716562"/>
                <a:ext cx="6391194" cy="1699870"/>
              </a:xfrm>
              <a:prstGeom prst="rect">
                <a:avLst/>
              </a:prstGeom>
              <a:solidFill>
                <a:srgbClr val="FF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B4B36DAF-3603-364D-A618-56CF4285F286}"/>
                  </a:ext>
                </a:extLst>
              </p:cNvPr>
              <p:cNvGrpSpPr/>
              <p:nvPr/>
            </p:nvGrpSpPr>
            <p:grpSpPr>
              <a:xfrm>
                <a:off x="3499177" y="4685435"/>
                <a:ext cx="6354488" cy="1648288"/>
                <a:chOff x="2075266" y="4562839"/>
                <a:chExt cx="6354488" cy="1648288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CD800B28-E274-8E4E-B419-A9D74373DBC7}"/>
                    </a:ext>
                  </a:extLst>
                </p:cNvPr>
                <p:cNvGrpSpPr/>
                <p:nvPr/>
              </p:nvGrpSpPr>
              <p:grpSpPr>
                <a:xfrm>
                  <a:off x="3310177" y="4762020"/>
                  <a:ext cx="1598515" cy="1449107"/>
                  <a:chOff x="3420580" y="4749198"/>
                  <a:chExt cx="1598515" cy="1449107"/>
                </a:xfrm>
              </p:grpSpPr>
              <p:pic>
                <p:nvPicPr>
                  <p:cNvPr id="91" name="Google Shape;296;p28" descr="Diagram, schematic&#10;&#10;Description automatically generated">
                    <a:extLst>
                      <a:ext uri="{FF2B5EF4-FFF2-40B4-BE49-F238E27FC236}">
                        <a16:creationId xmlns:a16="http://schemas.microsoft.com/office/drawing/2014/main" id="{621383FE-C792-544E-B971-819C2A39171D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9">
                    <a:alphaModFix/>
                  </a:blip>
                  <a:srcRect l="13845" t="18254" r="5568" b="17429"/>
                  <a:stretch/>
                </p:blipFill>
                <p:spPr>
                  <a:xfrm>
                    <a:off x="3420580" y="4749198"/>
                    <a:ext cx="1598515" cy="92588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0031E5F5-5CBC-C04E-A535-B48835E5D70F}"/>
                      </a:ext>
                    </a:extLst>
                  </p:cNvPr>
                  <p:cNvSpPr txBox="1"/>
                  <p:nvPr/>
                </p:nvSpPr>
                <p:spPr>
                  <a:xfrm>
                    <a:off x="3507679" y="5675085"/>
                    <a:ext cx="1438214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/>
                      <a:t>Complex data </a:t>
                    </a:r>
                  </a:p>
                  <a:p>
                    <a:pPr algn="ctr"/>
                    <a:r>
                      <a:rPr lang="en-US" sz="1400"/>
                      <a:t>access patterns</a:t>
                    </a:r>
                  </a:p>
                </p:txBody>
              </p:sp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F3943764-98A9-0F41-87EF-880C737E3E6B}"/>
                    </a:ext>
                  </a:extLst>
                </p:cNvPr>
                <p:cNvGrpSpPr/>
                <p:nvPr/>
              </p:nvGrpSpPr>
              <p:grpSpPr>
                <a:xfrm>
                  <a:off x="5034316" y="4562839"/>
                  <a:ext cx="1598515" cy="1646158"/>
                  <a:chOff x="5446486" y="4521597"/>
                  <a:chExt cx="1598515" cy="1646158"/>
                </a:xfrm>
              </p:grpSpPr>
              <p:pic>
                <p:nvPicPr>
                  <p:cNvPr id="88" name="Graphic 87" descr="Gears outline">
                    <a:extLst>
                      <a:ext uri="{FF2B5EF4-FFF2-40B4-BE49-F238E27FC236}">
                        <a16:creationId xmlns:a16="http://schemas.microsoft.com/office/drawing/2014/main" id="{3F237E17-4237-834D-BFDD-197EBB255D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96DAC541-7B7A-43D3-8B79-37D633B846F1}">
                        <asvg:svgBlip xmlns:asvg="http://schemas.microsoft.com/office/drawing/2016/SVG/main" r:embed="rId11"/>
                      </a:ext>
                    </a:extLst>
                  </a:blip>
                  <a:stretch>
                    <a:fillRect/>
                  </a:stretch>
                </p:blipFill>
                <p:spPr>
                  <a:xfrm rot="1722951">
                    <a:off x="6010828" y="4521597"/>
                    <a:ext cx="688646" cy="688646"/>
                  </a:xfrm>
                  <a:prstGeom prst="rect">
                    <a:avLst/>
                  </a:prstGeom>
                </p:spPr>
              </p:pic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A3B12B64-A582-2D4E-B354-CF105C7AA195}"/>
                      </a:ext>
                    </a:extLst>
                  </p:cNvPr>
                  <p:cNvSpPr txBox="1"/>
                  <p:nvPr/>
                </p:nvSpPr>
                <p:spPr>
                  <a:xfrm>
                    <a:off x="5446486" y="5644535"/>
                    <a:ext cx="1598515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/>
                      <a:t>Exploded system </a:t>
                    </a:r>
                  </a:p>
                  <a:p>
                    <a:r>
                      <a:rPr lang="en-US" sz="1400"/>
                      <a:t>parameter space</a:t>
                    </a:r>
                  </a:p>
                </p:txBody>
              </p:sp>
              <p:pic>
                <p:nvPicPr>
                  <p:cNvPr id="90" name="Graphic 89" descr="Volcano outline">
                    <a:extLst>
                      <a:ext uri="{FF2B5EF4-FFF2-40B4-BE49-F238E27FC236}">
                        <a16:creationId xmlns:a16="http://schemas.microsoft.com/office/drawing/2014/main" id="{52590520-541E-AA48-AD9F-1F839C51F8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>
                    <a:extLs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rcRect t="43425"/>
                  <a:stretch/>
                </p:blipFill>
                <p:spPr>
                  <a:xfrm>
                    <a:off x="5749432" y="5129346"/>
                    <a:ext cx="914400" cy="51731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683335DA-E6EE-094B-B082-F4F1F4B00A32}"/>
                    </a:ext>
                  </a:extLst>
                </p:cNvPr>
                <p:cNvGrpSpPr/>
                <p:nvPr/>
              </p:nvGrpSpPr>
              <p:grpSpPr>
                <a:xfrm>
                  <a:off x="2075266" y="4728304"/>
                  <a:ext cx="1061509" cy="1457853"/>
                  <a:chOff x="2075266" y="4728304"/>
                  <a:chExt cx="1061509" cy="1457853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48D7678E-3369-884F-A415-9951D97AF0AC}"/>
                      </a:ext>
                    </a:extLst>
                  </p:cNvPr>
                  <p:cNvSpPr txBox="1"/>
                  <p:nvPr/>
                </p:nvSpPr>
                <p:spPr>
                  <a:xfrm>
                    <a:off x="2075266" y="5662937"/>
                    <a:ext cx="1061509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/>
                      <a:t>Application</a:t>
                    </a:r>
                  </a:p>
                  <a:p>
                    <a:pPr algn="ctr"/>
                    <a:r>
                      <a:rPr lang="en-US" sz="1400"/>
                      <a:t>data sizes</a:t>
                    </a:r>
                  </a:p>
                </p:txBody>
              </p:sp>
              <p:pic>
                <p:nvPicPr>
                  <p:cNvPr id="86" name="Graphic 85" descr="Volcano outline">
                    <a:extLst>
                      <a:ext uri="{FF2B5EF4-FFF2-40B4-BE49-F238E27FC236}">
                        <a16:creationId xmlns:a16="http://schemas.microsoft.com/office/drawing/2014/main" id="{BBB87AB3-93C0-B446-93B8-41417BA8BA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>
                    <a:extLs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rcRect t="43425"/>
                  <a:stretch/>
                </p:blipFill>
                <p:spPr>
                  <a:xfrm>
                    <a:off x="2148820" y="5116442"/>
                    <a:ext cx="914400" cy="517319"/>
                  </a:xfrm>
                  <a:prstGeom prst="rect">
                    <a:avLst/>
                  </a:prstGeom>
                </p:spPr>
              </p:pic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061F3364-C3A6-1D4C-B526-F1B503ED4C24}"/>
                      </a:ext>
                    </a:extLst>
                  </p:cNvPr>
                  <p:cNvSpPr txBox="1"/>
                  <p:nvPr/>
                </p:nvSpPr>
                <p:spPr>
                  <a:xfrm rot="20083138">
                    <a:off x="2486340" y="4728304"/>
                    <a:ext cx="55335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/>
                      <a:t>ZBs </a:t>
                    </a:r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98003B73-3F6F-0F4E-9201-672DB409A073}"/>
                    </a:ext>
                  </a:extLst>
                </p:cNvPr>
                <p:cNvGrpSpPr/>
                <p:nvPr/>
              </p:nvGrpSpPr>
              <p:grpSpPr>
                <a:xfrm>
                  <a:off x="6362623" y="4938115"/>
                  <a:ext cx="2067131" cy="1221140"/>
                  <a:chOff x="7043073" y="4693225"/>
                  <a:chExt cx="2067131" cy="1221140"/>
                </a:xfrm>
              </p:grpSpPr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831E10AE-28A2-454F-B68A-5CA5882E6144}"/>
                      </a:ext>
                    </a:extLst>
                  </p:cNvPr>
                  <p:cNvSpPr txBox="1"/>
                  <p:nvPr/>
                </p:nvSpPr>
                <p:spPr>
                  <a:xfrm>
                    <a:off x="7415130" y="5606588"/>
                    <a:ext cx="144783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/>
                      <a:t>Hard to balance</a:t>
                    </a:r>
                  </a:p>
                </p:txBody>
              </p:sp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9563123C-1FB2-F745-A05A-867FAE1AF2D0}"/>
                      </a:ext>
                    </a:extLst>
                  </p:cNvPr>
                  <p:cNvGrpSpPr/>
                  <p:nvPr/>
                </p:nvGrpSpPr>
                <p:grpSpPr>
                  <a:xfrm>
                    <a:off x="7043073" y="4693225"/>
                    <a:ext cx="2067131" cy="1000804"/>
                    <a:chOff x="7024009" y="4455591"/>
                    <a:chExt cx="2067131" cy="1000804"/>
                  </a:xfrm>
                </p:grpSpPr>
                <p:pic>
                  <p:nvPicPr>
                    <p:cNvPr id="82" name="Graphic 81" descr="Seesaw with solid fill">
                      <a:extLst>
                        <a:ext uri="{FF2B5EF4-FFF2-40B4-BE49-F238E27FC236}">
                          <a16:creationId xmlns:a16="http://schemas.microsoft.com/office/drawing/2014/main" id="{93E00A6D-5584-AC44-AC31-4541DA09DE1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extLst>
                        <a:ext uri="{96DAC541-7B7A-43D3-8B79-37D633B846F1}">
                          <asvg:svgBlip xmlns:asvg="http://schemas.microsoft.com/office/drawing/2016/SVG/main" r:embed="rId15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743336" y="4541995"/>
                      <a:ext cx="914400" cy="9144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3" name="TextBox 82">
                      <a:extLst>
                        <a:ext uri="{FF2B5EF4-FFF2-40B4-BE49-F238E27FC236}">
                          <a16:creationId xmlns:a16="http://schemas.microsoft.com/office/drawing/2014/main" id="{42BBA2FC-B4F7-5644-BCFD-C804D7A0D52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60089" y="4455591"/>
                      <a:ext cx="103105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/>
                        <a:t>practicality</a:t>
                      </a:r>
                    </a:p>
                  </p:txBody>
                </p:sp>
                <p:sp>
                  <p:nvSpPr>
                    <p:cNvPr id="84" name="TextBox 83">
                      <a:extLst>
                        <a:ext uri="{FF2B5EF4-FFF2-40B4-BE49-F238E27FC236}">
                          <a16:creationId xmlns:a16="http://schemas.microsoft.com/office/drawing/2014/main" id="{43EC3155-5D0D-D54F-8448-0679612063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24009" y="4646392"/>
                      <a:ext cx="118814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/>
                        <a:t>performance</a:t>
                      </a:r>
                    </a:p>
                  </p:txBody>
                </p:sp>
              </p:grpSp>
            </p:grpSp>
          </p:grpSp>
        </p:grpSp>
      </p:grpSp>
      <p:pic>
        <p:nvPicPr>
          <p:cNvPr id="96" name="Graphic 95" descr="Key outline">
            <a:extLst>
              <a:ext uri="{FF2B5EF4-FFF2-40B4-BE49-F238E27FC236}">
                <a16:creationId xmlns:a16="http://schemas.microsoft.com/office/drawing/2014/main" id="{B9EA2988-1F34-154E-B237-75B0611722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61675" y="22472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5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8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99BE135-3C07-2944-8182-C5F99EB3F3FE}"/>
              </a:ext>
            </a:extLst>
          </p:cNvPr>
          <p:cNvSpPr/>
          <p:nvPr/>
        </p:nvSpPr>
        <p:spPr>
          <a:xfrm>
            <a:off x="4222376" y="3348318"/>
            <a:ext cx="3798795" cy="10959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9A0F7C-1487-4C40-8456-BA625AD97AA9}"/>
              </a:ext>
            </a:extLst>
          </p:cNvPr>
          <p:cNvSpPr txBox="1"/>
          <p:nvPr/>
        </p:nvSpPr>
        <p:spPr>
          <a:xfrm>
            <a:off x="4207359" y="2046207"/>
            <a:ext cx="667843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b="1" dirty="0"/>
              <a:t>Building </a:t>
            </a:r>
            <a:r>
              <a:rPr lang="en-ES" sz="2000" b="1" i="1" dirty="0"/>
              <a:t>Smart</a:t>
            </a:r>
            <a:r>
              <a:rPr lang="en-ES" sz="2000" b="1" dirty="0"/>
              <a:t> Systems</a:t>
            </a:r>
          </a:p>
          <a:p>
            <a:r>
              <a:rPr lang="en-ES" dirty="0"/>
              <a:t>Foundations for practical Machine Learning (ML)-based Management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251CAA-E469-ED4C-A547-B2BF42F56959}"/>
              </a:ext>
            </a:extLst>
          </p:cNvPr>
          <p:cNvSpPr txBox="1"/>
          <p:nvPr/>
        </p:nvSpPr>
        <p:spPr>
          <a:xfrm>
            <a:off x="4207359" y="3348318"/>
            <a:ext cx="610269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b="1" dirty="0"/>
              <a:t>Building </a:t>
            </a:r>
            <a:r>
              <a:rPr lang="en-ES" sz="2000" b="1" i="1" dirty="0"/>
              <a:t>Fast</a:t>
            </a:r>
            <a:r>
              <a:rPr lang="en-ES" sz="2000" b="1" dirty="0"/>
              <a:t> Systems</a:t>
            </a:r>
            <a:br>
              <a:rPr lang="en-ES" sz="2000" dirty="0"/>
            </a:br>
            <a:r>
              <a:rPr lang="en-ES" dirty="0"/>
              <a:t>Reducing ML-based Management Overheads with Visualization</a:t>
            </a:r>
            <a:endParaRPr lang="en-E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F0DFCF-7861-1447-BF1F-E9804005938A}"/>
              </a:ext>
            </a:extLst>
          </p:cNvPr>
          <p:cNvSpPr txBox="1"/>
          <p:nvPr/>
        </p:nvSpPr>
        <p:spPr>
          <a:xfrm>
            <a:off x="4207359" y="4575595"/>
            <a:ext cx="2863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dirty="0"/>
              <a:t>Open Research Questions</a:t>
            </a:r>
          </a:p>
        </p:txBody>
      </p:sp>
      <p:pic>
        <p:nvPicPr>
          <p:cNvPr id="21" name="Graphic 20" descr="Robot outline">
            <a:extLst>
              <a:ext uri="{FF2B5EF4-FFF2-40B4-BE49-F238E27FC236}">
                <a16:creationId xmlns:a16="http://schemas.microsoft.com/office/drawing/2014/main" id="{FED156CE-2AF0-5B4B-BEF4-A44BE3D8A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3757" y="1751270"/>
            <a:ext cx="1158674" cy="1158674"/>
          </a:xfrm>
          <a:prstGeom prst="rect">
            <a:avLst/>
          </a:prstGeom>
        </p:spPr>
      </p:pic>
      <p:pic>
        <p:nvPicPr>
          <p:cNvPr id="22" name="Graphic 21" descr="Image outline">
            <a:extLst>
              <a:ext uri="{FF2B5EF4-FFF2-40B4-BE49-F238E27FC236}">
                <a16:creationId xmlns:a16="http://schemas.microsoft.com/office/drawing/2014/main" id="{11456F54-1F41-6E42-8BE2-299401B2B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3757" y="3053104"/>
            <a:ext cx="1184660" cy="118466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191D408-9C0A-334F-AEF6-F5AABC3732FB}"/>
              </a:ext>
            </a:extLst>
          </p:cNvPr>
          <p:cNvSpPr txBox="1">
            <a:spLocks/>
          </p:cNvSpPr>
          <p:nvPr/>
        </p:nvSpPr>
        <p:spPr>
          <a:xfrm>
            <a:off x="4818744" y="144848"/>
            <a:ext cx="2554511" cy="6032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ES" sz="3600" dirty="0">
                <a:solidFill>
                  <a:schemeClr val="bg1"/>
                </a:solidFill>
              </a:rPr>
              <a:t>Talk Outline</a:t>
            </a:r>
          </a:p>
        </p:txBody>
      </p:sp>
      <p:pic>
        <p:nvPicPr>
          <p:cNvPr id="26" name="Graphic 25" descr="Magnifying glass outline">
            <a:extLst>
              <a:ext uri="{FF2B5EF4-FFF2-40B4-BE49-F238E27FC236}">
                <a16:creationId xmlns:a16="http://schemas.microsoft.com/office/drawing/2014/main" id="{8D7BBFD3-AB56-2049-9D85-8EE5B5AE40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48887" y="4298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62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8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99BE135-3C07-2944-8182-C5F99EB3F3FE}"/>
              </a:ext>
            </a:extLst>
          </p:cNvPr>
          <p:cNvSpPr/>
          <p:nvPr/>
        </p:nvSpPr>
        <p:spPr>
          <a:xfrm>
            <a:off x="4222376" y="3348318"/>
            <a:ext cx="3798795" cy="10959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9A0F7C-1487-4C40-8456-BA625AD97AA9}"/>
              </a:ext>
            </a:extLst>
          </p:cNvPr>
          <p:cNvSpPr txBox="1"/>
          <p:nvPr/>
        </p:nvSpPr>
        <p:spPr>
          <a:xfrm>
            <a:off x="4207359" y="2046207"/>
            <a:ext cx="667843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b="1" dirty="0"/>
              <a:t>Building </a:t>
            </a:r>
            <a:r>
              <a:rPr lang="en-ES" sz="2000" b="1" i="1" dirty="0"/>
              <a:t>Smart</a:t>
            </a:r>
            <a:r>
              <a:rPr lang="en-ES" sz="2000" b="1" dirty="0"/>
              <a:t> Systems</a:t>
            </a:r>
          </a:p>
          <a:p>
            <a:r>
              <a:rPr lang="en-ES" dirty="0"/>
              <a:t>Foundations for practical Machine Learning (ML)-based Management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251CAA-E469-ED4C-A547-B2BF42F56959}"/>
              </a:ext>
            </a:extLst>
          </p:cNvPr>
          <p:cNvSpPr txBox="1"/>
          <p:nvPr/>
        </p:nvSpPr>
        <p:spPr>
          <a:xfrm>
            <a:off x="4207359" y="3348318"/>
            <a:ext cx="610269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b="1" dirty="0">
                <a:solidFill>
                  <a:schemeClr val="bg2">
                    <a:lumMod val="90000"/>
                  </a:schemeClr>
                </a:solidFill>
              </a:rPr>
              <a:t>Building </a:t>
            </a:r>
            <a:r>
              <a:rPr lang="en-ES" sz="2000" b="1" i="1" dirty="0">
                <a:solidFill>
                  <a:schemeClr val="bg2">
                    <a:lumMod val="90000"/>
                  </a:schemeClr>
                </a:solidFill>
              </a:rPr>
              <a:t>Fast</a:t>
            </a:r>
            <a:r>
              <a:rPr lang="en-ES" sz="2000" b="1" dirty="0">
                <a:solidFill>
                  <a:schemeClr val="bg2">
                    <a:lumMod val="90000"/>
                  </a:schemeClr>
                </a:solidFill>
              </a:rPr>
              <a:t> Systems</a:t>
            </a:r>
            <a:br>
              <a:rPr lang="en-ES" sz="2000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ES" dirty="0">
                <a:solidFill>
                  <a:schemeClr val="bg2">
                    <a:lumMod val="90000"/>
                  </a:schemeClr>
                </a:solidFill>
              </a:rPr>
              <a:t>Reducing ML-based Management Overheads with Visualization</a:t>
            </a:r>
            <a:endParaRPr lang="en-ES" sz="2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F0DFCF-7861-1447-BF1F-E9804005938A}"/>
              </a:ext>
            </a:extLst>
          </p:cNvPr>
          <p:cNvSpPr txBox="1"/>
          <p:nvPr/>
        </p:nvSpPr>
        <p:spPr>
          <a:xfrm>
            <a:off x="4207359" y="4575595"/>
            <a:ext cx="2863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dirty="0">
                <a:solidFill>
                  <a:schemeClr val="bg2">
                    <a:lumMod val="90000"/>
                  </a:schemeClr>
                </a:solidFill>
              </a:rPr>
              <a:t>Open Research Questions</a:t>
            </a:r>
          </a:p>
        </p:txBody>
      </p:sp>
      <p:pic>
        <p:nvPicPr>
          <p:cNvPr id="21" name="Graphic 20" descr="Robot outline">
            <a:extLst>
              <a:ext uri="{FF2B5EF4-FFF2-40B4-BE49-F238E27FC236}">
                <a16:creationId xmlns:a16="http://schemas.microsoft.com/office/drawing/2014/main" id="{FED156CE-2AF0-5B4B-BEF4-A44BE3D8A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3757" y="1751270"/>
            <a:ext cx="1158674" cy="1158674"/>
          </a:xfrm>
          <a:prstGeom prst="rect">
            <a:avLst/>
          </a:prstGeom>
        </p:spPr>
      </p:pic>
      <p:pic>
        <p:nvPicPr>
          <p:cNvPr id="22" name="Graphic 21" descr="Image outline">
            <a:extLst>
              <a:ext uri="{FF2B5EF4-FFF2-40B4-BE49-F238E27FC236}">
                <a16:creationId xmlns:a16="http://schemas.microsoft.com/office/drawing/2014/main" id="{11456F54-1F41-6E42-8BE2-299401B2B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3757" y="3053104"/>
            <a:ext cx="1184660" cy="118466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191D408-9C0A-334F-AEF6-F5AABC3732FB}"/>
              </a:ext>
            </a:extLst>
          </p:cNvPr>
          <p:cNvSpPr txBox="1">
            <a:spLocks/>
          </p:cNvSpPr>
          <p:nvPr/>
        </p:nvSpPr>
        <p:spPr>
          <a:xfrm>
            <a:off x="4818744" y="144848"/>
            <a:ext cx="2554511" cy="6032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ES" sz="3600" dirty="0">
                <a:solidFill>
                  <a:schemeClr val="bg1"/>
                </a:solidFill>
              </a:rPr>
              <a:t>Talk Outline</a:t>
            </a:r>
          </a:p>
        </p:txBody>
      </p:sp>
      <p:pic>
        <p:nvPicPr>
          <p:cNvPr id="26" name="Graphic 25" descr="Magnifying glass outline">
            <a:extLst>
              <a:ext uri="{FF2B5EF4-FFF2-40B4-BE49-F238E27FC236}">
                <a16:creationId xmlns:a16="http://schemas.microsoft.com/office/drawing/2014/main" id="{8D7BBFD3-AB56-2049-9D85-8EE5B5AE40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48887" y="4298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67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1BE6-EDAB-3446-ABA3-3C7843B7E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/>
              <a:t>The Vision</a:t>
            </a:r>
            <a:br>
              <a:rPr lang="en-US"/>
            </a:br>
            <a:r>
              <a:rPr lang="en-US" sz="2400" b="0"/>
              <a:t>ML-augmented heterogeneous resource manager.</a:t>
            </a:r>
            <a:endParaRPr lang="en-US" b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A985A04F-1EF1-404B-8DB7-CFFD6AF91CDE}"/>
              </a:ext>
            </a:extLst>
          </p:cNvPr>
          <p:cNvSpPr/>
          <p:nvPr/>
        </p:nvSpPr>
        <p:spPr>
          <a:xfrm>
            <a:off x="4481700" y="2312147"/>
            <a:ext cx="1722805" cy="709625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 descr="Robot outline">
            <a:extLst>
              <a:ext uri="{FF2B5EF4-FFF2-40B4-BE49-F238E27FC236}">
                <a16:creationId xmlns:a16="http://schemas.microsoft.com/office/drawing/2014/main" id="{F5BBB3EA-8A1E-264D-B1F9-CC274EB24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1771" y="2306043"/>
            <a:ext cx="674668" cy="67466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030646A-B0E4-BE45-B246-ACA18E3AAA2D}"/>
              </a:ext>
            </a:extLst>
          </p:cNvPr>
          <p:cNvSpPr txBox="1"/>
          <p:nvPr/>
        </p:nvSpPr>
        <p:spPr>
          <a:xfrm>
            <a:off x="5262420" y="2400151"/>
            <a:ext cx="85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ML</a:t>
            </a:r>
          </a:p>
          <a:p>
            <a:r>
              <a:rPr lang="en-US" sz="1600"/>
              <a:t>training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31BC145-5C23-4A4B-B087-45B0FEDE2353}"/>
              </a:ext>
            </a:extLst>
          </p:cNvPr>
          <p:cNvSpPr/>
          <p:nvPr/>
        </p:nvSpPr>
        <p:spPr>
          <a:xfrm>
            <a:off x="4430852" y="4331420"/>
            <a:ext cx="2027640" cy="756790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 descr="Robot outline">
            <a:extLst>
              <a:ext uri="{FF2B5EF4-FFF2-40B4-BE49-F238E27FC236}">
                <a16:creationId xmlns:a16="http://schemas.microsoft.com/office/drawing/2014/main" id="{A2A5AA28-D932-1F42-9FEC-0F4B9015D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00848" y="4372481"/>
            <a:ext cx="674668" cy="674668"/>
          </a:xfrm>
          <a:prstGeom prst="rect">
            <a:avLst/>
          </a:prstGeom>
        </p:spPr>
      </p:pic>
      <p:pic>
        <p:nvPicPr>
          <p:cNvPr id="45" name="Graphic 44" descr="Database outline">
            <a:extLst>
              <a:ext uri="{FF2B5EF4-FFF2-40B4-BE49-F238E27FC236}">
                <a16:creationId xmlns:a16="http://schemas.microsoft.com/office/drawing/2014/main" id="{50E3E162-B8BC-4F47-833D-D5744ED57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73549" y="4372481"/>
            <a:ext cx="682742" cy="68274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77E28-3C81-7246-B12A-195D4D4D1B97}"/>
              </a:ext>
            </a:extLst>
          </p:cNvPr>
          <p:cNvSpPr txBox="1"/>
          <p:nvPr/>
        </p:nvSpPr>
        <p:spPr>
          <a:xfrm>
            <a:off x="5441378" y="4439395"/>
            <a:ext cx="865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Trained</a:t>
            </a:r>
            <a:br>
              <a:rPr lang="en-US" sz="1600"/>
            </a:br>
            <a:r>
              <a:rPr lang="en-US" sz="1600"/>
              <a:t>Models</a:t>
            </a:r>
          </a:p>
        </p:txBody>
      </p:sp>
      <p:pic>
        <p:nvPicPr>
          <p:cNvPr id="47" name="Google Shape;296;p28" descr="Diagram, schematic&#10;&#10;Description automatically generated">
            <a:extLst>
              <a:ext uri="{FF2B5EF4-FFF2-40B4-BE49-F238E27FC236}">
                <a16:creationId xmlns:a16="http://schemas.microsoft.com/office/drawing/2014/main" id="{9BB37117-33F0-A748-BACB-942FAF2B77C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5057" t="19978" r="7107" b="18430"/>
          <a:stretch/>
        </p:blipFill>
        <p:spPr>
          <a:xfrm>
            <a:off x="441926" y="3306798"/>
            <a:ext cx="1722805" cy="102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95;p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1596AE-DF9D-B144-A0E2-F6EF1B8C1DA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4279" t="20094" r="7091" b="19459"/>
          <a:stretch/>
        </p:blipFill>
        <p:spPr>
          <a:xfrm>
            <a:off x="414076" y="4444153"/>
            <a:ext cx="1722805" cy="1024622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040979D2-921E-5941-830E-C27FE3690256}"/>
              </a:ext>
            </a:extLst>
          </p:cNvPr>
          <p:cNvSpPr/>
          <p:nvPr/>
        </p:nvSpPr>
        <p:spPr>
          <a:xfrm>
            <a:off x="2878480" y="3283646"/>
            <a:ext cx="1378293" cy="756790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004709-7EE9-2C48-90F9-775BB96D9E1F}"/>
              </a:ext>
            </a:extLst>
          </p:cNvPr>
          <p:cNvSpPr txBox="1"/>
          <p:nvPr/>
        </p:nvSpPr>
        <p:spPr>
          <a:xfrm>
            <a:off x="2924551" y="3375063"/>
            <a:ext cx="1324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Data Access</a:t>
            </a:r>
            <a:br>
              <a:rPr lang="en-US" sz="1600"/>
            </a:br>
            <a:r>
              <a:rPr lang="en-US" sz="1600"/>
              <a:t>Monitoring</a:t>
            </a:r>
          </a:p>
        </p:txBody>
      </p:sp>
      <p:cxnSp>
        <p:nvCxnSpPr>
          <p:cNvPr id="97" name="Google Shape;206;p26">
            <a:extLst>
              <a:ext uri="{FF2B5EF4-FFF2-40B4-BE49-F238E27FC236}">
                <a16:creationId xmlns:a16="http://schemas.microsoft.com/office/drawing/2014/main" id="{0C80CDD8-C748-7645-A6F0-0D60D2D81FF6}"/>
              </a:ext>
            </a:extLst>
          </p:cNvPr>
          <p:cNvCxnSpPr>
            <a:cxnSpLocks/>
          </p:cNvCxnSpPr>
          <p:nvPr/>
        </p:nvCxnSpPr>
        <p:spPr>
          <a:xfrm>
            <a:off x="2285431" y="1547134"/>
            <a:ext cx="2164" cy="3985455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EA833128-B636-8341-9A02-DDBC737DA746}"/>
              </a:ext>
            </a:extLst>
          </p:cNvPr>
          <p:cNvSpPr txBox="1"/>
          <p:nvPr/>
        </p:nvSpPr>
        <p:spPr>
          <a:xfrm>
            <a:off x="597748" y="168739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Applications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2944E34-9EAA-7744-98A9-8CC6EF9262D9}"/>
              </a:ext>
            </a:extLst>
          </p:cNvPr>
          <p:cNvSpPr txBox="1"/>
          <p:nvPr/>
        </p:nvSpPr>
        <p:spPr>
          <a:xfrm>
            <a:off x="3794434" y="1622443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System-level Resource Manager</a:t>
            </a:r>
          </a:p>
        </p:txBody>
      </p:sp>
      <p:cxnSp>
        <p:nvCxnSpPr>
          <p:cNvPr id="108" name="Google Shape;206;p26">
            <a:extLst>
              <a:ext uri="{FF2B5EF4-FFF2-40B4-BE49-F238E27FC236}">
                <a16:creationId xmlns:a16="http://schemas.microsoft.com/office/drawing/2014/main" id="{B125AFCB-3EF4-3140-BAB3-077E503961E6}"/>
              </a:ext>
            </a:extLst>
          </p:cNvPr>
          <p:cNvCxnSpPr>
            <a:cxnSpLocks/>
          </p:cNvCxnSpPr>
          <p:nvPr/>
        </p:nvCxnSpPr>
        <p:spPr>
          <a:xfrm>
            <a:off x="9327339" y="1494733"/>
            <a:ext cx="2164" cy="3985455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D292F65B-F73E-5241-A8E9-B30FF12A7EC5}"/>
              </a:ext>
            </a:extLst>
          </p:cNvPr>
          <p:cNvCxnSpPr>
            <a:cxnSpLocks/>
            <a:stCxn id="162" idx="3"/>
          </p:cNvCxnSpPr>
          <p:nvPr/>
        </p:nvCxnSpPr>
        <p:spPr>
          <a:xfrm flipV="1">
            <a:off x="8445734" y="3653091"/>
            <a:ext cx="1465163" cy="1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DE6AAEEB-4706-A941-B539-FFA99AC84BE2}"/>
              </a:ext>
            </a:extLst>
          </p:cNvPr>
          <p:cNvSpPr txBox="1"/>
          <p:nvPr/>
        </p:nvSpPr>
        <p:spPr>
          <a:xfrm>
            <a:off x="9910897" y="1569607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Heterogeneous</a:t>
            </a:r>
            <a:br>
              <a:rPr lang="en-US"/>
            </a:br>
            <a:r>
              <a:rPr lang="en-US"/>
              <a:t>Hardware</a:t>
            </a:r>
          </a:p>
        </p:txBody>
      </p:sp>
      <p:pic>
        <p:nvPicPr>
          <p:cNvPr id="121" name="Google Shape;298;p28" descr="A picture containing text&#10;&#10;Description automatically generated">
            <a:extLst>
              <a:ext uri="{FF2B5EF4-FFF2-40B4-BE49-F238E27FC236}">
                <a16:creationId xmlns:a16="http://schemas.microsoft.com/office/drawing/2014/main" id="{62E7567C-3734-6E4C-8C3D-3B48955C25A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4750" t="18686" r="5874" b="17216"/>
          <a:stretch/>
        </p:blipFill>
        <p:spPr>
          <a:xfrm>
            <a:off x="451726" y="2227247"/>
            <a:ext cx="1720641" cy="10147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64F126E4-D824-7542-AF97-E4B9AB88D18F}"/>
              </a:ext>
            </a:extLst>
          </p:cNvPr>
          <p:cNvCxnSpPr>
            <a:cxnSpLocks/>
          </p:cNvCxnSpPr>
          <p:nvPr/>
        </p:nvCxnSpPr>
        <p:spPr>
          <a:xfrm>
            <a:off x="2375249" y="3626319"/>
            <a:ext cx="395195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8D3A1CEB-D616-CF4B-85D8-919E08F8E950}"/>
              </a:ext>
            </a:extLst>
          </p:cNvPr>
          <p:cNvSpPr txBox="1"/>
          <p:nvPr/>
        </p:nvSpPr>
        <p:spPr>
          <a:xfrm>
            <a:off x="7071302" y="4214301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practical</a:t>
            </a:r>
          </a:p>
        </p:txBody>
      </p:sp>
      <p:pic>
        <p:nvPicPr>
          <p:cNvPr id="139" name="Graphic 138" descr="Tools outline">
            <a:extLst>
              <a:ext uri="{FF2B5EF4-FFF2-40B4-BE49-F238E27FC236}">
                <a16:creationId xmlns:a16="http://schemas.microsoft.com/office/drawing/2014/main" id="{390D4925-A323-1440-9A28-01853FAC47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94279" y="4514056"/>
            <a:ext cx="574154" cy="574154"/>
          </a:xfrm>
          <a:prstGeom prst="rect">
            <a:avLst/>
          </a:prstGeom>
        </p:spPr>
      </p:pic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0598993E-AB84-914A-A436-EEAED7F28EE3}"/>
              </a:ext>
            </a:extLst>
          </p:cNvPr>
          <p:cNvSpPr/>
          <p:nvPr/>
        </p:nvSpPr>
        <p:spPr>
          <a:xfrm>
            <a:off x="4738532" y="3420119"/>
            <a:ext cx="1045826" cy="465943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7AFCD39-753B-6842-AC46-073C78B55AE6}"/>
              </a:ext>
            </a:extLst>
          </p:cNvPr>
          <p:cNvSpPr txBox="1"/>
          <p:nvPr/>
        </p:nvSpPr>
        <p:spPr>
          <a:xfrm>
            <a:off x="4765440" y="3502406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Re-train?</a:t>
            </a:r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D814499A-30C3-5440-AFAB-7BA83BD8091A}"/>
              </a:ext>
            </a:extLst>
          </p:cNvPr>
          <p:cNvCxnSpPr>
            <a:cxnSpLocks/>
          </p:cNvCxnSpPr>
          <p:nvPr/>
        </p:nvCxnSpPr>
        <p:spPr>
          <a:xfrm flipV="1">
            <a:off x="5471076" y="3034446"/>
            <a:ext cx="0" cy="38981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F063D27F-9D3F-1C41-800D-BF5A57911A4F}"/>
              </a:ext>
            </a:extLst>
          </p:cNvPr>
          <p:cNvCxnSpPr>
            <a:cxnSpLocks/>
          </p:cNvCxnSpPr>
          <p:nvPr/>
        </p:nvCxnSpPr>
        <p:spPr>
          <a:xfrm>
            <a:off x="5471076" y="3877531"/>
            <a:ext cx="0" cy="42174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B00CCCC6-13E0-4748-B9A3-3A0FAD808F13}"/>
              </a:ext>
            </a:extLst>
          </p:cNvPr>
          <p:cNvCxnSpPr>
            <a:cxnSpLocks/>
            <a:stCxn id="52" idx="3"/>
            <a:endCxn id="146" idx="1"/>
          </p:cNvCxnSpPr>
          <p:nvPr/>
        </p:nvCxnSpPr>
        <p:spPr>
          <a:xfrm flipV="1">
            <a:off x="4256773" y="3653091"/>
            <a:ext cx="481759" cy="895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AFFBE339-3EB8-994A-997A-BA9DC2045DBC}"/>
              </a:ext>
            </a:extLst>
          </p:cNvPr>
          <p:cNvSpPr txBox="1"/>
          <p:nvPr/>
        </p:nvSpPr>
        <p:spPr>
          <a:xfrm>
            <a:off x="5543206" y="3101360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yes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BE893F8-5477-E346-B652-B1618750DF70}"/>
              </a:ext>
            </a:extLst>
          </p:cNvPr>
          <p:cNvSpPr txBox="1"/>
          <p:nvPr/>
        </p:nvSpPr>
        <p:spPr>
          <a:xfrm>
            <a:off x="5560302" y="395835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no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3BADDB18-C4BA-C245-B03A-DAD18F301B48}"/>
              </a:ext>
            </a:extLst>
          </p:cNvPr>
          <p:cNvSpPr/>
          <p:nvPr/>
        </p:nvSpPr>
        <p:spPr>
          <a:xfrm>
            <a:off x="6755042" y="3274696"/>
            <a:ext cx="1652628" cy="756790"/>
          </a:xfrm>
          <a:prstGeom prst="roundRect">
            <a:avLst/>
          </a:prstGeom>
          <a:noFill/>
          <a:ln w="25400">
            <a:solidFill>
              <a:srgbClr val="A7934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4920F07-E360-C74A-AD6E-2CE58C4131BC}"/>
              </a:ext>
            </a:extLst>
          </p:cNvPr>
          <p:cNvSpPr txBox="1"/>
          <p:nvPr/>
        </p:nvSpPr>
        <p:spPr>
          <a:xfrm>
            <a:off x="6743955" y="3360704"/>
            <a:ext cx="1701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Resource Management</a:t>
            </a: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CEEF2AC3-ECF4-994A-AF29-97D202B24ECB}"/>
              </a:ext>
            </a:extLst>
          </p:cNvPr>
          <p:cNvCxnSpPr>
            <a:cxnSpLocks/>
            <a:stCxn id="146" idx="3"/>
            <a:endCxn id="162" idx="1"/>
          </p:cNvCxnSpPr>
          <p:nvPr/>
        </p:nvCxnSpPr>
        <p:spPr>
          <a:xfrm>
            <a:off x="5784358" y="3653091"/>
            <a:ext cx="959597" cy="1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48650258-CC9B-8B49-92D7-047E9A8DFC9E}"/>
              </a:ext>
            </a:extLst>
          </p:cNvPr>
          <p:cNvSpPr txBox="1"/>
          <p:nvPr/>
        </p:nvSpPr>
        <p:spPr>
          <a:xfrm>
            <a:off x="5801156" y="3356986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prediction</a:t>
            </a: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F42E1117-C64D-704B-9286-F8E21049BEDD}"/>
              </a:ext>
            </a:extLst>
          </p:cNvPr>
          <p:cNvSpPr/>
          <p:nvPr/>
        </p:nvSpPr>
        <p:spPr>
          <a:xfrm>
            <a:off x="9791553" y="2796685"/>
            <a:ext cx="2019447" cy="1417616"/>
          </a:xfrm>
          <a:prstGeom prst="triangle">
            <a:avLst/>
          </a:prstGeom>
          <a:gradFill flip="none" rotWithShape="1">
            <a:gsLst>
              <a:gs pos="0">
                <a:srgbClr val="C00000"/>
              </a:gs>
              <a:gs pos="36000">
                <a:srgbClr val="FF0000"/>
              </a:gs>
              <a:gs pos="65000">
                <a:srgbClr val="FF4B0C"/>
              </a:gs>
              <a:gs pos="97000">
                <a:srgbClr val="F8A30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Hybrid Memory</a:t>
            </a:r>
          </a:p>
        </p:txBody>
      </p:sp>
    </p:spTree>
    <p:extLst>
      <p:ext uri="{BB962C8B-B14F-4D97-AF65-F5344CB8AC3E}">
        <p14:creationId xmlns:p14="http://schemas.microsoft.com/office/powerpoint/2010/main" val="12167112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6|16.2|2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1325</Words>
  <Application>Microsoft Macintosh PowerPoint</Application>
  <PresentationFormat>Widescreen</PresentationFormat>
  <Paragraphs>396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Building Smart and Fast  Systems using  Machine Learning  and Computer Vision.</vt:lpstr>
      <vt:lpstr>PowerPoint Presentation</vt:lpstr>
      <vt:lpstr>PowerPoint Presentation</vt:lpstr>
      <vt:lpstr>PowerPoint Presentation</vt:lpstr>
      <vt:lpstr>Heterogeneity Trade-offs</vt:lpstr>
      <vt:lpstr>Building Software to Maximize the Hardware Efficiency</vt:lpstr>
      <vt:lpstr>PowerPoint Presentation</vt:lpstr>
      <vt:lpstr>PowerPoint Presentation</vt:lpstr>
      <vt:lpstr>The Vision ML-augmented heterogeneous resource manager.</vt:lpstr>
      <vt:lpstr>Contributions Towards the Vision Laying the grounds for the practical integration of ML.</vt:lpstr>
      <vt:lpstr>System design of Kleio</vt:lpstr>
      <vt:lpstr>The Key to Success Selecting a small page subset for ML-based management.</vt:lpstr>
      <vt:lpstr>PowerPoint Presentation</vt:lpstr>
      <vt:lpstr>Reducing Operational Overheads of ML-based Management</vt:lpstr>
      <vt:lpstr>Why images?</vt:lpstr>
      <vt:lpstr>Visualizing Pages Selected for ML</vt:lpstr>
      <vt:lpstr>Towards Image-based Page Selection</vt:lpstr>
      <vt:lpstr>Page Selection Comparison</vt:lpstr>
      <vt:lpstr>Performance Evaluation</vt:lpstr>
      <vt:lpstr>PowerPoint Presentation</vt:lpstr>
      <vt:lpstr>ML-augmented Heterogeneous Resource Manager</vt:lpstr>
      <vt:lpstr>Remaining Challenges Fully integrated adaptive resource manager.</vt:lpstr>
      <vt:lpstr>Computer Vision + Machine Learning Pattern Recognition.</vt:lpstr>
      <vt:lpstr>Computer Vision + Machine Learning Pattern Prediction.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Smart and Fast  Systems using  Machine Learning  and Computer Vision.</dc:title>
  <dc:creator>Thaleia Dimitra Doudali</dc:creator>
  <cp:lastModifiedBy>Thaleia Dimitra Doudali</cp:lastModifiedBy>
  <cp:revision>2</cp:revision>
  <dcterms:created xsi:type="dcterms:W3CDTF">2021-10-18T10:33:51Z</dcterms:created>
  <dcterms:modified xsi:type="dcterms:W3CDTF">2021-11-22T09:34:10Z</dcterms:modified>
</cp:coreProperties>
</file>