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84" r:id="rId3"/>
    <p:sldId id="291" r:id="rId4"/>
    <p:sldId id="292" r:id="rId5"/>
    <p:sldId id="293" r:id="rId6"/>
    <p:sldId id="294" r:id="rId7"/>
    <p:sldId id="295" r:id="rId8"/>
    <p:sldId id="297" r:id="rId9"/>
    <p:sldId id="290" r:id="rId10"/>
    <p:sldId id="257" r:id="rId11"/>
    <p:sldId id="258" r:id="rId12"/>
    <p:sldId id="325" r:id="rId13"/>
    <p:sldId id="324" r:id="rId14"/>
    <p:sldId id="259" r:id="rId15"/>
    <p:sldId id="285" r:id="rId16"/>
    <p:sldId id="300" r:id="rId17"/>
    <p:sldId id="286" r:id="rId18"/>
    <p:sldId id="261" r:id="rId19"/>
    <p:sldId id="262" r:id="rId20"/>
    <p:sldId id="287" r:id="rId21"/>
    <p:sldId id="263" r:id="rId22"/>
    <p:sldId id="288" r:id="rId23"/>
    <p:sldId id="289" r:id="rId24"/>
    <p:sldId id="265" r:id="rId25"/>
    <p:sldId id="264" r:id="rId26"/>
    <p:sldId id="266" r:id="rId27"/>
    <p:sldId id="267" r:id="rId28"/>
    <p:sldId id="268" r:id="rId29"/>
    <p:sldId id="269" r:id="rId30"/>
    <p:sldId id="309" r:id="rId31"/>
    <p:sldId id="308" r:id="rId32"/>
    <p:sldId id="310" r:id="rId33"/>
    <p:sldId id="311" r:id="rId34"/>
    <p:sldId id="298" r:id="rId35"/>
    <p:sldId id="270" r:id="rId36"/>
    <p:sldId id="271" r:id="rId37"/>
    <p:sldId id="272" r:id="rId38"/>
    <p:sldId id="273" r:id="rId39"/>
    <p:sldId id="312" r:id="rId40"/>
    <p:sldId id="313" r:id="rId41"/>
    <p:sldId id="314" r:id="rId42"/>
    <p:sldId id="299" r:id="rId43"/>
    <p:sldId id="301" r:id="rId44"/>
    <p:sldId id="307" r:id="rId45"/>
    <p:sldId id="315" r:id="rId46"/>
    <p:sldId id="316" r:id="rId47"/>
    <p:sldId id="318" r:id="rId48"/>
    <p:sldId id="320" r:id="rId49"/>
    <p:sldId id="321" r:id="rId50"/>
    <p:sldId id="319" r:id="rId51"/>
    <p:sldId id="306" r:id="rId52"/>
    <p:sldId id="278" r:id="rId53"/>
    <p:sldId id="279" r:id="rId54"/>
    <p:sldId id="280" r:id="rId55"/>
    <p:sldId id="282" r:id="rId56"/>
    <p:sldId id="322" r:id="rId57"/>
    <p:sldId id="323" r:id="rId58"/>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ira sayedsalehi" initials="ss" lastIdx="1" clrIdx="0">
    <p:extLst>
      <p:ext uri="{19B8F6BF-5375-455C-9EA6-DF929625EA0E}">
        <p15:presenceInfo xmlns:p15="http://schemas.microsoft.com/office/powerpoint/2012/main" userId="94867347853ddd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79" autoAdjust="0"/>
  </p:normalViewPr>
  <p:slideViewPr>
    <p:cSldViewPr>
      <p:cViewPr>
        <p:scale>
          <a:sx n="65" d="100"/>
          <a:sy n="65" d="100"/>
        </p:scale>
        <p:origin x="987" y="29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30T04:28:35.265" idx="1">
    <p:pos x="10" y="10"/>
    <p:text/>
    <p:extLst>
      <p:ext uri="{C676402C-5697-4E1C-873F-D02D1690AC5C}">
        <p15:threadingInfo xmlns:p15="http://schemas.microsoft.com/office/powerpoint/2012/main" timeZoneBias="-27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BF2A3274-635B-4231-A901-B15087B823C3}" type="datetimeFigureOut">
              <a:rPr lang="en-US" smtClean="0"/>
              <a:t>3/30/2022</a:t>
            </a:fld>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C3DC68FF-A36B-457D-AF6B-A1D88F88AFC2}" type="slidenum">
              <a:rPr lang="en-US" smtClean="0"/>
              <a:t>‹#›</a:t>
            </a:fld>
            <a:endParaRPr lang="en-US"/>
          </a:p>
        </p:txBody>
      </p:sp>
    </p:spTree>
    <p:extLst>
      <p:ext uri="{BB962C8B-B14F-4D97-AF65-F5344CB8AC3E}">
        <p14:creationId xmlns:p14="http://schemas.microsoft.com/office/powerpoint/2010/main" val="168471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 quantum computer is a machine that relies on quantum phenomena like superposition, quantum uncertainty, and entanglement.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SUPERPOSITION: </a:t>
            </a:r>
            <a:r>
              <a:rPr lang="en-US" sz="1100" kern="1200" dirty="0">
                <a:solidFill>
                  <a:schemeClr val="tx1"/>
                </a:solidFill>
                <a:effectLst/>
                <a:latin typeface="+mn-lt"/>
                <a:ea typeface="+mn-ea"/>
                <a:cs typeface="+mn-cs"/>
              </a:rPr>
              <a:t>there is an equal probability that something is either in one state (1) or another (0). Thus, something is in both states, or between both states at the same time until </a:t>
            </a:r>
            <a:r>
              <a:rPr lang="en-US" sz="1100" kern="1200" dirty="0" err="1">
                <a:solidFill>
                  <a:schemeClr val="tx1"/>
                </a:solidFill>
                <a:effectLst/>
                <a:latin typeface="+mn-lt"/>
                <a:ea typeface="+mn-ea"/>
                <a:cs typeface="+mn-cs"/>
              </a:rPr>
              <a:t>observed</a:t>
            </a:r>
            <a:r>
              <a:rPr lang="en-US" sz="1100" b="1" kern="1200" dirty="0" err="1">
                <a:solidFill>
                  <a:schemeClr val="tx1"/>
                </a:solidFill>
                <a:effectLst/>
                <a:latin typeface="+mn-lt"/>
                <a:ea typeface="+mn-ea"/>
                <a:cs typeface="+mn-cs"/>
              </a:rPr>
              <a:t>Quantum</a:t>
            </a:r>
            <a:r>
              <a:rPr lang="en-US" sz="1100" b="1" kern="1200" dirty="0">
                <a:solidFill>
                  <a:schemeClr val="tx1"/>
                </a:solidFill>
                <a:effectLst/>
                <a:latin typeface="+mn-lt"/>
                <a:ea typeface="+mn-ea"/>
                <a:cs typeface="+mn-cs"/>
              </a:rPr>
              <a:t> Uncertainty</a:t>
            </a:r>
            <a:r>
              <a:rPr lang="en-US" sz="1100" kern="1200" dirty="0">
                <a:solidFill>
                  <a:schemeClr val="tx1"/>
                </a:solidFill>
                <a:effectLst/>
                <a:latin typeface="+mn-lt"/>
                <a:ea typeface="+mn-ea"/>
                <a:cs typeface="+mn-cs"/>
              </a:rPr>
              <a:t>:  states that the position and velocity of a particle are unknown until observed. </a:t>
            </a:r>
          </a:p>
          <a:p>
            <a:pPr lvl="0"/>
            <a:r>
              <a:rPr lang="en-US" sz="1100" b="1" kern="1200" dirty="0">
                <a:solidFill>
                  <a:schemeClr val="tx1"/>
                </a:solidFill>
                <a:effectLst/>
                <a:latin typeface="+mn-lt"/>
                <a:ea typeface="+mn-ea"/>
                <a:cs typeface="+mn-cs"/>
              </a:rPr>
              <a:t>Quantum </a:t>
            </a:r>
            <a:r>
              <a:rPr lang="en-US" sz="1100" b="1" kern="1200" dirty="0" err="1">
                <a:solidFill>
                  <a:schemeClr val="tx1"/>
                </a:solidFill>
                <a:effectLst/>
                <a:latin typeface="+mn-lt"/>
                <a:ea typeface="+mn-ea"/>
                <a:cs typeface="+mn-cs"/>
              </a:rPr>
              <a:t>Nonlocality</a:t>
            </a:r>
            <a:r>
              <a:rPr lang="en-US" sz="1100" b="1" kern="1200" dirty="0">
                <a:solidFill>
                  <a:schemeClr val="tx1"/>
                </a:solidFill>
                <a:effectLst/>
                <a:latin typeface="+mn-lt"/>
                <a:ea typeface="+mn-ea"/>
                <a:cs typeface="+mn-cs"/>
              </a:rPr>
              <a:t>—Entanglement: </a:t>
            </a:r>
            <a:r>
              <a:rPr lang="en-US" sz="1100" kern="1200" dirty="0">
                <a:solidFill>
                  <a:schemeClr val="tx1"/>
                </a:solidFill>
                <a:effectLst/>
                <a:latin typeface="+mn-lt"/>
                <a:ea typeface="+mn-ea"/>
                <a:cs typeface="+mn-cs"/>
              </a:rPr>
              <a:t>When two particles share the same quantum state they are entangled. This means that two or more particles will share the same properties: for example, their spins are related. Even when removed from each other, these particles will continue to share the same properties.</a:t>
            </a:r>
            <a:r>
              <a:rPr lang="en-US" sz="1100" dirty="0">
                <a:latin typeface="Times New Roman" panose="02020603050405020304" pitchFamily="18" charset="0"/>
                <a:cs typeface="Times New Roman" panose="02020603050405020304" pitchFamily="18" charset="0"/>
              </a:rPr>
              <a:t> </a:t>
            </a:r>
          </a:p>
          <a:p>
            <a:r>
              <a:rPr lang="en-US" dirty="0"/>
              <a:t>We can say:</a:t>
            </a:r>
          </a:p>
          <a:p>
            <a:r>
              <a:rPr lang="en-US" dirty="0"/>
              <a:t>Information is stored in a physical medium, and manipulated by physical processes. Therefore, the laws of physics dictate the capabilities of any information processing device.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we know, classical physics is incomplete to explain some physical events especially on </a:t>
            </a:r>
            <a:r>
              <a:rPr lang="en-US" altLang="en-US" dirty="0"/>
              <a:t>the atomic and subatomic level </a:t>
            </a:r>
            <a:r>
              <a:rPr lang="en-US" dirty="0"/>
              <a:t> and has been replaced by a more powerful framework:  quantum mechanics. Consequently, a computer that operates on quantum states can perform tasks that are beyond the capability of any conceivable classical computer.</a:t>
            </a:r>
          </a:p>
        </p:txBody>
      </p:sp>
      <p:sp>
        <p:nvSpPr>
          <p:cNvPr id="4" name="Slide Number Placeholder 3"/>
          <p:cNvSpPr>
            <a:spLocks noGrp="1"/>
          </p:cNvSpPr>
          <p:nvPr>
            <p:ph type="sldNum" sz="quarter" idx="10"/>
          </p:nvPr>
        </p:nvSpPr>
        <p:spPr/>
        <p:txBody>
          <a:bodyPr/>
          <a:lstStyle/>
          <a:p>
            <a:fld id="{9F73110A-B46E-45C9-B240-2F5EF728B868}" type="slidenum">
              <a:rPr lang="en-US" smtClean="0"/>
              <a:t>3</a:t>
            </a:fld>
            <a:endParaRPr lang="en-US"/>
          </a:p>
        </p:txBody>
      </p:sp>
    </p:spTree>
    <p:extLst>
      <p:ext uri="{BB962C8B-B14F-4D97-AF65-F5344CB8AC3E}">
        <p14:creationId xmlns:p14="http://schemas.microsoft.com/office/powerpoint/2010/main" val="254771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gate </a:t>
            </a:r>
            <a:r>
              <a:rPr lang="en-US" i="1" dirty="0"/>
              <a:t>NX </a:t>
            </a:r>
            <a:r>
              <a:rPr lang="en-US" dirty="0"/>
              <a:t>stands for the bit-flip noise</a:t>
            </a:r>
          </a:p>
          <a:p>
            <a:r>
              <a:rPr lang="en-US" dirty="0"/>
              <a:t>Now the state |</a:t>
            </a:r>
            <a:r>
              <a:rPr lang="en-US" i="1" dirty="0" err="1"/>
              <a:t>ψL</a:t>
            </a:r>
            <a:r>
              <a:rPr lang="en-US" dirty="0"/>
              <a:t>&gt;</a:t>
            </a:r>
            <a:r>
              <a:rPr lang="en-US" i="1" dirty="0"/>
              <a:t> </a:t>
            </a:r>
            <a:r>
              <a:rPr lang="en-US" dirty="0"/>
              <a:t>is sent through a quantum channel which introduces </a:t>
            </a:r>
            <a:r>
              <a:rPr lang="en-US" dirty="0" err="1"/>
              <a:t>bitflip</a:t>
            </a:r>
            <a:r>
              <a:rPr lang="en-US" dirty="0"/>
              <a:t> error with a rate </a:t>
            </a:r>
            <a:r>
              <a:rPr lang="en-US" i="1" dirty="0"/>
              <a:t>p </a:t>
            </a:r>
            <a:r>
              <a:rPr lang="en-US" dirty="0"/>
              <a:t>for each </a:t>
            </a:r>
            <a:r>
              <a:rPr lang="en-US" dirty="0" err="1"/>
              <a:t>qubit</a:t>
            </a:r>
            <a:r>
              <a:rPr lang="en-US" dirty="0"/>
              <a:t> independently. We assume </a:t>
            </a:r>
            <a:r>
              <a:rPr lang="en-US" i="1" dirty="0"/>
              <a:t>p </a:t>
            </a:r>
            <a:r>
              <a:rPr lang="en-US" dirty="0"/>
              <a:t>is sufficiently small so that not many errors occur during the </a:t>
            </a:r>
            <a:r>
              <a:rPr lang="en-US" dirty="0" err="1"/>
              <a:t>qubit</a:t>
            </a:r>
            <a:r>
              <a:rPr lang="en-US" dirty="0"/>
              <a:t> transmission. The received state depends on in which physical </a:t>
            </a:r>
            <a:r>
              <a:rPr lang="en-US" dirty="0" err="1"/>
              <a:t>qubit</a:t>
            </a:r>
            <a:r>
              <a:rPr lang="en-US" dirty="0"/>
              <a:t>(s) the bit-flip occurred.</a:t>
            </a:r>
          </a:p>
          <a:p>
            <a:r>
              <a:rPr lang="en-US" dirty="0"/>
              <a:t>Two ancillary </a:t>
            </a:r>
            <a:r>
              <a:rPr lang="en-US" dirty="0" err="1"/>
              <a:t>qubits</a:t>
            </a:r>
            <a:r>
              <a:rPr lang="en-US" dirty="0"/>
              <a:t> are </a:t>
            </a:r>
            <a:r>
              <a:rPr lang="en-US" dirty="0" err="1"/>
              <a:t>perpared</a:t>
            </a:r>
            <a:r>
              <a:rPr lang="en-US" dirty="0"/>
              <a:t>  in the state |00&gt;</a:t>
            </a:r>
            <a:r>
              <a:rPr lang="en-US" i="1" dirty="0"/>
              <a:t> </a:t>
            </a:r>
            <a:r>
              <a:rPr lang="en-US" dirty="0"/>
              <a:t>as depicted in Fig and applies four CNOT operations whose control bits are the encoded </a:t>
            </a:r>
            <a:r>
              <a:rPr lang="en-US" dirty="0" err="1"/>
              <a:t>qubits</a:t>
            </a:r>
            <a:r>
              <a:rPr lang="en-US" dirty="0"/>
              <a:t> while the target </a:t>
            </a:r>
            <a:r>
              <a:rPr lang="en-US" dirty="0" err="1"/>
              <a:t>qubits</a:t>
            </a:r>
            <a:r>
              <a:rPr lang="en-US" dirty="0"/>
              <a:t> are two ancillary </a:t>
            </a:r>
            <a:r>
              <a:rPr lang="en-US" dirty="0" err="1"/>
              <a:t>qubits</a:t>
            </a:r>
            <a:r>
              <a:rPr lang="en-US" dirty="0"/>
              <a:t>. Let |x1x2x3 &gt; be a basis vector has received and let </a:t>
            </a:r>
            <a:r>
              <a:rPr lang="en-US" i="1" dirty="0"/>
              <a:t>A </a:t>
            </a:r>
            <a:r>
              <a:rPr lang="en-US" dirty="0"/>
              <a:t>(</a:t>
            </a:r>
            <a:r>
              <a:rPr lang="en-US" i="1" dirty="0"/>
              <a:t>B</a:t>
            </a:r>
            <a:r>
              <a:rPr lang="en-US" dirty="0"/>
              <a:t>) be the output state of the first (second) </a:t>
            </a:r>
            <a:r>
              <a:rPr lang="en-US" dirty="0" err="1"/>
              <a:t>ancilla</a:t>
            </a:r>
            <a:r>
              <a:rPr lang="en-US" dirty="0"/>
              <a:t> </a:t>
            </a:r>
            <a:r>
              <a:rPr lang="en-US" dirty="0" err="1"/>
              <a:t>qubit</a:t>
            </a:r>
            <a:r>
              <a:rPr lang="en-US" dirty="0"/>
              <a:t>. (</a:t>
            </a:r>
            <a:r>
              <a:rPr lang="en-US" i="1" dirty="0"/>
              <a:t>A </a:t>
            </a:r>
            <a:r>
              <a:rPr lang="en-US" dirty="0"/>
              <a:t>= </a:t>
            </a:r>
            <a:r>
              <a:rPr lang="en-US" i="1" dirty="0"/>
              <a:t>x</a:t>
            </a:r>
            <a:r>
              <a:rPr lang="en-US" dirty="0"/>
              <a:t>1 </a:t>
            </a:r>
            <a:r>
              <a:rPr lang="en-US" i="1" dirty="0"/>
              <a:t>⊕ x</a:t>
            </a:r>
            <a:r>
              <a:rPr lang="en-US" dirty="0"/>
              <a:t>2 and </a:t>
            </a:r>
            <a:r>
              <a:rPr lang="en-US" i="1" dirty="0"/>
              <a:t>B </a:t>
            </a:r>
            <a:r>
              <a:rPr lang="en-US" dirty="0"/>
              <a:t>= </a:t>
            </a:r>
            <a:r>
              <a:rPr lang="en-US" i="1" dirty="0"/>
              <a:t>x</a:t>
            </a:r>
            <a:r>
              <a:rPr lang="en-US" dirty="0"/>
              <a:t>1 </a:t>
            </a:r>
            <a:r>
              <a:rPr lang="en-US" i="1" dirty="0"/>
              <a:t>⊕ x</a:t>
            </a:r>
            <a:r>
              <a:rPr lang="en-US" dirty="0"/>
              <a:t>3)</a:t>
            </a:r>
          </a:p>
        </p:txBody>
      </p:sp>
      <p:sp>
        <p:nvSpPr>
          <p:cNvPr id="4" name="Slide Number Placeholder 3"/>
          <p:cNvSpPr>
            <a:spLocks noGrp="1"/>
          </p:cNvSpPr>
          <p:nvPr>
            <p:ph type="sldNum" sz="quarter" idx="10"/>
          </p:nvPr>
        </p:nvSpPr>
        <p:spPr/>
        <p:txBody>
          <a:bodyPr/>
          <a:lstStyle/>
          <a:p>
            <a:fld id="{C3DC68FF-A36B-457D-AF6B-A1D88F88AFC2}" type="slidenum">
              <a:rPr lang="en-US" smtClean="0"/>
              <a:t>19</a:t>
            </a:fld>
            <a:endParaRPr lang="en-US"/>
          </a:p>
        </p:txBody>
      </p:sp>
    </p:spTree>
    <p:extLst>
      <p:ext uri="{BB962C8B-B14F-4D97-AF65-F5344CB8AC3E}">
        <p14:creationId xmlns:p14="http://schemas.microsoft.com/office/powerpoint/2010/main" val="352268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gate </a:t>
            </a:r>
            <a:r>
              <a:rPr lang="en-US" i="1" dirty="0"/>
              <a:t>NX </a:t>
            </a:r>
            <a:r>
              <a:rPr lang="en-US" dirty="0"/>
              <a:t>stands for the bit-flip noise</a:t>
            </a:r>
          </a:p>
          <a:p>
            <a:r>
              <a:rPr lang="en-US" dirty="0"/>
              <a:t>Now the state |</a:t>
            </a:r>
            <a:r>
              <a:rPr lang="en-US" i="1" dirty="0" err="1"/>
              <a:t>ψL</a:t>
            </a:r>
            <a:r>
              <a:rPr lang="en-US" dirty="0"/>
              <a:t>&gt;</a:t>
            </a:r>
            <a:r>
              <a:rPr lang="en-US" i="1" dirty="0"/>
              <a:t> </a:t>
            </a:r>
            <a:r>
              <a:rPr lang="en-US" dirty="0"/>
              <a:t>is sent through a quantum channel which introduces </a:t>
            </a:r>
            <a:r>
              <a:rPr lang="en-US" dirty="0" err="1"/>
              <a:t>bitflip</a:t>
            </a:r>
            <a:r>
              <a:rPr lang="en-US" dirty="0"/>
              <a:t> error with a rate </a:t>
            </a:r>
            <a:r>
              <a:rPr lang="en-US" i="1" dirty="0"/>
              <a:t>p </a:t>
            </a:r>
            <a:r>
              <a:rPr lang="en-US" dirty="0"/>
              <a:t>for each </a:t>
            </a:r>
            <a:r>
              <a:rPr lang="en-US" dirty="0" err="1"/>
              <a:t>qubit</a:t>
            </a:r>
            <a:r>
              <a:rPr lang="en-US" dirty="0"/>
              <a:t> independently. We assume </a:t>
            </a:r>
            <a:r>
              <a:rPr lang="en-US" i="1" dirty="0"/>
              <a:t>p </a:t>
            </a:r>
            <a:r>
              <a:rPr lang="en-US" dirty="0"/>
              <a:t>is sufficiently small so that not many errors occur during the </a:t>
            </a:r>
            <a:r>
              <a:rPr lang="en-US" dirty="0" err="1"/>
              <a:t>qubit</a:t>
            </a:r>
            <a:r>
              <a:rPr lang="en-US" dirty="0"/>
              <a:t> transmission. The received state depends on in which physical </a:t>
            </a:r>
            <a:r>
              <a:rPr lang="en-US" dirty="0" err="1"/>
              <a:t>qubit</a:t>
            </a:r>
            <a:r>
              <a:rPr lang="en-US" dirty="0"/>
              <a:t>(s) the bit-flip occurred.</a:t>
            </a:r>
          </a:p>
          <a:p>
            <a:r>
              <a:rPr lang="en-US" dirty="0"/>
              <a:t>Two ancillary </a:t>
            </a:r>
            <a:r>
              <a:rPr lang="en-US" dirty="0" err="1"/>
              <a:t>qubits</a:t>
            </a:r>
            <a:r>
              <a:rPr lang="en-US" dirty="0"/>
              <a:t> are </a:t>
            </a:r>
            <a:r>
              <a:rPr lang="en-US" dirty="0" err="1"/>
              <a:t>perpared</a:t>
            </a:r>
            <a:r>
              <a:rPr lang="en-US" dirty="0"/>
              <a:t>  in the state |00&gt;</a:t>
            </a:r>
            <a:r>
              <a:rPr lang="en-US" i="1" dirty="0"/>
              <a:t> </a:t>
            </a:r>
            <a:r>
              <a:rPr lang="en-US" dirty="0"/>
              <a:t>as depicted in Fig and applies four CNOT operations whose control bits are the encoded </a:t>
            </a:r>
            <a:r>
              <a:rPr lang="en-US" dirty="0" err="1"/>
              <a:t>qubits</a:t>
            </a:r>
            <a:r>
              <a:rPr lang="en-US" dirty="0"/>
              <a:t> while the target </a:t>
            </a:r>
            <a:r>
              <a:rPr lang="en-US" dirty="0" err="1"/>
              <a:t>qubits</a:t>
            </a:r>
            <a:r>
              <a:rPr lang="en-US" dirty="0"/>
              <a:t> are two ancillary </a:t>
            </a:r>
            <a:r>
              <a:rPr lang="en-US" dirty="0" err="1"/>
              <a:t>qubits</a:t>
            </a:r>
            <a:r>
              <a:rPr lang="en-US" dirty="0"/>
              <a:t>. Let |x1x2x3 &gt; be a basis vector has received and let </a:t>
            </a:r>
            <a:r>
              <a:rPr lang="en-US" i="1" dirty="0"/>
              <a:t>A </a:t>
            </a:r>
            <a:r>
              <a:rPr lang="en-US" dirty="0"/>
              <a:t>(</a:t>
            </a:r>
            <a:r>
              <a:rPr lang="en-US" i="1" dirty="0"/>
              <a:t>B</a:t>
            </a:r>
            <a:r>
              <a:rPr lang="en-US" dirty="0"/>
              <a:t>) be the output state of the first (second) </a:t>
            </a:r>
            <a:r>
              <a:rPr lang="en-US" dirty="0" err="1"/>
              <a:t>ancilla</a:t>
            </a:r>
            <a:r>
              <a:rPr lang="en-US" dirty="0"/>
              <a:t> </a:t>
            </a:r>
            <a:r>
              <a:rPr lang="en-US" dirty="0" err="1"/>
              <a:t>qubit</a:t>
            </a:r>
            <a:r>
              <a:rPr lang="en-US" dirty="0"/>
              <a:t>. (</a:t>
            </a:r>
            <a:r>
              <a:rPr lang="en-US" i="1" dirty="0"/>
              <a:t>A </a:t>
            </a:r>
            <a:r>
              <a:rPr lang="en-US" dirty="0"/>
              <a:t>= </a:t>
            </a:r>
            <a:r>
              <a:rPr lang="en-US" i="1" dirty="0"/>
              <a:t>x</a:t>
            </a:r>
            <a:r>
              <a:rPr lang="en-US" dirty="0"/>
              <a:t>1 </a:t>
            </a:r>
            <a:r>
              <a:rPr lang="en-US" i="1" dirty="0"/>
              <a:t>⊕ x</a:t>
            </a:r>
            <a:r>
              <a:rPr lang="en-US" dirty="0"/>
              <a:t>2 and </a:t>
            </a:r>
            <a:r>
              <a:rPr lang="en-US" i="1" dirty="0"/>
              <a:t>B </a:t>
            </a:r>
            <a:r>
              <a:rPr lang="en-US" dirty="0"/>
              <a:t>= </a:t>
            </a:r>
            <a:r>
              <a:rPr lang="en-US" i="1" dirty="0"/>
              <a:t>x</a:t>
            </a:r>
            <a:r>
              <a:rPr lang="en-US" dirty="0"/>
              <a:t>1 </a:t>
            </a:r>
            <a:r>
              <a:rPr lang="en-US" i="1" dirty="0"/>
              <a:t>⊕ x</a:t>
            </a:r>
            <a:r>
              <a:rPr lang="en-US" dirty="0"/>
              <a:t>3)</a:t>
            </a:r>
          </a:p>
        </p:txBody>
      </p:sp>
      <p:sp>
        <p:nvSpPr>
          <p:cNvPr id="4" name="Slide Number Placeholder 3"/>
          <p:cNvSpPr>
            <a:spLocks noGrp="1"/>
          </p:cNvSpPr>
          <p:nvPr>
            <p:ph type="sldNum" sz="quarter" idx="10"/>
          </p:nvPr>
        </p:nvSpPr>
        <p:spPr/>
        <p:txBody>
          <a:bodyPr/>
          <a:lstStyle/>
          <a:p>
            <a:fld id="{C3DC68FF-A36B-457D-AF6B-A1D88F88AFC2}" type="slidenum">
              <a:rPr lang="en-US" smtClean="0"/>
              <a:t>20</a:t>
            </a:fld>
            <a:endParaRPr lang="en-US"/>
          </a:p>
        </p:txBody>
      </p:sp>
    </p:spTree>
    <p:extLst>
      <p:ext uri="{BB962C8B-B14F-4D97-AF65-F5344CB8AC3E}">
        <p14:creationId xmlns:p14="http://schemas.microsoft.com/office/powerpoint/2010/main" val="3793523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gate </a:t>
            </a:r>
            <a:r>
              <a:rPr lang="en-US" i="1" dirty="0"/>
              <a:t>NX </a:t>
            </a:r>
            <a:r>
              <a:rPr lang="en-US" dirty="0"/>
              <a:t>stands for the bit-flip noise</a:t>
            </a:r>
          </a:p>
          <a:p>
            <a:r>
              <a:rPr lang="en-US" dirty="0"/>
              <a:t>Now the state |</a:t>
            </a:r>
            <a:r>
              <a:rPr lang="en-US" i="1" dirty="0" err="1"/>
              <a:t>ψL</a:t>
            </a:r>
            <a:r>
              <a:rPr lang="en-US" dirty="0"/>
              <a:t>&gt;</a:t>
            </a:r>
            <a:r>
              <a:rPr lang="en-US" i="1" dirty="0"/>
              <a:t> </a:t>
            </a:r>
            <a:r>
              <a:rPr lang="en-US" dirty="0"/>
              <a:t>is sent through a quantum channel which introduces </a:t>
            </a:r>
            <a:r>
              <a:rPr lang="en-US" dirty="0" err="1"/>
              <a:t>bitflip</a:t>
            </a:r>
            <a:r>
              <a:rPr lang="en-US" dirty="0"/>
              <a:t> error with a rate </a:t>
            </a:r>
            <a:r>
              <a:rPr lang="en-US" i="1" dirty="0"/>
              <a:t>p </a:t>
            </a:r>
            <a:r>
              <a:rPr lang="en-US" dirty="0"/>
              <a:t>for each </a:t>
            </a:r>
            <a:r>
              <a:rPr lang="en-US" dirty="0" err="1"/>
              <a:t>qubit</a:t>
            </a:r>
            <a:r>
              <a:rPr lang="en-US" dirty="0"/>
              <a:t> independently. We assume </a:t>
            </a:r>
            <a:r>
              <a:rPr lang="en-US" i="1" dirty="0"/>
              <a:t>p </a:t>
            </a:r>
            <a:r>
              <a:rPr lang="en-US" dirty="0"/>
              <a:t>is sufficiently small so that not many errors occur during the </a:t>
            </a:r>
            <a:r>
              <a:rPr lang="en-US" dirty="0" err="1"/>
              <a:t>qubit</a:t>
            </a:r>
            <a:r>
              <a:rPr lang="en-US" dirty="0"/>
              <a:t> transmission. The received state depends on in which physical </a:t>
            </a:r>
            <a:r>
              <a:rPr lang="en-US" dirty="0" err="1"/>
              <a:t>qubit</a:t>
            </a:r>
            <a:r>
              <a:rPr lang="en-US" dirty="0"/>
              <a:t>(s) the bit-flip occurred.</a:t>
            </a:r>
          </a:p>
          <a:p>
            <a:r>
              <a:rPr lang="en-US" dirty="0"/>
              <a:t>Two ancillary </a:t>
            </a:r>
            <a:r>
              <a:rPr lang="en-US" dirty="0" err="1"/>
              <a:t>qubits</a:t>
            </a:r>
            <a:r>
              <a:rPr lang="en-US" dirty="0"/>
              <a:t> are </a:t>
            </a:r>
            <a:r>
              <a:rPr lang="en-US" dirty="0" err="1"/>
              <a:t>perpared</a:t>
            </a:r>
            <a:r>
              <a:rPr lang="en-US" dirty="0"/>
              <a:t>  in the state |00&gt;</a:t>
            </a:r>
            <a:r>
              <a:rPr lang="en-US" i="1" dirty="0"/>
              <a:t> </a:t>
            </a:r>
            <a:r>
              <a:rPr lang="en-US" dirty="0"/>
              <a:t>as depicted in Fig and applies four CNOT operations whose control bits are the encoded </a:t>
            </a:r>
            <a:r>
              <a:rPr lang="en-US" dirty="0" err="1"/>
              <a:t>qubits</a:t>
            </a:r>
            <a:r>
              <a:rPr lang="en-US" dirty="0"/>
              <a:t> while the target </a:t>
            </a:r>
            <a:r>
              <a:rPr lang="en-US" dirty="0" err="1"/>
              <a:t>qubits</a:t>
            </a:r>
            <a:r>
              <a:rPr lang="en-US" dirty="0"/>
              <a:t> are two ancillary </a:t>
            </a:r>
            <a:r>
              <a:rPr lang="en-US" dirty="0" err="1"/>
              <a:t>qubits</a:t>
            </a:r>
            <a:r>
              <a:rPr lang="en-US" dirty="0"/>
              <a:t>. Let |x1x2x3 &gt; be a basis vector has received and let </a:t>
            </a:r>
            <a:r>
              <a:rPr lang="en-US" i="1" dirty="0"/>
              <a:t>A </a:t>
            </a:r>
            <a:r>
              <a:rPr lang="en-US" dirty="0"/>
              <a:t>(</a:t>
            </a:r>
            <a:r>
              <a:rPr lang="en-US" i="1" dirty="0"/>
              <a:t>B</a:t>
            </a:r>
            <a:r>
              <a:rPr lang="en-US" dirty="0"/>
              <a:t>) be the output state of the first (second) </a:t>
            </a:r>
            <a:r>
              <a:rPr lang="en-US" dirty="0" err="1"/>
              <a:t>ancilla</a:t>
            </a:r>
            <a:r>
              <a:rPr lang="en-US" dirty="0"/>
              <a:t> </a:t>
            </a:r>
            <a:r>
              <a:rPr lang="en-US" dirty="0" err="1"/>
              <a:t>qubit</a:t>
            </a:r>
            <a:r>
              <a:rPr lang="en-US" dirty="0"/>
              <a:t>. (</a:t>
            </a:r>
            <a:r>
              <a:rPr lang="en-US" i="1" dirty="0"/>
              <a:t>A </a:t>
            </a:r>
            <a:r>
              <a:rPr lang="en-US" dirty="0"/>
              <a:t>= </a:t>
            </a:r>
            <a:r>
              <a:rPr lang="en-US" i="1" dirty="0"/>
              <a:t>x</a:t>
            </a:r>
            <a:r>
              <a:rPr lang="en-US" dirty="0"/>
              <a:t>1 </a:t>
            </a:r>
            <a:r>
              <a:rPr lang="en-US" i="1" dirty="0"/>
              <a:t>⊕ x</a:t>
            </a:r>
            <a:r>
              <a:rPr lang="en-US" dirty="0"/>
              <a:t>2 and </a:t>
            </a:r>
            <a:r>
              <a:rPr lang="en-US" i="1" dirty="0"/>
              <a:t>B </a:t>
            </a:r>
            <a:r>
              <a:rPr lang="en-US" dirty="0"/>
              <a:t>= </a:t>
            </a:r>
            <a:r>
              <a:rPr lang="en-US" i="1" dirty="0"/>
              <a:t>x</a:t>
            </a:r>
            <a:r>
              <a:rPr lang="en-US" dirty="0"/>
              <a:t>1 </a:t>
            </a:r>
            <a:r>
              <a:rPr lang="en-US" i="1" dirty="0"/>
              <a:t>⊕ x</a:t>
            </a:r>
            <a:r>
              <a:rPr lang="en-US" dirty="0"/>
              <a:t>3)</a:t>
            </a:r>
          </a:p>
        </p:txBody>
      </p:sp>
      <p:sp>
        <p:nvSpPr>
          <p:cNvPr id="4" name="Slide Number Placeholder 3"/>
          <p:cNvSpPr>
            <a:spLocks noGrp="1"/>
          </p:cNvSpPr>
          <p:nvPr>
            <p:ph type="sldNum" sz="quarter" idx="10"/>
          </p:nvPr>
        </p:nvSpPr>
        <p:spPr/>
        <p:txBody>
          <a:bodyPr/>
          <a:lstStyle/>
          <a:p>
            <a:fld id="{C3DC68FF-A36B-457D-AF6B-A1D88F88AFC2}" type="slidenum">
              <a:rPr lang="en-US" smtClean="0"/>
              <a:t>22</a:t>
            </a:fld>
            <a:endParaRPr lang="en-US"/>
          </a:p>
        </p:txBody>
      </p:sp>
    </p:spTree>
    <p:extLst>
      <p:ext uri="{BB962C8B-B14F-4D97-AF65-F5344CB8AC3E}">
        <p14:creationId xmlns:p14="http://schemas.microsoft.com/office/powerpoint/2010/main" val="4126820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gate </a:t>
            </a:r>
            <a:r>
              <a:rPr lang="en-US" i="1" dirty="0"/>
              <a:t>NX </a:t>
            </a:r>
            <a:r>
              <a:rPr lang="en-US" dirty="0"/>
              <a:t>stands for the bit-flip noise</a:t>
            </a:r>
          </a:p>
          <a:p>
            <a:r>
              <a:rPr lang="en-US" dirty="0"/>
              <a:t>Now the state |</a:t>
            </a:r>
            <a:r>
              <a:rPr lang="en-US" i="1" dirty="0" err="1"/>
              <a:t>ψL</a:t>
            </a:r>
            <a:r>
              <a:rPr lang="en-US" dirty="0"/>
              <a:t>&gt;</a:t>
            </a:r>
            <a:r>
              <a:rPr lang="en-US" i="1" dirty="0"/>
              <a:t> </a:t>
            </a:r>
            <a:r>
              <a:rPr lang="en-US" dirty="0"/>
              <a:t>is sent through a quantum channel which introduces </a:t>
            </a:r>
            <a:r>
              <a:rPr lang="en-US" dirty="0" err="1"/>
              <a:t>bitflip</a:t>
            </a:r>
            <a:r>
              <a:rPr lang="en-US" dirty="0"/>
              <a:t> error with a rate </a:t>
            </a:r>
            <a:r>
              <a:rPr lang="en-US" i="1" dirty="0"/>
              <a:t>p </a:t>
            </a:r>
            <a:r>
              <a:rPr lang="en-US" dirty="0"/>
              <a:t>for each </a:t>
            </a:r>
            <a:r>
              <a:rPr lang="en-US" dirty="0" err="1"/>
              <a:t>qubit</a:t>
            </a:r>
            <a:r>
              <a:rPr lang="en-US" dirty="0"/>
              <a:t> independently. We assume </a:t>
            </a:r>
            <a:r>
              <a:rPr lang="en-US" i="1" dirty="0"/>
              <a:t>p </a:t>
            </a:r>
            <a:r>
              <a:rPr lang="en-US" dirty="0"/>
              <a:t>is sufficiently small so that not many errors occur during the </a:t>
            </a:r>
            <a:r>
              <a:rPr lang="en-US" dirty="0" err="1"/>
              <a:t>qubit</a:t>
            </a:r>
            <a:r>
              <a:rPr lang="en-US" dirty="0"/>
              <a:t> transmission. The received state depends on in which physical </a:t>
            </a:r>
            <a:r>
              <a:rPr lang="en-US" dirty="0" err="1"/>
              <a:t>qubit</a:t>
            </a:r>
            <a:r>
              <a:rPr lang="en-US" dirty="0"/>
              <a:t>(s) the bit-flip occurred.</a:t>
            </a:r>
          </a:p>
          <a:p>
            <a:r>
              <a:rPr lang="en-US" dirty="0"/>
              <a:t>Two ancillary </a:t>
            </a:r>
            <a:r>
              <a:rPr lang="en-US" dirty="0" err="1"/>
              <a:t>qubits</a:t>
            </a:r>
            <a:r>
              <a:rPr lang="en-US" dirty="0"/>
              <a:t> are </a:t>
            </a:r>
            <a:r>
              <a:rPr lang="en-US" dirty="0" err="1"/>
              <a:t>perpared</a:t>
            </a:r>
            <a:r>
              <a:rPr lang="en-US" dirty="0"/>
              <a:t>  in the state |00&gt;</a:t>
            </a:r>
            <a:r>
              <a:rPr lang="en-US" i="1" dirty="0"/>
              <a:t> </a:t>
            </a:r>
            <a:r>
              <a:rPr lang="en-US" dirty="0"/>
              <a:t>as depicted in Fig and applies four CNOT operations whose control bits are the encoded </a:t>
            </a:r>
            <a:r>
              <a:rPr lang="en-US" dirty="0" err="1"/>
              <a:t>qubits</a:t>
            </a:r>
            <a:r>
              <a:rPr lang="en-US" dirty="0"/>
              <a:t> while the target </a:t>
            </a:r>
            <a:r>
              <a:rPr lang="en-US" dirty="0" err="1"/>
              <a:t>qubits</a:t>
            </a:r>
            <a:r>
              <a:rPr lang="en-US" dirty="0"/>
              <a:t> are two ancillary </a:t>
            </a:r>
            <a:r>
              <a:rPr lang="en-US" dirty="0" err="1"/>
              <a:t>qubits</a:t>
            </a:r>
            <a:r>
              <a:rPr lang="en-US" dirty="0"/>
              <a:t>. Let |x1x2x3 &gt; be a basis vector has received and let </a:t>
            </a:r>
            <a:r>
              <a:rPr lang="en-US" i="1" dirty="0"/>
              <a:t>A </a:t>
            </a:r>
            <a:r>
              <a:rPr lang="en-US" dirty="0"/>
              <a:t>(</a:t>
            </a:r>
            <a:r>
              <a:rPr lang="en-US" i="1" dirty="0"/>
              <a:t>B</a:t>
            </a:r>
            <a:r>
              <a:rPr lang="en-US" dirty="0"/>
              <a:t>) be the output state of the first (second) </a:t>
            </a:r>
            <a:r>
              <a:rPr lang="en-US" dirty="0" err="1"/>
              <a:t>ancilla</a:t>
            </a:r>
            <a:r>
              <a:rPr lang="en-US" dirty="0"/>
              <a:t> </a:t>
            </a:r>
            <a:r>
              <a:rPr lang="en-US" dirty="0" err="1"/>
              <a:t>qubit</a:t>
            </a:r>
            <a:r>
              <a:rPr lang="en-US" dirty="0"/>
              <a:t>. (</a:t>
            </a:r>
            <a:r>
              <a:rPr lang="en-US" i="1" dirty="0"/>
              <a:t>A </a:t>
            </a:r>
            <a:r>
              <a:rPr lang="en-US" dirty="0"/>
              <a:t>= </a:t>
            </a:r>
            <a:r>
              <a:rPr lang="en-US" i="1" dirty="0"/>
              <a:t>x</a:t>
            </a:r>
            <a:r>
              <a:rPr lang="en-US" dirty="0"/>
              <a:t>1 </a:t>
            </a:r>
            <a:r>
              <a:rPr lang="en-US" i="1" dirty="0"/>
              <a:t>⊕ x</a:t>
            </a:r>
            <a:r>
              <a:rPr lang="en-US" dirty="0"/>
              <a:t>2 and </a:t>
            </a:r>
            <a:r>
              <a:rPr lang="en-US" i="1" dirty="0"/>
              <a:t>B </a:t>
            </a:r>
            <a:r>
              <a:rPr lang="en-US" dirty="0"/>
              <a:t>= </a:t>
            </a:r>
            <a:r>
              <a:rPr lang="en-US" i="1" dirty="0"/>
              <a:t>x</a:t>
            </a:r>
            <a:r>
              <a:rPr lang="en-US" dirty="0"/>
              <a:t>1 </a:t>
            </a:r>
            <a:r>
              <a:rPr lang="en-US" i="1" dirty="0"/>
              <a:t>⊕ x</a:t>
            </a:r>
            <a:r>
              <a:rPr lang="en-US" dirty="0"/>
              <a:t>3)</a:t>
            </a:r>
          </a:p>
        </p:txBody>
      </p:sp>
      <p:sp>
        <p:nvSpPr>
          <p:cNvPr id="4" name="Slide Number Placeholder 3"/>
          <p:cNvSpPr>
            <a:spLocks noGrp="1"/>
          </p:cNvSpPr>
          <p:nvPr>
            <p:ph type="sldNum" sz="quarter" idx="10"/>
          </p:nvPr>
        </p:nvSpPr>
        <p:spPr/>
        <p:txBody>
          <a:bodyPr/>
          <a:lstStyle/>
          <a:p>
            <a:fld id="{C3DC68FF-A36B-457D-AF6B-A1D88F88AFC2}" type="slidenum">
              <a:rPr lang="en-US" smtClean="0"/>
              <a:t>23</a:t>
            </a:fld>
            <a:endParaRPr lang="en-US"/>
          </a:p>
        </p:txBody>
      </p:sp>
    </p:spTree>
    <p:extLst>
      <p:ext uri="{BB962C8B-B14F-4D97-AF65-F5344CB8AC3E}">
        <p14:creationId xmlns:p14="http://schemas.microsoft.com/office/powerpoint/2010/main" val="422322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consider how to correct phase-flip error mimicking the prescription given for a bit-flip error. We generate a logical </a:t>
            </a:r>
            <a:r>
              <a:rPr lang="en-US" dirty="0" err="1"/>
              <a:t>qubit</a:t>
            </a:r>
            <a:r>
              <a:rPr lang="en-US" dirty="0"/>
              <a:t> that takes </a:t>
            </a:r>
            <a:r>
              <a:rPr lang="en-US" i="1" dirty="0"/>
              <a:t>α</a:t>
            </a:r>
            <a:r>
              <a:rPr lang="en-US" dirty="0"/>
              <a:t>|000&gt;+</a:t>
            </a:r>
            <a:r>
              <a:rPr lang="en-US" i="1" dirty="0"/>
              <a:t>β</a:t>
            </a:r>
            <a:r>
              <a:rPr lang="en-US" dirty="0"/>
              <a:t>|111&gt;, and then apply </a:t>
            </a:r>
            <a:r>
              <a:rPr lang="en-US" dirty="0" err="1"/>
              <a:t>Hadamard</a:t>
            </a:r>
            <a:r>
              <a:rPr lang="en-US" dirty="0"/>
              <a:t> gates to each </a:t>
            </a:r>
            <a:r>
              <a:rPr lang="en-US" dirty="0" err="1"/>
              <a:t>qubit</a:t>
            </a:r>
            <a:r>
              <a:rPr lang="en-US" dirty="0"/>
              <a:t>.</a:t>
            </a:r>
          </a:p>
        </p:txBody>
      </p:sp>
      <p:sp>
        <p:nvSpPr>
          <p:cNvPr id="4" name="Slide Number Placeholder 3"/>
          <p:cNvSpPr>
            <a:spLocks noGrp="1"/>
          </p:cNvSpPr>
          <p:nvPr>
            <p:ph type="sldNum" sz="quarter" idx="10"/>
          </p:nvPr>
        </p:nvSpPr>
        <p:spPr/>
        <p:txBody>
          <a:bodyPr/>
          <a:lstStyle/>
          <a:p>
            <a:fld id="{C3DC68FF-A36B-457D-AF6B-A1D88F88AFC2}" type="slidenum">
              <a:rPr lang="en-US" smtClean="0"/>
              <a:t>25</a:t>
            </a:fld>
            <a:endParaRPr lang="en-US"/>
          </a:p>
        </p:txBody>
      </p:sp>
    </p:spTree>
    <p:extLst>
      <p:ext uri="{BB962C8B-B14F-4D97-AF65-F5344CB8AC3E}">
        <p14:creationId xmlns:p14="http://schemas.microsoft.com/office/powerpoint/2010/main" val="39883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C68FF-A36B-457D-AF6B-A1D88F88AFC2}" type="slidenum">
              <a:rPr lang="en-US" smtClean="0"/>
              <a:t>26</a:t>
            </a:fld>
            <a:endParaRPr lang="en-US"/>
          </a:p>
        </p:txBody>
      </p:sp>
    </p:spTree>
    <p:extLst>
      <p:ext uri="{BB962C8B-B14F-4D97-AF65-F5344CB8AC3E}">
        <p14:creationId xmlns:p14="http://schemas.microsoft.com/office/powerpoint/2010/main" val="33323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dirty="0"/>
              <a:t>An n–</a:t>
            </a:r>
            <a:r>
              <a:rPr lang="en-US" dirty="0" err="1"/>
              <a:t>qubit</a:t>
            </a:r>
            <a:r>
              <a:rPr lang="en-US" dirty="0"/>
              <a:t> quantum state is called a stabilizer state if it is stabilized by nontrivial subgroup of Pauli group. </a:t>
            </a:r>
          </a:p>
          <a:p>
            <a:pPr algn="just"/>
            <a:r>
              <a:rPr lang="en-US" dirty="0">
                <a:latin typeface="Times New Roman" panose="02020603050405020304" pitchFamily="18" charset="0"/>
                <a:cs typeface="Times New Roman" panose="02020603050405020304" pitchFamily="18" charset="0"/>
              </a:rPr>
              <a:t>An important property of the Pauli group is that any two Pauli operators either commute or </a:t>
            </a:r>
            <a:r>
              <a:rPr lang="en-US" dirty="0" err="1">
                <a:latin typeface="Times New Roman" panose="02020603050405020304" pitchFamily="18" charset="0"/>
                <a:cs typeface="Times New Roman" panose="02020603050405020304" pitchFamily="18" charset="0"/>
              </a:rPr>
              <a:t>anticommute</a:t>
            </a:r>
            <a:r>
              <a:rPr lang="en-US" dirty="0">
                <a:latin typeface="Times New Roman" panose="02020603050405020304" pitchFamily="18" charset="0"/>
                <a:cs typeface="Times New Roman" panose="02020603050405020304" pitchFamily="18" charset="0"/>
              </a:rPr>
              <a:t> Based on this property we can see how a stabilizer code detects and corrects errors.</a:t>
            </a:r>
          </a:p>
          <a:p>
            <a:pPr algn="just"/>
            <a:r>
              <a:rPr lang="en-US" dirty="0">
                <a:latin typeface="Times New Roman" panose="02020603050405020304" pitchFamily="18" charset="0"/>
                <a:cs typeface="Times New Roman" panose="02020603050405020304" pitchFamily="18" charset="0"/>
              </a:rPr>
              <a:t>A valid code word will be a +1 eigenvalue of all the stabilizer generators. </a:t>
            </a:r>
          </a:p>
          <a:p>
            <a:pPr algn="just"/>
            <a:r>
              <a:rPr lang="en-US" dirty="0">
                <a:latin typeface="Times New Roman" panose="02020603050405020304" pitchFamily="18" charset="0"/>
                <a:cs typeface="Times New Roman" panose="02020603050405020304" pitchFamily="18" charset="0"/>
              </a:rPr>
              <a:t>Suppose that an error operator E will </a:t>
            </a:r>
            <a:r>
              <a:rPr lang="en-US" dirty="0" err="1">
                <a:latin typeface="Times New Roman" panose="02020603050405020304" pitchFamily="18" charset="0"/>
                <a:cs typeface="Times New Roman" panose="02020603050405020304" pitchFamily="18" charset="0"/>
              </a:rPr>
              <a:t>anticommute</a:t>
            </a:r>
            <a:r>
              <a:rPr lang="en-US" dirty="0">
                <a:latin typeface="Times New Roman" panose="02020603050405020304" pitchFamily="18" charset="0"/>
                <a:cs typeface="Times New Roman" panose="02020603050405020304" pitchFamily="18" charset="0"/>
              </a:rPr>
              <a:t> with some of the stabilizer generators, and commute with others. The error will be detected that it </a:t>
            </a:r>
            <a:r>
              <a:rPr lang="en-US" dirty="0" err="1">
                <a:latin typeface="Times New Roman" panose="02020603050405020304" pitchFamily="18" charset="0"/>
                <a:cs typeface="Times New Roman" panose="02020603050405020304" pitchFamily="18" charset="0"/>
              </a:rPr>
              <a:t>anticommute</a:t>
            </a:r>
            <a:r>
              <a:rPr lang="en-US" dirty="0">
                <a:latin typeface="Times New Roman" panose="02020603050405020304" pitchFamily="18" charset="0"/>
                <a:cs typeface="Times New Roman" panose="02020603050405020304" pitchFamily="18" charset="0"/>
              </a:rPr>
              <a:t> with some of the stabilizer generators.</a:t>
            </a:r>
          </a:p>
          <a:p>
            <a:pPr algn="just"/>
            <a:endParaRPr lang="en-US" dirty="0">
              <a:latin typeface="Times New Roman" panose="02020603050405020304" pitchFamily="18" charset="0"/>
              <a:cs typeface="Times New Roman" panose="02020603050405020304" pitchFamily="18" charset="0"/>
            </a:endParaRPr>
          </a:p>
          <a:p>
            <a:pPr defTabSz="936620">
              <a:defRPr/>
            </a:pPr>
            <a:endParaRPr lang="en-US" dirty="0"/>
          </a:p>
          <a:p>
            <a:endParaRPr lang="en-US" dirty="0"/>
          </a:p>
        </p:txBody>
      </p:sp>
      <p:sp>
        <p:nvSpPr>
          <p:cNvPr id="4" name="Slide Number Placeholder 3"/>
          <p:cNvSpPr>
            <a:spLocks noGrp="1"/>
          </p:cNvSpPr>
          <p:nvPr>
            <p:ph type="sldNum" sz="quarter" idx="10"/>
          </p:nvPr>
        </p:nvSpPr>
        <p:spPr/>
        <p:txBody>
          <a:bodyPr/>
          <a:lstStyle/>
          <a:p>
            <a:fld id="{C3DC68FF-A36B-457D-AF6B-A1D88F88AFC2}" type="slidenum">
              <a:rPr lang="en-US" smtClean="0"/>
              <a:t>29</a:t>
            </a:fld>
            <a:endParaRPr lang="en-US"/>
          </a:p>
        </p:txBody>
      </p:sp>
    </p:spTree>
    <p:extLst>
      <p:ext uri="{BB962C8B-B14F-4D97-AF65-F5344CB8AC3E}">
        <p14:creationId xmlns:p14="http://schemas.microsoft.com/office/powerpoint/2010/main" val="65040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C68FF-A36B-457D-AF6B-A1D88F88AFC2}" type="slidenum">
              <a:rPr lang="en-US" smtClean="0"/>
              <a:t>35</a:t>
            </a:fld>
            <a:endParaRPr lang="en-US"/>
          </a:p>
        </p:txBody>
      </p:sp>
    </p:spTree>
    <p:extLst>
      <p:ext uri="{BB962C8B-B14F-4D97-AF65-F5344CB8AC3E}">
        <p14:creationId xmlns:p14="http://schemas.microsoft.com/office/powerpoint/2010/main" val="227141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dirty="0"/>
              <a:t>As errors occur from the random and unpredictable appearance of </a:t>
            </a:r>
            <a:r>
              <a:rPr lang="en-US" i="1" dirty="0"/>
              <a:t>X </a:t>
            </a:r>
            <a:r>
              <a:rPr lang="en-US" dirty="0"/>
              <a:t>and </a:t>
            </a:r>
            <a:r>
              <a:rPr lang="en-US" i="1" dirty="0"/>
              <a:t>Z </a:t>
            </a:r>
            <a:r>
              <a:rPr lang="en-US" dirty="0"/>
              <a:t>operations, they must be detected by repeatedly measuring each </a:t>
            </a:r>
            <a:r>
              <a:rPr lang="en-US" dirty="0" err="1"/>
              <a:t>qubit</a:t>
            </a:r>
            <a:r>
              <a:rPr lang="en-US" dirty="0"/>
              <a:t>, which can be done with combined </a:t>
            </a:r>
            <a:r>
              <a:rPr lang="en-US" i="1" dirty="0"/>
              <a:t>X </a:t>
            </a:r>
            <a:r>
              <a:rPr lang="en-US" dirty="0"/>
              <a:t>and </a:t>
            </a:r>
            <a:r>
              <a:rPr lang="en-US" i="1" dirty="0"/>
              <a:t>Z </a:t>
            </a:r>
            <a:r>
              <a:rPr lang="en-US" dirty="0"/>
              <a:t>measurements.</a:t>
            </a:r>
          </a:p>
          <a:p>
            <a:endParaRPr lang="en-US" dirty="0"/>
          </a:p>
        </p:txBody>
      </p:sp>
      <p:sp>
        <p:nvSpPr>
          <p:cNvPr id="4" name="Slide Number Placeholder 3"/>
          <p:cNvSpPr>
            <a:spLocks noGrp="1"/>
          </p:cNvSpPr>
          <p:nvPr>
            <p:ph type="sldNum" sz="quarter" idx="10"/>
          </p:nvPr>
        </p:nvSpPr>
        <p:spPr/>
        <p:txBody>
          <a:bodyPr/>
          <a:lstStyle/>
          <a:p>
            <a:fld id="{C3DC68FF-A36B-457D-AF6B-A1D88F88AFC2}" type="slidenum">
              <a:rPr lang="en-US" smtClean="0"/>
              <a:t>36</a:t>
            </a:fld>
            <a:endParaRPr lang="en-US"/>
          </a:p>
        </p:txBody>
      </p:sp>
    </p:spTree>
    <p:extLst>
      <p:ext uri="{BB962C8B-B14F-4D97-AF65-F5344CB8AC3E}">
        <p14:creationId xmlns:p14="http://schemas.microsoft.com/office/powerpoint/2010/main" val="1889730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error gate, is called depolarizing noise, is an imperfection in any operation we perform. The effect of this will be, with probability </a:t>
            </a:r>
            <a:r>
              <a:rPr lang="en-US" dirty="0" err="1"/>
              <a:t>Pgate</a:t>
            </a:r>
            <a:r>
              <a:rPr lang="en-US" dirty="0"/>
              <a:t> ,to replace the state of any </a:t>
            </a:r>
            <a:r>
              <a:rPr lang="en-US" dirty="0" err="1"/>
              <a:t>qubit</a:t>
            </a:r>
            <a:r>
              <a:rPr lang="en-US" dirty="0"/>
              <a:t> with a completely random state.</a:t>
            </a:r>
          </a:p>
          <a:p>
            <a:r>
              <a:rPr lang="en-US" dirty="0"/>
              <a:t> The other form of noise is that for measurement. This simply flips between a 0 to a 1 and vice-versa immediately before measurement with probability </a:t>
            </a:r>
            <a:r>
              <a:rPr lang="en-US" dirty="0" err="1"/>
              <a:t>Pmeas</a:t>
            </a:r>
            <a:r>
              <a:rPr lang="en-US" dirty="0"/>
              <a:t>.</a:t>
            </a:r>
          </a:p>
          <a:p>
            <a:r>
              <a:rPr lang="en-US" dirty="0" err="1"/>
              <a:t>def</a:t>
            </a:r>
            <a:r>
              <a:rPr lang="en-US" dirty="0"/>
              <a:t> </a:t>
            </a:r>
            <a:r>
              <a:rPr lang="en-US" dirty="0" err="1"/>
              <a:t>get_noise</a:t>
            </a:r>
            <a:r>
              <a:rPr lang="en-US" dirty="0"/>
              <a:t>(</a:t>
            </a:r>
            <a:r>
              <a:rPr lang="en-US" dirty="0" err="1"/>
              <a:t>p_meas,p_gate</a:t>
            </a:r>
            <a:r>
              <a:rPr lang="en-US" dirty="0"/>
              <a:t>):</a:t>
            </a:r>
          </a:p>
        </p:txBody>
      </p:sp>
      <p:sp>
        <p:nvSpPr>
          <p:cNvPr id="4" name="Slide Number Placeholder 3"/>
          <p:cNvSpPr>
            <a:spLocks noGrp="1"/>
          </p:cNvSpPr>
          <p:nvPr>
            <p:ph type="sldNum" sz="quarter" idx="10"/>
          </p:nvPr>
        </p:nvSpPr>
        <p:spPr/>
        <p:txBody>
          <a:bodyPr/>
          <a:lstStyle/>
          <a:p>
            <a:fld id="{C3DC68FF-A36B-457D-AF6B-A1D88F88AFC2}" type="slidenum">
              <a:rPr lang="en-US" smtClean="0"/>
              <a:t>45</a:t>
            </a:fld>
            <a:endParaRPr lang="en-US"/>
          </a:p>
        </p:txBody>
      </p:sp>
    </p:spTree>
    <p:extLst>
      <p:ext uri="{BB962C8B-B14F-4D97-AF65-F5344CB8AC3E}">
        <p14:creationId xmlns:p14="http://schemas.microsoft.com/office/powerpoint/2010/main" val="179897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Google announced it has a quantum computer that is 100 million times faster than any classical computer in its lab.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example, </a:t>
            </a:r>
            <a:r>
              <a:rPr lang="en-US" dirty="0"/>
              <a:t>a quantum computer with 30 </a:t>
            </a:r>
            <a:r>
              <a:rPr lang="en-US" dirty="0" err="1"/>
              <a:t>qubits</a:t>
            </a:r>
            <a:r>
              <a:rPr lang="en-US" dirty="0"/>
              <a:t> equals the processing power of conventional computer that running at 10 teraflop (trillions of floating-point operations per second).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cs typeface="Times New Roman" panose="02020603050405020304" pitchFamily="18" charset="0"/>
              </a:rPr>
              <a:t>Not only is this expected to make quantum computers faster and more efficient than even the most powerful current supercomputer, it’s thought they could have potential uses and solve problems that we can’t even comprehend yet</a:t>
            </a:r>
            <a:r>
              <a:rPr lang="en-US" i="0" baseline="0" dirty="0">
                <a:latin typeface="Times New Roman" panose="02020603050405020304" pitchFamily="18" charset="0"/>
                <a:cs typeface="Times New Roman" panose="02020603050405020304" pitchFamily="18" charset="0"/>
              </a:rPr>
              <a:t> because of quantum phenomena like </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quantum superposition </a:t>
            </a:r>
            <a:r>
              <a:rPr lang="en-US" sz="1200" i="0" kern="1200" baseline="0" dirty="0">
                <a:solidFill>
                  <a:schemeClr val="tx1"/>
                </a:solidFill>
                <a:effectLst/>
                <a:latin typeface="Times New Roman" panose="02020603050405020304" pitchFamily="18" charset="0"/>
                <a:ea typeface="+mn-ea"/>
                <a:cs typeface="Times New Roman" panose="02020603050405020304" pitchFamily="18" charset="0"/>
              </a:rPr>
              <a:t> and </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entanglement.</a:t>
            </a:r>
          </a:p>
          <a:p>
            <a:r>
              <a:rPr lang="en-US" sz="1200" dirty="0"/>
              <a:t>Quantum</a:t>
            </a:r>
            <a:r>
              <a:rPr lang="en-US" sz="1200" baseline="0" dirty="0"/>
              <a:t> computer are </a:t>
            </a:r>
            <a:r>
              <a:rPr lang="en-US" sz="1200" dirty="0"/>
              <a:t>good at solving certain classes of problems like</a:t>
            </a:r>
            <a:r>
              <a:rPr lang="en-US" sz="1200" b="0" dirty="0"/>
              <a:t> factoring large primes</a:t>
            </a:r>
            <a:r>
              <a:rPr lang="en-US" sz="1200" dirty="0"/>
              <a:t>, random walks, unordered data retrieval, etc. </a:t>
            </a:r>
          </a:p>
          <a:p>
            <a:r>
              <a:rPr lang="en-US" sz="1200" dirty="0"/>
              <a:t>Not good at things like: exact answers, logic, pattern recognition, unconstrained control problems.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73110A-B46E-45C9-B240-2F5EF728B868}" type="slidenum">
              <a:rPr lang="en-US" smtClean="0"/>
              <a:t>4</a:t>
            </a:fld>
            <a:endParaRPr lang="en-US"/>
          </a:p>
        </p:txBody>
      </p:sp>
    </p:spTree>
    <p:extLst>
      <p:ext uri="{BB962C8B-B14F-4D97-AF65-F5344CB8AC3E}">
        <p14:creationId xmlns:p14="http://schemas.microsoft.com/office/powerpoint/2010/main" val="366267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error gate, is called depolarizing noise, is an imperfection in any operation we perform. The effect of this will be, with probability </a:t>
            </a:r>
            <a:r>
              <a:rPr lang="en-US" dirty="0" err="1"/>
              <a:t>Pgate</a:t>
            </a:r>
            <a:r>
              <a:rPr lang="en-US" dirty="0"/>
              <a:t> ,to replace the state of any </a:t>
            </a:r>
            <a:r>
              <a:rPr lang="en-US" dirty="0" err="1"/>
              <a:t>qubit</a:t>
            </a:r>
            <a:r>
              <a:rPr lang="en-US" dirty="0"/>
              <a:t> with a completely random state.</a:t>
            </a:r>
          </a:p>
          <a:p>
            <a:r>
              <a:rPr lang="en-US" dirty="0"/>
              <a:t> The other form of noise is that for measurement. This simply flips between a 0 to a 1 and vice-versa immediately before measurement with probability </a:t>
            </a:r>
            <a:r>
              <a:rPr lang="en-US" dirty="0" err="1"/>
              <a:t>Pmeas</a:t>
            </a:r>
            <a:r>
              <a:rPr lang="en-US" dirty="0"/>
              <a:t>.</a:t>
            </a:r>
          </a:p>
          <a:p>
            <a:r>
              <a:rPr lang="en-US" dirty="0" err="1"/>
              <a:t>def</a:t>
            </a:r>
            <a:r>
              <a:rPr lang="en-US" dirty="0"/>
              <a:t> </a:t>
            </a:r>
            <a:r>
              <a:rPr lang="en-US" dirty="0" err="1"/>
              <a:t>get_noise</a:t>
            </a:r>
            <a:r>
              <a:rPr lang="en-US" dirty="0"/>
              <a:t>(</a:t>
            </a:r>
            <a:r>
              <a:rPr lang="en-US" dirty="0" err="1"/>
              <a:t>p_meas,p_gate</a:t>
            </a:r>
            <a:r>
              <a:rPr lang="en-US" dirty="0"/>
              <a:t>):</a:t>
            </a:r>
          </a:p>
        </p:txBody>
      </p:sp>
      <p:sp>
        <p:nvSpPr>
          <p:cNvPr id="4" name="Slide Number Placeholder 3"/>
          <p:cNvSpPr>
            <a:spLocks noGrp="1"/>
          </p:cNvSpPr>
          <p:nvPr>
            <p:ph type="sldNum" sz="quarter" idx="10"/>
          </p:nvPr>
        </p:nvSpPr>
        <p:spPr/>
        <p:txBody>
          <a:bodyPr/>
          <a:lstStyle/>
          <a:p>
            <a:fld id="{C3DC68FF-A36B-457D-AF6B-A1D88F88AFC2}" type="slidenum">
              <a:rPr lang="en-US" smtClean="0"/>
              <a:t>46</a:t>
            </a:fld>
            <a:endParaRPr lang="en-US"/>
          </a:p>
        </p:txBody>
      </p:sp>
    </p:spTree>
    <p:extLst>
      <p:ext uri="{BB962C8B-B14F-4D97-AF65-F5344CB8AC3E}">
        <p14:creationId xmlns:p14="http://schemas.microsoft.com/office/powerpoint/2010/main" val="3633607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error gate, is called depolarizing noise, is an imperfection in any operation we perform. The effect of this will be, with probability </a:t>
            </a:r>
            <a:r>
              <a:rPr lang="en-US" dirty="0" err="1"/>
              <a:t>Pgate</a:t>
            </a:r>
            <a:r>
              <a:rPr lang="en-US" dirty="0"/>
              <a:t> ,to replace the state of any </a:t>
            </a:r>
            <a:r>
              <a:rPr lang="en-US" dirty="0" err="1"/>
              <a:t>qubit</a:t>
            </a:r>
            <a:r>
              <a:rPr lang="en-US" dirty="0"/>
              <a:t> with a completely random state.</a:t>
            </a:r>
          </a:p>
          <a:p>
            <a:r>
              <a:rPr lang="en-US" dirty="0"/>
              <a:t> The other form of noise is that for measurement. This simply flips between a 0 to a 1 and vice-versa immediately before measurement with probability </a:t>
            </a:r>
            <a:r>
              <a:rPr lang="en-US" dirty="0" err="1"/>
              <a:t>Pmeas</a:t>
            </a:r>
            <a:r>
              <a:rPr lang="en-US" dirty="0"/>
              <a:t>.</a:t>
            </a:r>
          </a:p>
          <a:p>
            <a:r>
              <a:rPr lang="en-US" dirty="0" err="1"/>
              <a:t>def</a:t>
            </a:r>
            <a:r>
              <a:rPr lang="en-US" dirty="0"/>
              <a:t> </a:t>
            </a:r>
            <a:r>
              <a:rPr lang="en-US" dirty="0" err="1"/>
              <a:t>get_noise</a:t>
            </a:r>
            <a:r>
              <a:rPr lang="en-US" dirty="0"/>
              <a:t>(</a:t>
            </a:r>
            <a:r>
              <a:rPr lang="en-US" dirty="0" err="1"/>
              <a:t>p_meas,p_gate</a:t>
            </a:r>
            <a:r>
              <a:rPr lang="en-US" dirty="0"/>
              <a:t>):</a:t>
            </a:r>
          </a:p>
        </p:txBody>
      </p:sp>
      <p:sp>
        <p:nvSpPr>
          <p:cNvPr id="4" name="Slide Number Placeholder 3"/>
          <p:cNvSpPr>
            <a:spLocks noGrp="1"/>
          </p:cNvSpPr>
          <p:nvPr>
            <p:ph type="sldNum" sz="quarter" idx="10"/>
          </p:nvPr>
        </p:nvSpPr>
        <p:spPr/>
        <p:txBody>
          <a:bodyPr/>
          <a:lstStyle/>
          <a:p>
            <a:fld id="{C3DC68FF-A36B-457D-AF6B-A1D88F88AFC2}" type="slidenum">
              <a:rPr lang="en-US" smtClean="0"/>
              <a:t>47</a:t>
            </a:fld>
            <a:endParaRPr lang="en-US"/>
          </a:p>
        </p:txBody>
      </p:sp>
    </p:spTree>
    <p:extLst>
      <p:ext uri="{BB962C8B-B14F-4D97-AF65-F5344CB8AC3E}">
        <p14:creationId xmlns:p14="http://schemas.microsoft.com/office/powerpoint/2010/main" val="808401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error gate, is called depolarizing noise, is an imperfection in any operation we perform. The effect of this will be, with probability </a:t>
            </a:r>
            <a:r>
              <a:rPr lang="en-US" dirty="0" err="1"/>
              <a:t>Pgate</a:t>
            </a:r>
            <a:r>
              <a:rPr lang="en-US" dirty="0"/>
              <a:t> ,to replace the state of any </a:t>
            </a:r>
            <a:r>
              <a:rPr lang="en-US" dirty="0" err="1"/>
              <a:t>qubit</a:t>
            </a:r>
            <a:r>
              <a:rPr lang="en-US" dirty="0"/>
              <a:t> with a completely random state.</a:t>
            </a:r>
          </a:p>
          <a:p>
            <a:r>
              <a:rPr lang="en-US" dirty="0"/>
              <a:t> The other form of noise is that for measurement. This simply flips between a 0 to a 1 and vice-versa immediately before measurement with probability </a:t>
            </a:r>
            <a:r>
              <a:rPr lang="en-US" dirty="0" err="1"/>
              <a:t>Pmeas</a:t>
            </a:r>
            <a:r>
              <a:rPr lang="en-US" dirty="0"/>
              <a:t>.</a:t>
            </a:r>
          </a:p>
          <a:p>
            <a:r>
              <a:rPr lang="en-US" dirty="0" err="1"/>
              <a:t>def</a:t>
            </a:r>
            <a:r>
              <a:rPr lang="en-US" dirty="0"/>
              <a:t> </a:t>
            </a:r>
            <a:r>
              <a:rPr lang="en-US" dirty="0" err="1"/>
              <a:t>get_noise</a:t>
            </a:r>
            <a:r>
              <a:rPr lang="en-US" dirty="0"/>
              <a:t>(</a:t>
            </a:r>
            <a:r>
              <a:rPr lang="en-US" dirty="0" err="1"/>
              <a:t>p_meas,p_gate</a:t>
            </a:r>
            <a:r>
              <a:rPr lang="en-US" dirty="0"/>
              <a:t>):</a:t>
            </a:r>
          </a:p>
        </p:txBody>
      </p:sp>
      <p:sp>
        <p:nvSpPr>
          <p:cNvPr id="4" name="Slide Number Placeholder 3"/>
          <p:cNvSpPr>
            <a:spLocks noGrp="1"/>
          </p:cNvSpPr>
          <p:nvPr>
            <p:ph type="sldNum" sz="quarter" idx="10"/>
          </p:nvPr>
        </p:nvSpPr>
        <p:spPr/>
        <p:txBody>
          <a:bodyPr/>
          <a:lstStyle/>
          <a:p>
            <a:fld id="{C3DC68FF-A36B-457D-AF6B-A1D88F88AFC2}" type="slidenum">
              <a:rPr lang="en-US" smtClean="0"/>
              <a:t>48</a:t>
            </a:fld>
            <a:endParaRPr lang="en-US"/>
          </a:p>
        </p:txBody>
      </p:sp>
    </p:spTree>
    <p:extLst>
      <p:ext uri="{BB962C8B-B14F-4D97-AF65-F5344CB8AC3E}">
        <p14:creationId xmlns:p14="http://schemas.microsoft.com/office/powerpoint/2010/main" val="3573825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noise, all outcomes occur with equal probability, with differences in results being due only to statistical noise. No trace of the encoded state remains. This is an important point to consider for error correction: sometimes the noise is too strong to be corrected. The optimal approach is to combine a good way of encoding the information you require, with hardware whose noise is not too strong.</a:t>
            </a:r>
          </a:p>
        </p:txBody>
      </p:sp>
      <p:sp>
        <p:nvSpPr>
          <p:cNvPr id="4" name="Slide Number Placeholder 3"/>
          <p:cNvSpPr>
            <a:spLocks noGrp="1"/>
          </p:cNvSpPr>
          <p:nvPr>
            <p:ph type="sldNum" sz="quarter" idx="10"/>
          </p:nvPr>
        </p:nvSpPr>
        <p:spPr/>
        <p:txBody>
          <a:bodyPr/>
          <a:lstStyle/>
          <a:p>
            <a:fld id="{C3DC68FF-A36B-457D-AF6B-A1D88F88AFC2}" type="slidenum">
              <a:rPr lang="en-US" smtClean="0"/>
              <a:t>49</a:t>
            </a:fld>
            <a:endParaRPr lang="en-US"/>
          </a:p>
        </p:txBody>
      </p:sp>
    </p:spTree>
    <p:extLst>
      <p:ext uri="{BB962C8B-B14F-4D97-AF65-F5344CB8AC3E}">
        <p14:creationId xmlns:p14="http://schemas.microsoft.com/office/powerpoint/2010/main" val="134320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circuits, we have two types of physical </a:t>
            </a:r>
            <a:r>
              <a:rPr lang="en-US" dirty="0" err="1"/>
              <a:t>qubits</a:t>
            </a:r>
            <a:r>
              <a:rPr lang="en-US" dirty="0"/>
              <a:t>. There are the 'code </a:t>
            </a:r>
            <a:r>
              <a:rPr lang="en-US" dirty="0" err="1"/>
              <a:t>qubits</a:t>
            </a:r>
            <a:r>
              <a:rPr lang="en-US" dirty="0"/>
              <a:t>', which are the three physical </a:t>
            </a:r>
            <a:r>
              <a:rPr lang="en-US" dirty="0" err="1"/>
              <a:t>qubits</a:t>
            </a:r>
            <a:r>
              <a:rPr lang="en-US" dirty="0"/>
              <a:t> across which the logical state is encoded. There are also the 'link </a:t>
            </a:r>
            <a:r>
              <a:rPr lang="en-US" dirty="0" err="1"/>
              <a:t>qubits</a:t>
            </a:r>
            <a:r>
              <a:rPr lang="en-US" dirty="0"/>
              <a:t>', which serve as the auxiliary </a:t>
            </a:r>
            <a:r>
              <a:rPr lang="en-US" dirty="0" err="1"/>
              <a:t>qubits</a:t>
            </a:r>
            <a:r>
              <a:rPr lang="en-US" dirty="0"/>
              <a:t> for the syndrome measurements.</a:t>
            </a:r>
          </a:p>
          <a:p>
            <a:r>
              <a:rPr lang="en-US" dirty="0"/>
              <a:t>Our single round of syndrome measurements in these circuits consist of just two syndrome measurements. One compares code </a:t>
            </a:r>
            <a:r>
              <a:rPr lang="en-US" dirty="0" err="1"/>
              <a:t>qubits</a:t>
            </a:r>
            <a:r>
              <a:rPr lang="en-US" dirty="0"/>
              <a:t> 0 and 1, and the other compares code </a:t>
            </a:r>
            <a:r>
              <a:rPr lang="en-US" dirty="0" err="1"/>
              <a:t>qubits</a:t>
            </a:r>
            <a:r>
              <a:rPr lang="en-US" dirty="0"/>
              <a:t> 1 and 2. One might expect that a further measurement, comparing code </a:t>
            </a:r>
            <a:r>
              <a:rPr lang="en-US" dirty="0" err="1"/>
              <a:t>qubits</a:t>
            </a:r>
            <a:r>
              <a:rPr lang="en-US" dirty="0"/>
              <a:t> 0 and 2, should be required to create a full set. However, these two are sufficient. This is because of the information on whether 0 and 2 have the same z basis state can be inferred from the same information about 0 and 1 with that for 1 and 2. Indeed, for </a:t>
            </a:r>
            <a:r>
              <a:rPr lang="en-US" dirty="0">
                <a:effectLst/>
              </a:rPr>
              <a:t>n</a:t>
            </a:r>
            <a:r>
              <a:rPr lang="en-US" dirty="0"/>
              <a:t> </a:t>
            </a:r>
            <a:r>
              <a:rPr lang="en-US" dirty="0" err="1"/>
              <a:t>qubits</a:t>
            </a:r>
            <a:r>
              <a:rPr lang="en-US" dirty="0"/>
              <a:t>, we can get the required information from just </a:t>
            </a:r>
            <a:r>
              <a:rPr lang="en-US" dirty="0">
                <a:effectLst/>
              </a:rPr>
              <a:t>n−1</a:t>
            </a:r>
            <a:r>
              <a:rPr lang="en-US" dirty="0"/>
              <a:t> syndrome measurements of </a:t>
            </a:r>
            <a:r>
              <a:rPr lang="en-US" dirty="0" err="1"/>
              <a:t>neighbouring</a:t>
            </a:r>
            <a:r>
              <a:rPr lang="en-US" dirty="0"/>
              <a:t> pairs of </a:t>
            </a:r>
            <a:r>
              <a:rPr lang="en-US" dirty="0" err="1"/>
              <a:t>qubits</a:t>
            </a:r>
            <a:r>
              <a:rPr lang="en-US" dirty="0"/>
              <a:t>.</a:t>
            </a:r>
          </a:p>
        </p:txBody>
      </p:sp>
      <p:sp>
        <p:nvSpPr>
          <p:cNvPr id="4" name="Slide Number Placeholder 3"/>
          <p:cNvSpPr>
            <a:spLocks noGrp="1"/>
          </p:cNvSpPr>
          <p:nvPr>
            <p:ph type="sldNum" sz="quarter" idx="10"/>
          </p:nvPr>
        </p:nvSpPr>
        <p:spPr/>
        <p:txBody>
          <a:bodyPr/>
          <a:lstStyle/>
          <a:p>
            <a:fld id="{C3DC68FF-A36B-457D-AF6B-A1D88F88AFC2}" type="slidenum">
              <a:rPr lang="en-US" smtClean="0"/>
              <a:t>52</a:t>
            </a:fld>
            <a:endParaRPr lang="en-US"/>
          </a:p>
        </p:txBody>
      </p:sp>
    </p:spTree>
    <p:extLst>
      <p:ext uri="{BB962C8B-B14F-4D97-AF65-F5344CB8AC3E}">
        <p14:creationId xmlns:p14="http://schemas.microsoft.com/office/powerpoint/2010/main" val="979558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C68FF-A36B-457D-AF6B-A1D88F88AFC2}" type="slidenum">
              <a:rPr lang="en-US" smtClean="0"/>
              <a:t>53</a:t>
            </a:fld>
            <a:endParaRPr lang="en-US"/>
          </a:p>
        </p:txBody>
      </p:sp>
    </p:spTree>
    <p:extLst>
      <p:ext uri="{BB962C8B-B14F-4D97-AF65-F5344CB8AC3E}">
        <p14:creationId xmlns:p14="http://schemas.microsoft.com/office/powerpoint/2010/main" val="2681559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C68FF-A36B-457D-AF6B-A1D88F88AFC2}" type="slidenum">
              <a:rPr lang="en-US" smtClean="0"/>
              <a:t>55</a:t>
            </a:fld>
            <a:endParaRPr lang="en-US"/>
          </a:p>
        </p:txBody>
      </p:sp>
    </p:spTree>
    <p:extLst>
      <p:ext uri="{BB962C8B-B14F-4D97-AF65-F5344CB8AC3E}">
        <p14:creationId xmlns:p14="http://schemas.microsoft.com/office/powerpoint/2010/main" val="1062744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C68FF-A36B-457D-AF6B-A1D88F88AFC2}" type="slidenum">
              <a:rPr lang="en-US" smtClean="0"/>
              <a:t>57</a:t>
            </a:fld>
            <a:endParaRPr lang="en-US"/>
          </a:p>
        </p:txBody>
      </p:sp>
    </p:spTree>
    <p:extLst>
      <p:ext uri="{BB962C8B-B14F-4D97-AF65-F5344CB8AC3E}">
        <p14:creationId xmlns:p14="http://schemas.microsoft.com/office/powerpoint/2010/main" val="379391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3110A-B46E-45C9-B240-2F5EF728B868}" type="slidenum">
              <a:rPr lang="en-US" smtClean="0"/>
              <a:t>5</a:t>
            </a:fld>
            <a:endParaRPr lang="en-US"/>
          </a:p>
        </p:txBody>
      </p:sp>
    </p:spTree>
    <p:extLst>
      <p:ext uri="{BB962C8B-B14F-4D97-AF65-F5344CB8AC3E}">
        <p14:creationId xmlns:p14="http://schemas.microsoft.com/office/powerpoint/2010/main" val="4980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IBM was the first company to put a quantum computer on the cloud. The company has since built up an active community of more than 260,000 registered users, who run more than one billion every day on real hardware and simulators.</a:t>
            </a:r>
          </a:p>
          <a:p>
            <a:r>
              <a:rPr lang="en-US" dirty="0"/>
              <a:t>In 2017, IBM was the first company to offer universal quantum computing systems via the IBM Q Network. </a:t>
            </a:r>
          </a:p>
          <a:p>
            <a:r>
              <a:rPr lang="en-US" dirty="0"/>
              <a:t>Intel designed and fabricated the</a:t>
            </a:r>
            <a:r>
              <a:rPr lang="en-US" baseline="0" dirty="0"/>
              <a:t> </a:t>
            </a:r>
            <a:r>
              <a:rPr lang="en-US" dirty="0"/>
              <a:t>new 49-qubit superconducting quantum chip</a:t>
            </a:r>
            <a:r>
              <a:rPr lang="en-US" baseline="0" dirty="0"/>
              <a:t> in 2018.    </a:t>
            </a:r>
          </a:p>
          <a:p>
            <a:r>
              <a:rPr lang="en-US" dirty="0"/>
              <a:t>Founded in 1999, D-Wave claims to be the first company to sell a commercial quantum computer, in 2011, and the first to give developers real-time cloud access to quantum processors with Leap, its quantum cloud service.</a:t>
            </a:r>
          </a:p>
          <a:p>
            <a:r>
              <a:rPr lang="en-US" dirty="0"/>
              <a:t>D-Wave's approach to quantum computing, known as quantum annealing, is best suited to optimization tasks.</a:t>
            </a:r>
          </a:p>
          <a:p>
            <a:r>
              <a:rPr lang="en-US" dirty="0"/>
              <a:t>In nature, physical systems tend to evolve toward their lowest energy state: objects slide down hills, hot things cool down, and so on. This behavior also applies to quantum systems. To imagine this, think of a traveler looking for the best solution by finding the lowest valley in the energy landscape that represents the problem. </a:t>
            </a:r>
          </a:p>
          <a:p>
            <a:r>
              <a:rPr lang="en-US" dirty="0"/>
              <a:t>Google built</a:t>
            </a:r>
            <a:r>
              <a:rPr lang="en-US" baseline="0" dirty="0"/>
              <a:t> a quantum computer with 53 </a:t>
            </a:r>
            <a:r>
              <a:rPr lang="en-US" baseline="0" dirty="0" err="1"/>
              <a:t>qubits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9F73110A-B46E-45C9-B240-2F5EF728B868}" type="slidenum">
              <a:rPr lang="en-US" smtClean="0"/>
              <a:t>6</a:t>
            </a:fld>
            <a:endParaRPr lang="en-US"/>
          </a:p>
        </p:txBody>
      </p:sp>
    </p:spTree>
    <p:extLst>
      <p:ext uri="{BB962C8B-B14F-4D97-AF65-F5344CB8AC3E}">
        <p14:creationId xmlns:p14="http://schemas.microsoft.com/office/powerpoint/2010/main" val="220045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a:t>
            </a:r>
            <a:r>
              <a:rPr lang="en-US" baseline="0" dirty="0"/>
              <a:t> presents </a:t>
            </a:r>
            <a:r>
              <a:rPr lang="en-US" dirty="0"/>
              <a:t>IBM’s roadmap to advance quantum computers from today’s noisy, small-scale devices to larger, more advance quantum systems of the future.</a:t>
            </a:r>
          </a:p>
          <a:p>
            <a:r>
              <a:rPr lang="en-US" dirty="0"/>
              <a:t>Currently the company's researchers are developing a suite of scalable, increasingly larger and better processors, with a 1,000-plus </a:t>
            </a:r>
            <a:r>
              <a:rPr lang="en-US" dirty="0" err="1"/>
              <a:t>qubit</a:t>
            </a:r>
            <a:r>
              <a:rPr lang="en-US" dirty="0"/>
              <a:t> device - called IBM Quantum Condor - targeted for the end of 2023.</a:t>
            </a:r>
          </a:p>
        </p:txBody>
      </p:sp>
      <p:sp>
        <p:nvSpPr>
          <p:cNvPr id="4" name="Slide Number Placeholder 3"/>
          <p:cNvSpPr>
            <a:spLocks noGrp="1"/>
          </p:cNvSpPr>
          <p:nvPr>
            <p:ph type="sldNum" sz="quarter" idx="10"/>
          </p:nvPr>
        </p:nvSpPr>
        <p:spPr/>
        <p:txBody>
          <a:bodyPr/>
          <a:lstStyle/>
          <a:p>
            <a:fld id="{9F73110A-B46E-45C9-B240-2F5EF728B868}" type="slidenum">
              <a:rPr lang="en-US" smtClean="0"/>
              <a:t>7</a:t>
            </a:fld>
            <a:endParaRPr lang="en-US"/>
          </a:p>
        </p:txBody>
      </p:sp>
    </p:spTree>
    <p:extLst>
      <p:ext uri="{BB962C8B-B14F-4D97-AF65-F5344CB8AC3E}">
        <p14:creationId xmlns:p14="http://schemas.microsoft.com/office/powerpoint/2010/main" val="344561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quantum computing the information is encoded in Quantum bits (or </a:t>
                </a:r>
                <a:r>
                  <a:rPr lang="en-US" sz="1200" kern="1200" dirty="0" err="1">
                    <a:solidFill>
                      <a:schemeClr val="tx1"/>
                    </a:solidFill>
                    <a:effectLst/>
                    <a:latin typeface="+mn-lt"/>
                    <a:ea typeface="+mn-ea"/>
                    <a:cs typeface="+mn-cs"/>
                  </a:rPr>
                  <a:t>qubits</a:t>
                </a:r>
                <a:r>
                  <a:rPr lang="en-US" sz="1200" kern="1200" dirty="0">
                    <a:solidFill>
                      <a:schemeClr val="tx1"/>
                    </a:solidFill>
                    <a:effectLst/>
                    <a:latin typeface="+mn-lt"/>
                    <a:ea typeface="+mn-ea"/>
                    <a:cs typeface="+mn-cs"/>
                  </a:rPr>
                  <a:t>), which are somewhat analogous to the bit in classical computation. This information is described by a state in a 2-level quantum mechanical system which is formally equivalent to a two-</a:t>
                </a:r>
                <a:r>
                  <a:rPr lang="en-US" sz="1200" kern="1200" dirty="0" err="1">
                    <a:solidFill>
                      <a:schemeClr val="tx1"/>
                    </a:solidFill>
                    <a:effectLst/>
                    <a:latin typeface="+mn-lt"/>
                    <a:ea typeface="+mn-ea"/>
                    <a:cs typeface="+mn-cs"/>
                  </a:rPr>
                  <a:t>dimentional</a:t>
                </a:r>
                <a:r>
                  <a:rPr lang="en-US" sz="1200" kern="1200" dirty="0">
                    <a:solidFill>
                      <a:schemeClr val="tx1"/>
                    </a:solidFill>
                    <a:effectLst/>
                    <a:latin typeface="+mn-lt"/>
                    <a:ea typeface="+mn-ea"/>
                    <a:cs typeface="+mn-cs"/>
                  </a:rPr>
                  <a:t> vector space over the complex numbers. The two basis states are conventionally written as ∣0⟩ and ∣1⟩ (pronounced: '</a:t>
                </a:r>
                <a:r>
                  <a:rPr lang="en-US" sz="1200" kern="1200" dirty="0" err="1">
                    <a:solidFill>
                      <a:schemeClr val="tx1"/>
                    </a:solidFill>
                    <a:effectLst/>
                    <a:latin typeface="+mn-lt"/>
                    <a:ea typeface="+mn-ea"/>
                    <a:cs typeface="+mn-cs"/>
                  </a:rPr>
                  <a:t>ket</a:t>
                </a:r>
                <a:r>
                  <a:rPr lang="en-US" sz="1200" kern="1200" dirty="0">
                    <a:solidFill>
                      <a:schemeClr val="tx1"/>
                    </a:solidFill>
                    <a:effectLst/>
                    <a:latin typeface="+mn-lt"/>
                    <a:ea typeface="+mn-ea"/>
                    <a:cs typeface="+mn-cs"/>
                  </a:rPr>
                  <a:t> 0' and '</a:t>
                </a:r>
                <a:r>
                  <a:rPr lang="en-US" sz="1200" kern="1200" dirty="0" err="1">
                    <a:solidFill>
                      <a:schemeClr val="tx1"/>
                    </a:solidFill>
                    <a:effectLst/>
                    <a:latin typeface="+mn-lt"/>
                    <a:ea typeface="+mn-ea"/>
                    <a:cs typeface="+mn-cs"/>
                  </a:rPr>
                  <a:t>ket</a:t>
                </a:r>
                <a:r>
                  <a:rPr lang="en-US" sz="1200" kern="1200" dirty="0">
                    <a:solidFill>
                      <a:schemeClr val="tx1"/>
                    </a:solidFill>
                    <a:effectLst/>
                    <a:latin typeface="+mn-lt"/>
                    <a:ea typeface="+mn-ea"/>
                    <a:cs typeface="+mn-cs"/>
                  </a:rPr>
                  <a:t> 1'), this notation is called Dirac notation.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qubit</a:t>
                </a:r>
                <a:r>
                  <a:rPr lang="en-US" sz="1200" kern="1200" dirty="0">
                    <a:solidFill>
                      <a:schemeClr val="tx1"/>
                    </a:solidFill>
                    <a:effectLst/>
                    <a:latin typeface="+mn-lt"/>
                    <a:ea typeface="+mn-ea"/>
                    <a:cs typeface="+mn-cs"/>
                  </a:rPr>
                  <a:t> can be in ∣0⟩, ∣1⟩ or (unlike a classical bit) in a linear combination of both states. The name of this phenomenon is superposition.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Superposition: there is an equal probability that something is either in one state (1) or another (0). Thus, something is in both states, or between both states at the same time until observed.</a:t>
                </a:r>
              </a:p>
              <a:p>
                <a:r>
                  <a:rPr lang="en-US" sz="1200" kern="1200" dirty="0">
                    <a:solidFill>
                      <a:schemeClr val="tx1"/>
                    </a:solidFill>
                    <a:effectLst/>
                    <a:latin typeface="+mn-lt"/>
                    <a:ea typeface="+mn-ea"/>
                    <a:cs typeface="+mn-cs"/>
                  </a:rPr>
                  <a:t>Where </a:t>
                </a:r>
                <a:r>
                  <a:rPr lang="el-GR" sz="1200"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 and </a:t>
                </a:r>
                <a:r>
                  <a:rPr lang="el-GR"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 are complex numbers and are called quantum amplitudes.</a:t>
                </a:r>
              </a:p>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qubit</a:t>
                </a:r>
                <a:r>
                  <a:rPr lang="en-US" sz="1200" kern="1200" dirty="0">
                    <a:solidFill>
                      <a:schemeClr val="tx1"/>
                    </a:solidFill>
                    <a:effectLst/>
                    <a:latin typeface="+mn-lt"/>
                    <a:ea typeface="+mn-ea"/>
                    <a:cs typeface="+mn-cs"/>
                  </a:rPr>
                  <a:t> in superposition is in both of the states at the same time with probabilities.</a:t>
                </a:r>
              </a:p>
              <a:p>
                <a:r>
                  <a:rPr lang="en-US" sz="1200" kern="1200" dirty="0">
                    <a:solidFill>
                      <a:schemeClr val="tx1"/>
                    </a:solidFill>
                    <a:effectLst/>
                    <a:latin typeface="+mn-lt"/>
                    <a:ea typeface="+mn-ea"/>
                    <a:cs typeface="+mn-cs"/>
                  </a:rPr>
                  <a:t>In other words,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d>
                          <m:dPr>
                            <m:begChr m:val="|"/>
                            <m:endChr m:val="|"/>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a:ea typeface="+mn-ea"/>
                                <a:cs typeface="+mn-cs"/>
                              </a:rPr>
                              <m:t>𝛼</m:t>
                            </m:r>
                          </m:e>
                        </m:d>
                      </m:e>
                      <m:sup>
                        <m:r>
                          <a:rPr lang="en-US" sz="1200" i="1" kern="1200">
                            <a:solidFill>
                              <a:schemeClr val="tx1"/>
                            </a:solidFill>
                            <a:effectLst/>
                            <a:latin typeface="Cambria Math"/>
                            <a:ea typeface="+mn-ea"/>
                            <a:cs typeface="+mn-cs"/>
                          </a:rPr>
                          <m:t>2</m:t>
                        </m:r>
                      </m:sup>
                    </m:sSup>
                  </m:oMath>
                </a14:m>
                <a:r>
                  <a:rPr lang="en-US" sz="1200" kern="1200" dirty="0">
                    <a:solidFill>
                      <a:schemeClr val="tx1"/>
                    </a:solidFill>
                    <a:effectLst/>
                    <a:latin typeface="+mn-lt"/>
                    <a:ea typeface="+mn-ea"/>
                    <a:cs typeface="+mn-cs"/>
                  </a:rPr>
                  <a:t>: tells us the probability of finding ∣ψ⟩ in state ∣0⟩ and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d>
                          <m:dPr>
                            <m:begChr m:val="|"/>
                            <m:endChr m:val="|"/>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a:ea typeface="+mn-ea"/>
                                <a:cs typeface="+mn-cs"/>
                              </a:rPr>
                              <m:t>𝛽</m:t>
                            </m:r>
                          </m:e>
                        </m:d>
                      </m:e>
                      <m:sup>
                        <m:r>
                          <a:rPr lang="en-US" sz="1200" i="1" kern="1200">
                            <a:solidFill>
                              <a:schemeClr val="tx1"/>
                            </a:solidFill>
                            <a:effectLst/>
                            <a:latin typeface="Cambria Math"/>
                            <a:ea typeface="+mn-ea"/>
                            <a:cs typeface="+mn-cs"/>
                          </a:rPr>
                          <m:t>2</m:t>
                        </m:r>
                      </m:sup>
                    </m:sSup>
                  </m:oMath>
                </a14:m>
                <a:r>
                  <a:rPr lang="en-US" sz="1200" kern="1200" dirty="0">
                    <a:solidFill>
                      <a:schemeClr val="tx1"/>
                    </a:solidFill>
                    <a:effectLst/>
                    <a:latin typeface="+mn-lt"/>
                    <a:ea typeface="+mn-ea"/>
                    <a:cs typeface="+mn-cs"/>
                  </a:rPr>
                  <a:t>: tells us the probability of finding ∣ψ⟩ in state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quantum computing the information is encoded in Quantum bits (or </a:t>
                </a:r>
                <a:r>
                  <a:rPr lang="en-US" sz="1200" kern="1200" dirty="0" err="1" smtClean="0">
                    <a:solidFill>
                      <a:schemeClr val="tx1"/>
                    </a:solidFill>
                    <a:effectLst/>
                    <a:latin typeface="+mn-lt"/>
                    <a:ea typeface="+mn-ea"/>
                    <a:cs typeface="+mn-cs"/>
                  </a:rPr>
                  <a:t>qubits</a:t>
                </a:r>
                <a:r>
                  <a:rPr lang="en-US" sz="1200" kern="1200" dirty="0" smtClean="0">
                    <a:solidFill>
                      <a:schemeClr val="tx1"/>
                    </a:solidFill>
                    <a:effectLst/>
                    <a:latin typeface="+mn-lt"/>
                    <a:ea typeface="+mn-ea"/>
                    <a:cs typeface="+mn-cs"/>
                  </a:rPr>
                  <a:t>), which are somewhat analogous to the bit in classical computation. This information is described by a state in a 2-level quantum mechanical system which is formally equivalent to a two-</a:t>
                </a:r>
                <a:r>
                  <a:rPr lang="en-US" sz="1200" kern="1200" dirty="0" err="1" smtClean="0">
                    <a:solidFill>
                      <a:schemeClr val="tx1"/>
                    </a:solidFill>
                    <a:effectLst/>
                    <a:latin typeface="+mn-lt"/>
                    <a:ea typeface="+mn-ea"/>
                    <a:cs typeface="+mn-cs"/>
                  </a:rPr>
                  <a:t>dimentional</a:t>
                </a:r>
                <a:r>
                  <a:rPr lang="en-US" sz="1200" kern="1200" dirty="0" smtClean="0">
                    <a:solidFill>
                      <a:schemeClr val="tx1"/>
                    </a:solidFill>
                    <a:effectLst/>
                    <a:latin typeface="+mn-lt"/>
                    <a:ea typeface="+mn-ea"/>
                    <a:cs typeface="+mn-cs"/>
                  </a:rPr>
                  <a:t> vector space over the complex numbers. The two basis states are conventionally written as ∣0⟩ and ∣1⟩ (pronounced: '</a:t>
                </a:r>
                <a:r>
                  <a:rPr lang="en-US" sz="1200" kern="1200" dirty="0" err="1" smtClean="0">
                    <a:solidFill>
                      <a:schemeClr val="tx1"/>
                    </a:solidFill>
                    <a:effectLst/>
                    <a:latin typeface="+mn-lt"/>
                    <a:ea typeface="+mn-ea"/>
                    <a:cs typeface="+mn-cs"/>
                  </a:rPr>
                  <a:t>ket</a:t>
                </a:r>
                <a:r>
                  <a:rPr lang="en-US" sz="1200" kern="1200" dirty="0" smtClean="0">
                    <a:solidFill>
                      <a:schemeClr val="tx1"/>
                    </a:solidFill>
                    <a:effectLst/>
                    <a:latin typeface="+mn-lt"/>
                    <a:ea typeface="+mn-ea"/>
                    <a:cs typeface="+mn-cs"/>
                  </a:rPr>
                  <a:t> 0' and '</a:t>
                </a:r>
                <a:r>
                  <a:rPr lang="en-US" sz="1200" kern="1200" dirty="0" err="1" smtClean="0">
                    <a:solidFill>
                      <a:schemeClr val="tx1"/>
                    </a:solidFill>
                    <a:effectLst/>
                    <a:latin typeface="+mn-lt"/>
                    <a:ea typeface="+mn-ea"/>
                    <a:cs typeface="+mn-cs"/>
                  </a:rPr>
                  <a:t>ket</a:t>
                </a:r>
                <a:r>
                  <a:rPr lang="en-US" sz="1200" kern="1200" dirty="0" smtClean="0">
                    <a:solidFill>
                      <a:schemeClr val="tx1"/>
                    </a:solidFill>
                    <a:effectLst/>
                    <a:latin typeface="+mn-lt"/>
                    <a:ea typeface="+mn-ea"/>
                    <a:cs typeface="+mn-cs"/>
                  </a:rPr>
                  <a:t> 1'), this notation is called Dirac notation.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qubit</a:t>
                </a:r>
                <a:r>
                  <a:rPr lang="en-US" sz="1200" kern="1200" dirty="0" smtClean="0">
                    <a:solidFill>
                      <a:schemeClr val="tx1"/>
                    </a:solidFill>
                    <a:effectLst/>
                    <a:latin typeface="+mn-lt"/>
                    <a:ea typeface="+mn-ea"/>
                    <a:cs typeface="+mn-cs"/>
                  </a:rPr>
                  <a:t> can be in ∣0⟩, ∣1⟩ or (unlike a classical bit) in a linear combination of both states. The name of this phenomenon is superposition.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Superposition: there is an equal probability that something is either in one state (1) or another (0). Thus, something is in both states, or between both states at the same time until observed.</a:t>
                </a:r>
              </a:p>
              <a:p>
                <a:r>
                  <a:rPr lang="en-US" sz="1200" kern="1200" dirty="0" smtClean="0">
                    <a:solidFill>
                      <a:schemeClr val="tx1"/>
                    </a:solidFill>
                    <a:effectLst/>
                    <a:latin typeface="+mn-lt"/>
                    <a:ea typeface="+mn-ea"/>
                    <a:cs typeface="+mn-cs"/>
                  </a:rPr>
                  <a:t>Where </a:t>
                </a:r>
                <a:r>
                  <a:rPr lang="el-GR" sz="1200"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 and </a:t>
                </a:r>
                <a:r>
                  <a:rPr lang="el-GR"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 are complex numbers and are called quantum </a:t>
                </a:r>
                <a:r>
                  <a:rPr lang="en-US" sz="1200" kern="1200" dirty="0" smtClean="0">
                    <a:solidFill>
                      <a:schemeClr val="tx1"/>
                    </a:solidFill>
                    <a:effectLst/>
                    <a:latin typeface="+mn-lt"/>
                    <a:ea typeface="+mn-ea"/>
                    <a:cs typeface="+mn-cs"/>
                  </a:rPr>
                  <a:t>amplitudes.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qubit</a:t>
                </a:r>
                <a:r>
                  <a:rPr lang="en-US" sz="1200" kern="1200" dirty="0">
                    <a:solidFill>
                      <a:schemeClr val="tx1"/>
                    </a:solidFill>
                    <a:effectLst/>
                    <a:latin typeface="+mn-lt"/>
                    <a:ea typeface="+mn-ea"/>
                    <a:cs typeface="+mn-cs"/>
                  </a:rPr>
                  <a:t> in superposition is in both of the states at the same time with </a:t>
                </a:r>
                <a:r>
                  <a:rPr lang="en-US" sz="1200" kern="1200" dirty="0" smtClean="0">
                    <a:solidFill>
                      <a:schemeClr val="tx1"/>
                    </a:solidFill>
                    <a:effectLst/>
                    <a:latin typeface="+mn-lt"/>
                    <a:ea typeface="+mn-ea"/>
                    <a:cs typeface="+mn-cs"/>
                  </a:rPr>
                  <a:t>probabilities.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other words, </a:t>
                </a:r>
                <a:r>
                  <a:rPr lang="en-US" sz="1200" i="0" kern="1200">
                    <a:solidFill>
                      <a:schemeClr val="tx1"/>
                    </a:solidFill>
                    <a:effectLst/>
                    <a:latin typeface="Cambria Math"/>
                    <a:ea typeface="+mn-ea"/>
                    <a:cs typeface="+mn-cs"/>
                  </a:rPr>
                  <a:t>|𝛼|^2</a:t>
                </a:r>
                <a:r>
                  <a:rPr lang="en-US" sz="1200" kern="1200" dirty="0">
                    <a:solidFill>
                      <a:schemeClr val="tx1"/>
                    </a:solidFill>
                    <a:effectLst/>
                    <a:latin typeface="+mn-lt"/>
                    <a:ea typeface="+mn-ea"/>
                    <a:cs typeface="+mn-cs"/>
                  </a:rPr>
                  <a:t>: tells us the probability of finding ∣ψ⟩ in state ∣0⟩ and </a:t>
                </a:r>
                <a:r>
                  <a:rPr lang="en-US" sz="1200" i="0" kern="1200">
                    <a:solidFill>
                      <a:schemeClr val="tx1"/>
                    </a:solidFill>
                    <a:effectLst/>
                    <a:latin typeface="Cambria Math"/>
                    <a:ea typeface="+mn-ea"/>
                    <a:cs typeface="+mn-cs"/>
                  </a:rPr>
                  <a:t>|𝛽|^2</a:t>
                </a:r>
                <a:r>
                  <a:rPr lang="en-US" sz="1200" kern="1200" dirty="0">
                    <a:solidFill>
                      <a:schemeClr val="tx1"/>
                    </a:solidFill>
                    <a:effectLst/>
                    <a:latin typeface="+mn-lt"/>
                    <a:ea typeface="+mn-ea"/>
                    <a:cs typeface="+mn-cs"/>
                  </a:rPr>
                  <a:t>: tells us the probability of finding ∣ψ⟩ in state ∣1</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9F73110A-B46E-45C9-B240-2F5EF728B868}" type="slidenum">
              <a:rPr lang="en-US" smtClean="0"/>
              <a:t>8</a:t>
            </a:fld>
            <a:endParaRPr lang="en-US"/>
          </a:p>
        </p:txBody>
      </p:sp>
    </p:spTree>
    <p:extLst>
      <p:ext uri="{BB962C8B-B14F-4D97-AF65-F5344CB8AC3E}">
        <p14:creationId xmlns:p14="http://schemas.microsoft.com/office/powerpoint/2010/main" val="156104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C68FF-A36B-457D-AF6B-A1D88F88AFC2}" type="slidenum">
              <a:rPr lang="en-US" smtClean="0"/>
              <a:t>10</a:t>
            </a:fld>
            <a:endParaRPr lang="en-US"/>
          </a:p>
        </p:txBody>
      </p:sp>
    </p:spTree>
    <p:extLst>
      <p:ext uri="{BB962C8B-B14F-4D97-AF65-F5344CB8AC3E}">
        <p14:creationId xmlns:p14="http://schemas.microsoft.com/office/powerpoint/2010/main" val="6152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we can describe the interaction of a single </a:t>
            </a:r>
            <a:r>
              <a:rPr lang="en-US" dirty="0" err="1"/>
              <a:t>qubit</a:t>
            </a:r>
            <a:r>
              <a:rPr lang="en-US" dirty="0"/>
              <a:t> with the environment and hence single-</a:t>
            </a:r>
            <a:r>
              <a:rPr lang="en-US" dirty="0" err="1"/>
              <a:t>qubit</a:t>
            </a:r>
            <a:r>
              <a:rPr lang="en-US" dirty="0"/>
              <a:t> errors with the familiar operators I,X,Y,Z.</a:t>
            </a:r>
          </a:p>
          <a:p>
            <a:r>
              <a:rPr lang="en-US" dirty="0"/>
              <a:t>The identity operator, of course, represents no error at all.</a:t>
            </a:r>
          </a:p>
          <a:p>
            <a:r>
              <a:rPr lang="en-US" dirty="0"/>
              <a:t>In the case of a classical bit, which can be 0 or 1, engineers are concerned with </a:t>
            </a:r>
            <a:r>
              <a:rPr lang="en-US" i="1" dirty="0"/>
              <a:t>bit flip </a:t>
            </a:r>
            <a:r>
              <a:rPr lang="en-US" dirty="0"/>
              <a:t>errors. The physical details aren’t important for us, but we can imagine some stray electromagnetic field causing a bit to change from 1 to 0, for example. A similar type of error can affect </a:t>
            </a:r>
            <a:r>
              <a:rPr lang="en-US" dirty="0" err="1"/>
              <a:t>qubits</a:t>
            </a:r>
            <a:r>
              <a:rPr lang="en-US" dirty="0"/>
              <a:t>, where we have |0&gt;→|1&gt; and |1&gt;→|0&gt;. This type of error is described by the </a:t>
            </a:r>
            <a:r>
              <a:rPr lang="en-US" i="1" dirty="0"/>
              <a:t>X </a:t>
            </a:r>
            <a:r>
              <a:rPr lang="en-US" dirty="0"/>
              <a:t>operator,</a:t>
            </a:r>
          </a:p>
          <a:p>
            <a:endParaRPr lang="en-US" dirty="0"/>
          </a:p>
          <a:p>
            <a:r>
              <a:rPr lang="en-US" dirty="0"/>
              <a:t>In quantum systems, bit flip errors are not the only problem that we can encounter. We can also have </a:t>
            </a:r>
            <a:r>
              <a:rPr lang="en-US" i="1" dirty="0"/>
              <a:t>phase flip </a:t>
            </a:r>
            <a:r>
              <a:rPr lang="en-US" dirty="0"/>
              <a:t>errors. we readily see that a phase flip error is described by the </a:t>
            </a:r>
            <a:r>
              <a:rPr lang="en-US" i="1" dirty="0"/>
              <a:t>Z </a:t>
            </a:r>
            <a:r>
              <a:rPr lang="en-US" dirty="0"/>
              <a:t>Pauli operator. We recall that </a:t>
            </a:r>
            <a:r>
              <a:rPr lang="en-US" i="1" dirty="0"/>
              <a:t>Z </a:t>
            </a:r>
            <a:r>
              <a:rPr lang="en-US" dirty="0"/>
              <a:t>acts on a </a:t>
            </a:r>
            <a:r>
              <a:rPr lang="en-US" dirty="0" err="1"/>
              <a:t>qubit</a:t>
            </a:r>
            <a:r>
              <a:rPr lang="en-US" dirty="0"/>
              <a:t> in the following way:</a:t>
            </a:r>
          </a:p>
          <a:p>
            <a:endParaRPr lang="en-US" dirty="0"/>
          </a:p>
          <a:p>
            <a:r>
              <a:rPr lang="en-US" dirty="0"/>
              <a:t>The </a:t>
            </a:r>
            <a:r>
              <a:rPr lang="en-US" i="1" dirty="0"/>
              <a:t>Y </a:t>
            </a:r>
            <a:r>
              <a:rPr lang="en-US" dirty="0"/>
              <a:t>operator is related to a phase flip followed by a bit flip.</a:t>
            </a:r>
          </a:p>
          <a:p>
            <a:r>
              <a:rPr lang="en-US" dirty="0"/>
              <a:t>Later we will see how quantum error-correcting codes work on bit flip and phase flip errors</a:t>
            </a:r>
          </a:p>
        </p:txBody>
      </p:sp>
      <p:sp>
        <p:nvSpPr>
          <p:cNvPr id="4" name="Slide Number Placeholder 3"/>
          <p:cNvSpPr>
            <a:spLocks noGrp="1"/>
          </p:cNvSpPr>
          <p:nvPr>
            <p:ph type="sldNum" sz="quarter" idx="10"/>
          </p:nvPr>
        </p:nvSpPr>
        <p:spPr/>
        <p:txBody>
          <a:bodyPr/>
          <a:lstStyle/>
          <a:p>
            <a:fld id="{C3DC68FF-A36B-457D-AF6B-A1D88F88AFC2}" type="slidenum">
              <a:rPr lang="en-US" smtClean="0"/>
              <a:t>11</a:t>
            </a:fld>
            <a:endParaRPr lang="en-US"/>
          </a:p>
        </p:txBody>
      </p:sp>
    </p:spTree>
    <p:extLst>
      <p:ext uri="{BB962C8B-B14F-4D97-AF65-F5344CB8AC3E}">
        <p14:creationId xmlns:p14="http://schemas.microsoft.com/office/powerpoint/2010/main" val="160265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dirty="0"/>
              <a:t>The repetition code works in a classical channel, because classical bits are easy to measure and to repeat. </a:t>
            </a:r>
            <a:r>
              <a:rPr lang="en-US" dirty="0">
                <a:latin typeface="Times New Roman" panose="02020603050405020304" pitchFamily="18" charset="0"/>
                <a:cs typeface="Times New Roman" panose="02020603050405020304" pitchFamily="18" charset="0"/>
              </a:rPr>
              <a:t>Repetition code in quantum is not possible because of no-cloning theorem. A different method, such as the so-called three-</a:t>
            </a:r>
            <a:r>
              <a:rPr lang="en-US" dirty="0" err="1">
                <a:latin typeface="Times New Roman" panose="02020603050405020304" pitchFamily="18" charset="0"/>
                <a:cs typeface="Times New Roman" panose="02020603050405020304" pitchFamily="18" charset="0"/>
              </a:rPr>
              <a:t>qubit</a:t>
            </a:r>
            <a:r>
              <a:rPr lang="en-US" dirty="0">
                <a:latin typeface="Times New Roman" panose="02020603050405020304" pitchFamily="18" charset="0"/>
                <a:cs typeface="Times New Roman" panose="02020603050405020304" pitchFamily="18" charset="0"/>
              </a:rPr>
              <a:t> bit flip code, has to be used</a:t>
            </a:r>
            <a:r>
              <a:rPr lang="en-US" dirty="0"/>
              <a:t>. This technique uses entanglement and syndrome measurements and is comparable in performance with the repetition code.</a:t>
            </a:r>
          </a:p>
          <a:p>
            <a:r>
              <a:rPr lang="en-US" dirty="0"/>
              <a:t>It is important to note that the state |</a:t>
            </a:r>
            <a:r>
              <a:rPr lang="en-US" i="1" dirty="0"/>
              <a:t>ψ</a:t>
            </a:r>
            <a:r>
              <a:rPr lang="en-US" dirty="0"/>
              <a:t>&gt; is not triplicated but only the basis vectors are triplicated.</a:t>
            </a:r>
          </a:p>
          <a:p>
            <a:r>
              <a:rPr lang="en-US" dirty="0"/>
              <a:t>This redundancy makes it possible to detect errors in </a:t>
            </a:r>
            <a:r>
              <a:rPr lang="en-US" i="1" dirty="0"/>
              <a:t>|</a:t>
            </a:r>
            <a:r>
              <a:rPr lang="en-US" i="1" dirty="0" err="1"/>
              <a:t>ψL</a:t>
            </a:r>
            <a:r>
              <a:rPr lang="en-US" i="1" dirty="0"/>
              <a:t>&gt; </a:t>
            </a:r>
            <a:r>
              <a:rPr lang="en-US" dirty="0"/>
              <a:t>and correct them as we see in the next figure.</a:t>
            </a:r>
          </a:p>
        </p:txBody>
      </p:sp>
      <p:sp>
        <p:nvSpPr>
          <p:cNvPr id="4" name="Slide Number Placeholder 3"/>
          <p:cNvSpPr>
            <a:spLocks noGrp="1"/>
          </p:cNvSpPr>
          <p:nvPr>
            <p:ph type="sldNum" sz="quarter" idx="10"/>
          </p:nvPr>
        </p:nvSpPr>
        <p:spPr/>
        <p:txBody>
          <a:bodyPr/>
          <a:lstStyle/>
          <a:p>
            <a:fld id="{C3DC68FF-A36B-457D-AF6B-A1D88F88AFC2}" type="slidenum">
              <a:rPr lang="en-US" smtClean="0"/>
              <a:t>18</a:t>
            </a:fld>
            <a:endParaRPr lang="en-US"/>
          </a:p>
        </p:txBody>
      </p:sp>
    </p:spTree>
    <p:extLst>
      <p:ext uri="{BB962C8B-B14F-4D97-AF65-F5344CB8AC3E}">
        <p14:creationId xmlns:p14="http://schemas.microsoft.com/office/powerpoint/2010/main" val="274773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8FA60257-2963-475F-92AA-C5E2123D50F7}" type="datetime1">
              <a:rPr lang="en-US" smtClean="0"/>
              <a:t>3/30/2022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a:t>Samira Sayedsalehi</a:t>
            </a: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853CEFE-4D2F-418F-A1A9-D0B61FBDDD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4C67B8-EE58-4861-9B38-767C112F3ED3}" type="datetime1">
              <a:rPr lang="en-US" smtClean="0"/>
              <a:t>3/30/2022</a:t>
            </a:fld>
            <a:endParaRPr lang="en-US"/>
          </a:p>
        </p:txBody>
      </p:sp>
      <p:sp>
        <p:nvSpPr>
          <p:cNvPr id="5" name="Footer Placeholder 4"/>
          <p:cNvSpPr>
            <a:spLocks noGrp="1"/>
          </p:cNvSpPr>
          <p:nvPr>
            <p:ph type="ftr" sz="quarter" idx="11"/>
          </p:nvPr>
        </p:nvSpPr>
        <p:spPr/>
        <p:txBody>
          <a:bodyPr/>
          <a:lstStyle/>
          <a:p>
            <a:r>
              <a:rPr lang="en-US"/>
              <a:t>Samira Sayedsalehi</a:t>
            </a:r>
          </a:p>
        </p:txBody>
      </p:sp>
      <p:sp>
        <p:nvSpPr>
          <p:cNvPr id="6" name="Slide Number Placeholder 5"/>
          <p:cNvSpPr>
            <a:spLocks noGrp="1"/>
          </p:cNvSpPr>
          <p:nvPr>
            <p:ph type="sldNum" sz="quarter" idx="12"/>
          </p:nvPr>
        </p:nvSpPr>
        <p:spPr/>
        <p:txBody>
          <a:bodyPr/>
          <a:lstStyle/>
          <a:p>
            <a:fld id="{8853CEFE-4D2F-418F-A1A9-D0B61FBDDD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BB1A87-9BD8-4A2A-AFBF-EA2BFEF5E8F8}" type="datetime1">
              <a:rPr lang="en-US" smtClean="0"/>
              <a:t>3/30/2022</a:t>
            </a:fld>
            <a:endParaRPr lang="en-US"/>
          </a:p>
        </p:txBody>
      </p:sp>
      <p:sp>
        <p:nvSpPr>
          <p:cNvPr id="5" name="Footer Placeholder 4"/>
          <p:cNvSpPr>
            <a:spLocks noGrp="1"/>
          </p:cNvSpPr>
          <p:nvPr>
            <p:ph type="ftr" sz="quarter" idx="11"/>
          </p:nvPr>
        </p:nvSpPr>
        <p:spPr/>
        <p:txBody>
          <a:bodyPr/>
          <a:lstStyle/>
          <a:p>
            <a:r>
              <a:rPr lang="en-US"/>
              <a:t>Samira Sayedsalehi</a:t>
            </a:r>
          </a:p>
        </p:txBody>
      </p:sp>
      <p:sp>
        <p:nvSpPr>
          <p:cNvPr id="6" name="Slide Number Placeholder 5"/>
          <p:cNvSpPr>
            <a:spLocks noGrp="1"/>
          </p:cNvSpPr>
          <p:nvPr>
            <p:ph type="sldNum" sz="quarter" idx="12"/>
          </p:nvPr>
        </p:nvSpPr>
        <p:spPr/>
        <p:txBody>
          <a:bodyPr/>
          <a:lstStyle/>
          <a:p>
            <a:fld id="{8853CEFE-4D2F-418F-A1A9-D0B61FBDDD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4AD776-77EA-4FDF-BDBD-0C2F994AD044}" type="datetime1">
              <a:rPr lang="en-US" smtClean="0"/>
              <a:t>3/30/2022</a:t>
            </a:fld>
            <a:endParaRPr lang="en-US"/>
          </a:p>
        </p:txBody>
      </p:sp>
      <p:sp>
        <p:nvSpPr>
          <p:cNvPr id="5" name="Footer Placeholder 4"/>
          <p:cNvSpPr>
            <a:spLocks noGrp="1"/>
          </p:cNvSpPr>
          <p:nvPr>
            <p:ph type="ftr" sz="quarter" idx="11"/>
          </p:nvPr>
        </p:nvSpPr>
        <p:spPr/>
        <p:txBody>
          <a:bodyPr/>
          <a:lstStyle/>
          <a:p>
            <a:r>
              <a:rPr lang="en-US"/>
              <a:t>Samira Sayedsalehi</a:t>
            </a:r>
          </a:p>
        </p:txBody>
      </p:sp>
      <p:sp>
        <p:nvSpPr>
          <p:cNvPr id="6" name="Slide Number Placeholder 5"/>
          <p:cNvSpPr>
            <a:spLocks noGrp="1"/>
          </p:cNvSpPr>
          <p:nvPr>
            <p:ph type="sldNum" sz="quarter" idx="12"/>
          </p:nvPr>
        </p:nvSpPr>
        <p:spPr/>
        <p:txBody>
          <a:bodyPr/>
          <a:lstStyle/>
          <a:p>
            <a:fld id="{8853CEFE-4D2F-418F-A1A9-D0B61FBDDD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FAAFE9-58AE-4161-9A47-8F2393030C9C}" type="datetime1">
              <a:rPr lang="en-US" smtClean="0"/>
              <a:t>3/30/2022</a:t>
            </a:fld>
            <a:endParaRPr lang="en-US"/>
          </a:p>
        </p:txBody>
      </p:sp>
      <p:sp>
        <p:nvSpPr>
          <p:cNvPr id="5" name="Footer Placeholder 4"/>
          <p:cNvSpPr>
            <a:spLocks noGrp="1"/>
          </p:cNvSpPr>
          <p:nvPr>
            <p:ph type="ftr" sz="quarter" idx="11"/>
          </p:nvPr>
        </p:nvSpPr>
        <p:spPr/>
        <p:txBody>
          <a:bodyPr/>
          <a:lstStyle/>
          <a:p>
            <a:r>
              <a:rPr lang="en-US"/>
              <a:t>Samira Sayedsalehi</a:t>
            </a:r>
          </a:p>
        </p:txBody>
      </p:sp>
      <p:sp>
        <p:nvSpPr>
          <p:cNvPr id="6" name="Slide Number Placeholder 5"/>
          <p:cNvSpPr>
            <a:spLocks noGrp="1"/>
          </p:cNvSpPr>
          <p:nvPr>
            <p:ph type="sldNum" sz="quarter" idx="12"/>
          </p:nvPr>
        </p:nvSpPr>
        <p:spPr/>
        <p:txBody>
          <a:bodyPr/>
          <a:lstStyle/>
          <a:p>
            <a:fld id="{8853CEFE-4D2F-418F-A1A9-D0B61FBDDD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17DE5C-3704-4A0D-ABB8-A56D8E453C4B}" type="datetime1">
              <a:rPr lang="en-US" smtClean="0"/>
              <a:t>3/30/2022</a:t>
            </a:fld>
            <a:endParaRPr lang="en-US"/>
          </a:p>
        </p:txBody>
      </p:sp>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6D9FD9C-2B09-4880-BEBF-36DB76FE51DB}" type="datetime1">
              <a:rPr lang="en-US" smtClean="0"/>
              <a:t>3/30/2022</a:t>
            </a:fld>
            <a:endParaRPr lang="en-US"/>
          </a:p>
        </p:txBody>
      </p:sp>
      <p:sp>
        <p:nvSpPr>
          <p:cNvPr id="27" name="Slide Number Placeholder 26"/>
          <p:cNvSpPr>
            <a:spLocks noGrp="1"/>
          </p:cNvSpPr>
          <p:nvPr>
            <p:ph type="sldNum" sz="quarter" idx="11"/>
          </p:nvPr>
        </p:nvSpPr>
        <p:spPr/>
        <p:txBody>
          <a:bodyPr rtlCol="0"/>
          <a:lstStyle/>
          <a:p>
            <a:fld id="{8853CEFE-4D2F-418F-A1A9-D0B61FBDDD22}" type="slidenum">
              <a:rPr lang="en-US" smtClean="0"/>
              <a:t>‹#›</a:t>
            </a:fld>
            <a:endParaRPr lang="en-US"/>
          </a:p>
        </p:txBody>
      </p:sp>
      <p:sp>
        <p:nvSpPr>
          <p:cNvPr id="28" name="Footer Placeholder 27"/>
          <p:cNvSpPr>
            <a:spLocks noGrp="1"/>
          </p:cNvSpPr>
          <p:nvPr>
            <p:ph type="ftr" sz="quarter" idx="12"/>
          </p:nvPr>
        </p:nvSpPr>
        <p:spPr/>
        <p:txBody>
          <a:bodyPr rtlCol="0"/>
          <a:lstStyle/>
          <a:p>
            <a:r>
              <a:rPr lang="en-US"/>
              <a:t>Samira Sayedsalehi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561E5B25-DFFE-41DD-92B8-5AE4E3FE5582}" type="datetime1">
              <a:rPr lang="en-US" smtClean="0"/>
              <a:t>3/30/2022</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a:t>Samira Sayedsalehi</a:t>
            </a:r>
          </a:p>
        </p:txBody>
      </p:sp>
      <p:sp>
        <p:nvSpPr>
          <p:cNvPr id="5" name="Slide Number Placeholder 4"/>
          <p:cNvSpPr>
            <a:spLocks noGrp="1"/>
          </p:cNvSpPr>
          <p:nvPr>
            <p:ph type="sldNum" sz="quarter" idx="12"/>
          </p:nvPr>
        </p:nvSpPr>
        <p:spPr>
          <a:xfrm>
            <a:off x="8174736" y="2272"/>
            <a:ext cx="762000" cy="365760"/>
          </a:xfrm>
        </p:spPr>
        <p:txBody>
          <a:bodyPr/>
          <a:lstStyle/>
          <a:p>
            <a:fld id="{8853CEFE-4D2F-418F-A1A9-D0B61FBDDD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D4689-A4D1-4588-B905-986AFB694245}" type="datetime1">
              <a:rPr lang="en-US" smtClean="0"/>
              <a:t>3/30/2022</a:t>
            </a:fld>
            <a:endParaRPr lang="en-US"/>
          </a:p>
        </p:txBody>
      </p:sp>
      <p:sp>
        <p:nvSpPr>
          <p:cNvPr id="3" name="Footer Placeholder 2"/>
          <p:cNvSpPr>
            <a:spLocks noGrp="1"/>
          </p:cNvSpPr>
          <p:nvPr>
            <p:ph type="ftr" sz="quarter" idx="11"/>
          </p:nvPr>
        </p:nvSpPr>
        <p:spPr/>
        <p:txBody>
          <a:bodyPr/>
          <a:lstStyle/>
          <a:p>
            <a:r>
              <a:rPr lang="en-US"/>
              <a:t>Samira Sayedsalehi</a:t>
            </a:r>
          </a:p>
        </p:txBody>
      </p:sp>
      <p:sp>
        <p:nvSpPr>
          <p:cNvPr id="4" name="Slide Number Placeholder 3"/>
          <p:cNvSpPr>
            <a:spLocks noGrp="1"/>
          </p:cNvSpPr>
          <p:nvPr>
            <p:ph type="sldNum" sz="quarter" idx="12"/>
          </p:nvPr>
        </p:nvSpPr>
        <p:spPr/>
        <p:txBody>
          <a:bodyPr/>
          <a:lstStyle/>
          <a:p>
            <a:fld id="{8853CEFE-4D2F-418F-A1A9-D0B61FBDDD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C6AADA-7E22-4DFF-840B-3AA5EC411874}" type="datetime1">
              <a:rPr lang="en-US" smtClean="0"/>
              <a:t>3/30/2022</a:t>
            </a:fld>
            <a:endParaRPr lang="en-US"/>
          </a:p>
        </p:txBody>
      </p:sp>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45A6851-F846-4719-9072-6E5F6497E88A}" type="datetime1">
              <a:rPr lang="en-US" smtClean="0"/>
              <a:t>3/30/2022</a:t>
            </a:fld>
            <a:endParaRPr lang="en-US"/>
          </a:p>
        </p:txBody>
      </p:sp>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C700BB7-3715-4A42-8DA1-95AF2C3DFE3F}" type="datetime1">
              <a:rPr lang="en-US" smtClean="0"/>
              <a:t>3/30/2022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a:t>Samira Sayedsalehi</a:t>
            </a: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853CEFE-4D2F-418F-A1A9-D0B61FBDDD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mirasa@ucm.es" TargetMode="External"/><Relationship Id="rId2" Type="http://schemas.openxmlformats.org/officeDocument/2006/relationships/hyperlink" Target="mailto:samira.sayedsalehi@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4.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wmf"/></Relationships>
</file>

<file path=ppt/slides/_rels/slide3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3.wmf"/><Relationship Id="rId5" Type="http://schemas.openxmlformats.org/officeDocument/2006/relationships/oleObject" Target="../embeddings/oleObject6.bin"/><Relationship Id="rId4" Type="http://schemas.openxmlformats.org/officeDocument/2006/relationships/image" Target="../media/image280.png"/></Relationships>
</file>

<file path=ppt/slides/_rels/slide37.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64.w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 Id="rId5" Type="http://schemas.openxmlformats.org/officeDocument/2006/relationships/image" Target="../media/image71.emf"/><Relationship Id="rId4" Type="http://schemas.openxmlformats.org/officeDocument/2006/relationships/image" Target="../media/image7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4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 Id="rId5" Type="http://schemas.openxmlformats.org/officeDocument/2006/relationships/image" Target="../media/image70.emf"/><Relationship Id="rId4" Type="http://schemas.openxmlformats.org/officeDocument/2006/relationships/image" Target="../media/image69.emf"/></Relationships>
</file>

<file path=ppt/slides/_rels/slide4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6.xml.rels><?xml version="1.0" encoding="UTF-8" standalone="yes"?>
<Relationships xmlns="http://schemas.openxmlformats.org/package/2006/relationships"><Relationship Id="rId2" Type="http://schemas.openxmlformats.org/officeDocument/2006/relationships/hyperlink" Target="https://qiskit.org/textbook/preface.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nextbigfuture.com/2018/04/improved-quantum-error-correction-could-enable-universal-quantum-computing.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Quantum Error Correction Code</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Samira </a:t>
            </a:r>
            <a:r>
              <a:rPr lang="en-US" dirty="0" err="1">
                <a:latin typeface="Times New Roman" panose="02020603050405020304" pitchFamily="18" charset="0"/>
                <a:cs typeface="Times New Roman" panose="02020603050405020304" pitchFamily="18" charset="0"/>
              </a:rPr>
              <a:t>Sayedsalehi</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hlinkClick r:id="rId2"/>
              </a:rPr>
              <a:t>samira.sayedsalehi@gmail.com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hlinkClick r:id="rId3"/>
              </a:rPr>
              <a:t>samirasa@ucm.es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1</a:t>
            </a:fld>
            <a:endParaRPr lang="en-US"/>
          </a:p>
        </p:txBody>
      </p:sp>
      <p:sp>
        <p:nvSpPr>
          <p:cNvPr id="6" name="Date Placeholder 5">
            <a:extLst>
              <a:ext uri="{FF2B5EF4-FFF2-40B4-BE49-F238E27FC236}">
                <a16:creationId xmlns:a16="http://schemas.microsoft.com/office/drawing/2014/main" id="{0FF8A509-E156-4328-871D-5AC9106D6975}"/>
              </a:ext>
            </a:extLst>
          </p:cNvPr>
          <p:cNvSpPr>
            <a:spLocks noGrp="1"/>
          </p:cNvSpPr>
          <p:nvPr>
            <p:ph type="dt" sz="half" idx="10"/>
          </p:nvPr>
        </p:nvSpPr>
        <p:spPr/>
        <p:txBody>
          <a:bodyPr/>
          <a:lstStyle/>
          <a:p>
            <a:fld id="{66F230E7-1663-4B12-A40D-EE16107F8C6A}" type="datetime1">
              <a:rPr lang="en-US" smtClean="0"/>
              <a:t>3/30/2022</a:t>
            </a:fld>
            <a:endParaRPr lang="en-US"/>
          </a:p>
        </p:txBody>
      </p:sp>
    </p:spTree>
    <p:extLst>
      <p:ext uri="{BB962C8B-B14F-4D97-AF65-F5344CB8AC3E}">
        <p14:creationId xmlns:p14="http://schemas.microsoft.com/office/powerpoint/2010/main" val="364568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error</a:t>
            </a:r>
          </a:p>
        </p:txBody>
      </p:sp>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In reality, a quantum system that is not closed system is always in interaction with its environment.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This interaction inevitably alters the state of the quantum system, which causes loss of information encoded in the system.</a:t>
            </a:r>
          </a:p>
          <a:p>
            <a:pPr marL="109728" indent="0" algn="just">
              <a:buNone/>
            </a:pP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This process is called </a:t>
            </a:r>
            <a:r>
              <a:rPr lang="en-US" sz="2000" dirty="0" err="1">
                <a:latin typeface="Times New Roman" panose="02020603050405020304" pitchFamily="18" charset="0"/>
                <a:cs typeface="Times New Roman" panose="02020603050405020304" pitchFamily="18" charset="0"/>
              </a:rPr>
              <a:t>decoherence</a:t>
            </a:r>
            <a:r>
              <a:rPr lang="en-US" sz="2000" dirty="0">
                <a:latin typeface="Times New Roman" panose="02020603050405020304" pitchFamily="18" charset="0"/>
                <a:cs typeface="Times New Roman" panose="02020603050405020304" pitchFamily="18" charset="0"/>
              </a:rPr>
              <a:t> whereby a pure state is turned into a mixed state via interactions with the environment.</a:t>
            </a:r>
          </a:p>
          <a:p>
            <a:pPr marL="109728"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effect of noise on a single </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is described by saying that quantum noise acts on </a:t>
            </a:r>
            <a:r>
              <a:rPr lang="en-US" sz="2000" dirty="0" err="1">
                <a:latin typeface="Times New Roman" panose="02020603050405020304" pitchFamily="18" charset="0"/>
                <a:cs typeface="Times New Roman" panose="02020603050405020304" pitchFamily="18" charset="0"/>
              </a:rPr>
              <a:t>qubits</a:t>
            </a:r>
            <a:r>
              <a:rPr lang="en-US" sz="2000" dirty="0">
                <a:latin typeface="Times New Roman" panose="02020603050405020304" pitchFamily="18" charset="0"/>
                <a:cs typeface="Times New Roman" panose="02020603050405020304" pitchFamily="18" charset="0"/>
              </a:rPr>
              <a:t> via the application of one of the operators </a:t>
            </a:r>
            <a:r>
              <a:rPr lang="en-US" sz="2000" i="1" dirty="0">
                <a:latin typeface="Times New Roman" panose="02020603050405020304" pitchFamily="18" charset="0"/>
                <a:cs typeface="Times New Roman" panose="02020603050405020304" pitchFamily="18" charset="0"/>
              </a:rPr>
              <a:t>I </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Z </a:t>
            </a:r>
            <a:r>
              <a:rPr lang="en-US" sz="2000"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10</a:t>
            </a:fld>
            <a:endParaRPr lang="en-US"/>
          </a:p>
        </p:txBody>
      </p:sp>
      <p:sp>
        <p:nvSpPr>
          <p:cNvPr id="6" name="Date Placeholder 5">
            <a:extLst>
              <a:ext uri="{FF2B5EF4-FFF2-40B4-BE49-F238E27FC236}">
                <a16:creationId xmlns:a16="http://schemas.microsoft.com/office/drawing/2014/main" id="{FAAD978A-5D8B-44B3-BC34-A321A881E9F6}"/>
              </a:ext>
            </a:extLst>
          </p:cNvPr>
          <p:cNvSpPr>
            <a:spLocks noGrp="1"/>
          </p:cNvSpPr>
          <p:nvPr>
            <p:ph type="dt" sz="half" idx="10"/>
          </p:nvPr>
        </p:nvSpPr>
        <p:spPr/>
        <p:txBody>
          <a:bodyPr/>
          <a:lstStyle/>
          <a:p>
            <a:fld id="{2603263E-75A2-40F6-AECB-F4DDF6F97712}" type="datetime1">
              <a:rPr lang="en-US" smtClean="0"/>
              <a:t>3/30/2022</a:t>
            </a:fld>
            <a:endParaRPr lang="en-US"/>
          </a:p>
        </p:txBody>
      </p:sp>
    </p:spTree>
    <p:extLst>
      <p:ext uri="{BB962C8B-B14F-4D97-AF65-F5344CB8AC3E}">
        <p14:creationId xmlns:p14="http://schemas.microsoft.com/office/powerpoint/2010/main" val="400368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error </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Quantum Pauli errors </a:t>
                </a:r>
              </a:p>
              <a:p>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Bit-flip error (X Pauli operator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𝜎</m:t>
                        </m:r>
                      </m:e>
                      <m:sub>
                        <m:r>
                          <a:rPr lang="en-US" b="0" i="1" smtClean="0">
                            <a:latin typeface="Cambria Math"/>
                          </a:rPr>
                          <m:t>𝑥</m:t>
                        </m:r>
                      </m:sub>
                    </m:sSub>
                  </m:oMath>
                </a14:m>
                <a:r>
                  <a:rPr lang="en-US" dirty="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Phase-flip error (Z Pauli operator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r>
                          <a:rPr lang="en-US" b="0" i="1" smtClean="0">
                            <a:latin typeface="Cambria Math"/>
                          </a:rPr>
                          <m:t>𝑧</m:t>
                        </m:r>
                      </m:sub>
                    </m:sSub>
                  </m:oMath>
                </a14:m>
                <a:r>
                  <a:rPr lang="en-US" dirty="0">
                    <a:latin typeface="Times New Roman" panose="02020603050405020304" pitchFamily="18" charset="0"/>
                    <a:cs typeface="Times New Roman" panose="02020603050405020304" pitchFamily="18" charset="0"/>
                  </a:rPr>
                  <a:t>)): </a:t>
                </a:r>
              </a:p>
              <a:p>
                <a:pPr marL="41148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Y error (Y Pauli operator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r>
                          <a:rPr lang="en-US" b="0" i="1" smtClean="0">
                            <a:latin typeface="Cambria Math"/>
                          </a:rPr>
                          <m:t>𝑦</m:t>
                        </m:r>
                      </m:sub>
                    </m:sSub>
                  </m:oMath>
                </a14:m>
                <a:r>
                  <a:rPr lang="en-US" dirty="0">
                    <a:latin typeface="Times New Roman" panose="02020603050405020304" pitchFamily="18" charset="0"/>
                    <a:cs typeface="Times New Roman" panose="02020603050405020304" pitchFamily="18" charset="0"/>
                  </a:rPr>
                  <a:t>)): Y=ZX</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blipFill rotWithShape="1">
                <a:blip r:embed="rId4"/>
                <a:stretch>
                  <a:fillRect t="-1408"/>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a:t>Samira Sayedsalehi</a:t>
            </a:r>
          </a:p>
        </p:txBody>
      </p:sp>
      <p:sp>
        <p:nvSpPr>
          <p:cNvPr id="8" name="Slide Number Placeholder 7"/>
          <p:cNvSpPr>
            <a:spLocks noGrp="1"/>
          </p:cNvSpPr>
          <p:nvPr>
            <p:ph type="sldNum" sz="quarter" idx="12"/>
          </p:nvPr>
        </p:nvSpPr>
        <p:spPr/>
        <p:txBody>
          <a:bodyPr/>
          <a:lstStyle/>
          <a:p>
            <a:fld id="{8853CEFE-4D2F-418F-A1A9-D0B61FBDDD22}" type="slidenum">
              <a:rPr lang="en-US" smtClean="0"/>
              <a:t>11</a:t>
            </a:fld>
            <a:endParaRPr lang="en-US"/>
          </a:p>
        </p:txBody>
      </p:sp>
      <p:pic>
        <p:nvPicPr>
          <p:cNvPr id="109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663" y="3962400"/>
            <a:ext cx="3886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2" name="Picture 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5257800"/>
            <a:ext cx="38004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E5360FFE-5DA5-470C-A925-BE66D8B29851}"/>
              </a:ext>
            </a:extLst>
          </p:cNvPr>
          <p:cNvSpPr>
            <a:spLocks noGrp="1"/>
          </p:cNvSpPr>
          <p:nvPr>
            <p:ph type="dt" sz="half" idx="10"/>
          </p:nvPr>
        </p:nvSpPr>
        <p:spPr/>
        <p:txBody>
          <a:bodyPr/>
          <a:lstStyle/>
          <a:p>
            <a:fld id="{6582C943-FDBC-46D6-9576-D565706FD0C5}" type="datetime1">
              <a:rPr lang="en-US" smtClean="0"/>
              <a:t>3/30/2022</a:t>
            </a:fld>
            <a:endParaRPr lang="en-US"/>
          </a:p>
        </p:txBody>
      </p:sp>
    </p:spTree>
    <p:extLst>
      <p:ext uri="{BB962C8B-B14F-4D97-AF65-F5344CB8AC3E}">
        <p14:creationId xmlns:p14="http://schemas.microsoft.com/office/powerpoint/2010/main" val="2010027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3FB5E-C826-43A1-9CB4-74D200D361D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Leakage error </a:t>
            </a:r>
          </a:p>
        </p:txBody>
      </p:sp>
      <p:sp>
        <p:nvSpPr>
          <p:cNvPr id="3" name="Content Placeholder 2">
            <a:extLst>
              <a:ext uri="{FF2B5EF4-FFF2-40B4-BE49-F238E27FC236}">
                <a16:creationId xmlns:a16="http://schemas.microsoft.com/office/drawing/2014/main" id="{036116ED-B00F-4D13-8D86-14C71986DD94}"/>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Leakage error occurs when a qubit leaves the defined computational subspace.</a:t>
            </a:r>
          </a:p>
          <a:p>
            <a:r>
              <a:rPr lang="en-US" sz="2000" dirty="0">
                <a:latin typeface="Times New Roman" panose="02020603050405020304" pitchFamily="18" charset="0"/>
                <a:cs typeface="Times New Roman" panose="02020603050405020304" pitchFamily="18" charset="0"/>
              </a:rPr>
              <a:t>Leakage errors not only spread additional errors to other qubits, but also lead to measurement errors and will accumulate unless removed. </a:t>
            </a:r>
          </a:p>
          <a:p>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4DFCDBE-D5AF-45CD-87DD-7179B5FD5A3A}"/>
              </a:ext>
            </a:extLst>
          </p:cNvPr>
          <p:cNvSpPr>
            <a:spLocks noGrp="1"/>
          </p:cNvSpPr>
          <p:nvPr>
            <p:ph type="dt" sz="half" idx="10"/>
          </p:nvPr>
        </p:nvSpPr>
        <p:spPr/>
        <p:txBody>
          <a:bodyPr/>
          <a:lstStyle/>
          <a:p>
            <a:fld id="{6D4AD776-77EA-4FDF-BDBD-0C2F994AD044}" type="datetime1">
              <a:rPr lang="en-US" smtClean="0"/>
              <a:t>3/30/2022</a:t>
            </a:fld>
            <a:endParaRPr lang="en-US"/>
          </a:p>
        </p:txBody>
      </p:sp>
      <p:sp>
        <p:nvSpPr>
          <p:cNvPr id="5" name="Footer Placeholder 4">
            <a:extLst>
              <a:ext uri="{FF2B5EF4-FFF2-40B4-BE49-F238E27FC236}">
                <a16:creationId xmlns:a16="http://schemas.microsoft.com/office/drawing/2014/main" id="{9A9F505E-8B49-4B75-B73E-6BACEE418B3B}"/>
              </a:ext>
            </a:extLst>
          </p:cNvPr>
          <p:cNvSpPr>
            <a:spLocks noGrp="1"/>
          </p:cNvSpPr>
          <p:nvPr>
            <p:ph type="ftr" sz="quarter" idx="11"/>
          </p:nvPr>
        </p:nvSpPr>
        <p:spPr/>
        <p:txBody>
          <a:bodyPr/>
          <a:lstStyle/>
          <a:p>
            <a:r>
              <a:rPr lang="en-US"/>
              <a:t>Samira Sayedsalehi</a:t>
            </a:r>
          </a:p>
        </p:txBody>
      </p:sp>
      <p:sp>
        <p:nvSpPr>
          <p:cNvPr id="6" name="Slide Number Placeholder 5">
            <a:extLst>
              <a:ext uri="{FF2B5EF4-FFF2-40B4-BE49-F238E27FC236}">
                <a16:creationId xmlns:a16="http://schemas.microsoft.com/office/drawing/2014/main" id="{4FB33069-C940-4877-9867-E0872F289C57}"/>
              </a:ext>
            </a:extLst>
          </p:cNvPr>
          <p:cNvSpPr>
            <a:spLocks noGrp="1"/>
          </p:cNvSpPr>
          <p:nvPr>
            <p:ph type="sldNum" sz="quarter" idx="12"/>
          </p:nvPr>
        </p:nvSpPr>
        <p:spPr/>
        <p:txBody>
          <a:bodyPr/>
          <a:lstStyle/>
          <a:p>
            <a:fld id="{8853CEFE-4D2F-418F-A1A9-D0B61FBDDD22}" type="slidenum">
              <a:rPr lang="en-US" smtClean="0"/>
              <a:t>12</a:t>
            </a:fld>
            <a:endParaRPr lang="en-US"/>
          </a:p>
        </p:txBody>
      </p:sp>
      <p:sp>
        <p:nvSpPr>
          <p:cNvPr id="17" name="TextBox 16">
            <a:extLst>
              <a:ext uri="{FF2B5EF4-FFF2-40B4-BE49-F238E27FC236}">
                <a16:creationId xmlns:a16="http://schemas.microsoft.com/office/drawing/2014/main" id="{AD9CD058-29C6-4AAF-8BAB-F43B38EE9898}"/>
              </a:ext>
            </a:extLst>
          </p:cNvPr>
          <p:cNvSpPr txBox="1"/>
          <p:nvPr/>
        </p:nvSpPr>
        <p:spPr>
          <a:xfrm>
            <a:off x="-2393102" y="10712121"/>
            <a:ext cx="669088" cy="923330"/>
          </a:xfrm>
          <a:prstGeom prst="rect">
            <a:avLst/>
          </a:prstGeom>
          <a:noFill/>
        </p:spPr>
        <p:txBody>
          <a:bodyPr wrap="square">
            <a:spAutoFit/>
          </a:bodyPr>
          <a:lstStyle/>
          <a:p>
            <a:r>
              <a:rPr lang="en-US" i="0" dirty="0">
                <a:solidFill>
                  <a:srgbClr val="0070C0"/>
                </a:solidFill>
                <a:effectLst/>
                <a:latin typeface="Times New Roman" panose="02020603050405020304" pitchFamily="18" charset="0"/>
                <a:cs typeface="Times New Roman" panose="02020603050405020304" pitchFamily="18" charset="0"/>
              </a:rPr>
              <a:t>Flux Qubit</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8" name="Picture 6">
            <a:extLst>
              <a:ext uri="{FF2B5EF4-FFF2-40B4-BE49-F238E27FC236}">
                <a16:creationId xmlns:a16="http://schemas.microsoft.com/office/drawing/2014/main" id="{267EEB4A-7375-4729-9685-3A894188C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77" y="4476132"/>
            <a:ext cx="20955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8C8EB59-3E44-4566-A129-359F4839BBBF}"/>
              </a:ext>
            </a:extLst>
          </p:cNvPr>
          <p:cNvPicPr>
            <a:picLocks noChangeAspect="1"/>
          </p:cNvPicPr>
          <p:nvPr/>
        </p:nvPicPr>
        <p:blipFill>
          <a:blip r:embed="rId3"/>
          <a:stretch>
            <a:fillRect/>
          </a:stretch>
        </p:blipFill>
        <p:spPr>
          <a:xfrm>
            <a:off x="4909109" y="3941255"/>
            <a:ext cx="2286000" cy="2286000"/>
          </a:xfrm>
          <a:prstGeom prst="rect">
            <a:avLst/>
          </a:prstGeom>
        </p:spPr>
      </p:pic>
      <p:pic>
        <p:nvPicPr>
          <p:cNvPr id="10248" name="Picture 8">
            <a:extLst>
              <a:ext uri="{FF2B5EF4-FFF2-40B4-BE49-F238E27FC236}">
                <a16:creationId xmlns:a16="http://schemas.microsoft.com/office/drawing/2014/main" id="{081C1E8E-C32A-45CA-87F3-796A479ACD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611" y="4230182"/>
            <a:ext cx="2141536" cy="171768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extLst>
              <a:ext uri="{FF2B5EF4-FFF2-40B4-BE49-F238E27FC236}">
                <a16:creationId xmlns:a16="http://schemas.microsoft.com/office/drawing/2014/main" id="{A4D83D09-6ADB-4804-9B0C-A6EA54DD68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9109" y="4173050"/>
            <a:ext cx="2034540" cy="20345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98B9709-F3FF-4F5E-B96F-7EE5E19892D6}"/>
              </a:ext>
            </a:extLst>
          </p:cNvPr>
          <p:cNvSpPr txBox="1"/>
          <p:nvPr/>
        </p:nvSpPr>
        <p:spPr>
          <a:xfrm>
            <a:off x="1524000" y="3820914"/>
            <a:ext cx="6323370" cy="369332"/>
          </a:xfrm>
          <a:prstGeom prst="rect">
            <a:avLst/>
          </a:prstGeom>
          <a:noFill/>
        </p:spPr>
        <p:txBody>
          <a:bodyPr wrap="square">
            <a:spAutoFit/>
          </a:bodyPr>
          <a:lstStyle/>
          <a:p>
            <a:r>
              <a:rPr lang="en-US" i="0" dirty="0">
                <a:solidFill>
                  <a:srgbClr val="0070C0"/>
                </a:solidFill>
                <a:effectLst/>
                <a:latin typeface="Times New Roman" panose="02020603050405020304" pitchFamily="18" charset="0"/>
                <a:cs typeface="Times New Roman" panose="02020603050405020304" pitchFamily="18" charset="0"/>
              </a:rPr>
              <a:t>Phase Qubit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7A0B3CE-F25B-4791-8B8D-432CBD382924}"/>
              </a:ext>
            </a:extLst>
          </p:cNvPr>
          <p:cNvSpPr txBox="1"/>
          <p:nvPr/>
        </p:nvSpPr>
        <p:spPr>
          <a:xfrm>
            <a:off x="1491431" y="3902322"/>
            <a:ext cx="7532738" cy="369332"/>
          </a:xfrm>
          <a:prstGeom prst="rect">
            <a:avLst/>
          </a:prstGeom>
          <a:noFill/>
        </p:spPr>
        <p:txBody>
          <a:bodyPr wrap="square">
            <a:spAutoFit/>
          </a:bodyPr>
          <a:lstStyle/>
          <a:p>
            <a:r>
              <a:rPr lang="en-US" i="0" dirty="0">
                <a:solidFill>
                  <a:srgbClr val="0070C0"/>
                </a:solidFill>
                <a:effectLst/>
                <a:latin typeface="Times New Roman" panose="02020603050405020304" pitchFamily="18" charset="0"/>
                <a:cs typeface="Times New Roman" panose="02020603050405020304" pitchFamily="18" charset="0"/>
              </a:rPr>
              <a:t> Flux Qubit</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4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48"/>
                                        </p:tgtEl>
                                        <p:attrNameLst>
                                          <p:attrName>ppt_x</p:attrName>
                                        </p:attrNameLst>
                                      </p:cBhvr>
                                      <p:tavLst>
                                        <p:tav tm="0">
                                          <p:val>
                                            <p:strVal val="ppt_x"/>
                                          </p:val>
                                        </p:tav>
                                        <p:tav tm="100000">
                                          <p:val>
                                            <p:strVal val="ppt_x"/>
                                          </p:val>
                                        </p:tav>
                                      </p:tavLst>
                                    </p:anim>
                                    <p:anim calcmode="lin" valueType="num">
                                      <p:cBhvr additive="base">
                                        <p:cTn id="13" dur="500"/>
                                        <p:tgtEl>
                                          <p:spTgt spid="10248"/>
                                        </p:tgtEl>
                                        <p:attrNameLst>
                                          <p:attrName>ppt_y</p:attrName>
                                        </p:attrNameLst>
                                      </p:cBhvr>
                                      <p:tavLst>
                                        <p:tav tm="0">
                                          <p:val>
                                            <p:strVal val="ppt_y"/>
                                          </p:val>
                                        </p:tav>
                                        <p:tav tm="100000">
                                          <p:val>
                                            <p:strVal val="1+ppt_h/2"/>
                                          </p:val>
                                        </p:tav>
                                      </p:tavLst>
                                    </p:anim>
                                    <p:set>
                                      <p:cBhvr>
                                        <p:cTn id="14" dur="1" fill="hold">
                                          <p:stCondLst>
                                            <p:cond delay="499"/>
                                          </p:stCondLst>
                                        </p:cTn>
                                        <p:tgtEl>
                                          <p:spTgt spid="10248"/>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23"/>
                                        </p:tgtEl>
                                        <p:attrNameLst>
                                          <p:attrName>ppt_x</p:attrName>
                                        </p:attrNameLst>
                                      </p:cBhvr>
                                      <p:tavLst>
                                        <p:tav tm="0">
                                          <p:val>
                                            <p:strVal val="ppt_x"/>
                                          </p:val>
                                        </p:tav>
                                        <p:tav tm="100000">
                                          <p:val>
                                            <p:strVal val="ppt_x"/>
                                          </p:val>
                                        </p:tav>
                                      </p:tavLst>
                                    </p:anim>
                                    <p:anim calcmode="lin" valueType="num">
                                      <p:cBhvr additive="base">
                                        <p:cTn id="17" dur="500"/>
                                        <p:tgtEl>
                                          <p:spTgt spid="23"/>
                                        </p:tgtEl>
                                        <p:attrNameLst>
                                          <p:attrName>ppt_y</p:attrName>
                                        </p:attrNameLst>
                                      </p:cBhvr>
                                      <p:tavLst>
                                        <p:tav tm="0">
                                          <p:val>
                                            <p:strVal val="ppt_y"/>
                                          </p:val>
                                        </p:tav>
                                        <p:tav tm="100000">
                                          <p:val>
                                            <p:strVal val="1+ppt_h/2"/>
                                          </p:val>
                                        </p:tav>
                                      </p:tavLst>
                                    </p:anim>
                                    <p:set>
                                      <p:cBhvr>
                                        <p:cTn id="18" dur="1" fill="hold">
                                          <p:stCondLst>
                                            <p:cond delay="499"/>
                                          </p:stCondLst>
                                        </p:cTn>
                                        <p:tgtEl>
                                          <p:spTgt spid="23"/>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10250"/>
                                        </p:tgtEl>
                                        <p:attrNameLst>
                                          <p:attrName>ppt_x</p:attrName>
                                        </p:attrNameLst>
                                      </p:cBhvr>
                                      <p:tavLst>
                                        <p:tav tm="0">
                                          <p:val>
                                            <p:strVal val="ppt_x"/>
                                          </p:val>
                                        </p:tav>
                                        <p:tav tm="100000">
                                          <p:val>
                                            <p:strVal val="ppt_x"/>
                                          </p:val>
                                        </p:tav>
                                      </p:tavLst>
                                    </p:anim>
                                    <p:anim calcmode="lin" valueType="num">
                                      <p:cBhvr additive="base">
                                        <p:cTn id="21" dur="500"/>
                                        <p:tgtEl>
                                          <p:spTgt spid="10250"/>
                                        </p:tgtEl>
                                        <p:attrNameLst>
                                          <p:attrName>ppt_y</p:attrName>
                                        </p:attrNameLst>
                                      </p:cBhvr>
                                      <p:tavLst>
                                        <p:tav tm="0">
                                          <p:val>
                                            <p:strVal val="ppt_y"/>
                                          </p:val>
                                        </p:tav>
                                        <p:tav tm="100000">
                                          <p:val>
                                            <p:strVal val="1+ppt_h/2"/>
                                          </p:val>
                                        </p:tav>
                                      </p:tavLst>
                                    </p:anim>
                                    <p:set>
                                      <p:cBhvr>
                                        <p:cTn id="22" dur="1" fill="hold">
                                          <p:stCondLst>
                                            <p:cond delay="499"/>
                                          </p:stCondLst>
                                        </p:cTn>
                                        <p:tgtEl>
                                          <p:spTgt spid="102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3FB5E-C826-43A1-9CB4-74D200D361D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Leakage error </a:t>
            </a:r>
          </a:p>
        </p:txBody>
      </p:sp>
      <p:sp>
        <p:nvSpPr>
          <p:cNvPr id="3" name="Content Placeholder 2">
            <a:extLst>
              <a:ext uri="{FF2B5EF4-FFF2-40B4-BE49-F238E27FC236}">
                <a16:creationId xmlns:a16="http://schemas.microsoft.com/office/drawing/2014/main" id="{036116ED-B00F-4D13-8D86-14C71986DD94}"/>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Leakage error occurs when a qubit leaves the defined computational subspace.</a:t>
            </a:r>
          </a:p>
          <a:p>
            <a:r>
              <a:rPr lang="en-US" sz="2000" dirty="0">
                <a:latin typeface="Times New Roman" panose="02020603050405020304" pitchFamily="18" charset="0"/>
                <a:cs typeface="Times New Roman" panose="02020603050405020304" pitchFamily="18" charset="0"/>
              </a:rPr>
              <a:t>Leakage errors not only spread additional errors to other qubits, but also lead to measurement errors and will accumulate unless removed. </a:t>
            </a:r>
          </a:p>
          <a:p>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4DFCDBE-D5AF-45CD-87DD-7179B5FD5A3A}"/>
              </a:ext>
            </a:extLst>
          </p:cNvPr>
          <p:cNvSpPr>
            <a:spLocks noGrp="1"/>
          </p:cNvSpPr>
          <p:nvPr>
            <p:ph type="dt" sz="half" idx="10"/>
          </p:nvPr>
        </p:nvSpPr>
        <p:spPr/>
        <p:txBody>
          <a:bodyPr/>
          <a:lstStyle/>
          <a:p>
            <a:fld id="{6D4AD776-77EA-4FDF-BDBD-0C2F994AD044}" type="datetime1">
              <a:rPr lang="en-US" smtClean="0"/>
              <a:t>3/30/2022</a:t>
            </a:fld>
            <a:endParaRPr lang="en-US"/>
          </a:p>
        </p:txBody>
      </p:sp>
      <p:sp>
        <p:nvSpPr>
          <p:cNvPr id="5" name="Footer Placeholder 4">
            <a:extLst>
              <a:ext uri="{FF2B5EF4-FFF2-40B4-BE49-F238E27FC236}">
                <a16:creationId xmlns:a16="http://schemas.microsoft.com/office/drawing/2014/main" id="{9A9F505E-8B49-4B75-B73E-6BACEE418B3B}"/>
              </a:ext>
            </a:extLst>
          </p:cNvPr>
          <p:cNvSpPr>
            <a:spLocks noGrp="1"/>
          </p:cNvSpPr>
          <p:nvPr>
            <p:ph type="ftr" sz="quarter" idx="11"/>
          </p:nvPr>
        </p:nvSpPr>
        <p:spPr/>
        <p:txBody>
          <a:bodyPr/>
          <a:lstStyle/>
          <a:p>
            <a:r>
              <a:rPr lang="en-US"/>
              <a:t>Samira Sayedsalehi</a:t>
            </a:r>
          </a:p>
        </p:txBody>
      </p:sp>
      <p:sp>
        <p:nvSpPr>
          <p:cNvPr id="6" name="Slide Number Placeholder 5">
            <a:extLst>
              <a:ext uri="{FF2B5EF4-FFF2-40B4-BE49-F238E27FC236}">
                <a16:creationId xmlns:a16="http://schemas.microsoft.com/office/drawing/2014/main" id="{4FB33069-C940-4877-9867-E0872F289C57}"/>
              </a:ext>
            </a:extLst>
          </p:cNvPr>
          <p:cNvSpPr>
            <a:spLocks noGrp="1"/>
          </p:cNvSpPr>
          <p:nvPr>
            <p:ph type="sldNum" sz="quarter" idx="12"/>
          </p:nvPr>
        </p:nvSpPr>
        <p:spPr/>
        <p:txBody>
          <a:bodyPr/>
          <a:lstStyle/>
          <a:p>
            <a:fld id="{8853CEFE-4D2F-418F-A1A9-D0B61FBDDD22}" type="slidenum">
              <a:rPr lang="en-US" smtClean="0"/>
              <a:t>13</a:t>
            </a:fld>
            <a:endParaRPr lang="en-US"/>
          </a:p>
        </p:txBody>
      </p:sp>
      <p:pic>
        <p:nvPicPr>
          <p:cNvPr id="10242" name="Picture 2">
            <a:extLst>
              <a:ext uri="{FF2B5EF4-FFF2-40B4-BE49-F238E27FC236}">
                <a16:creationId xmlns:a16="http://schemas.microsoft.com/office/drawing/2014/main" id="{6937E1F9-E2EF-4193-9DF3-030756FF6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976" y="4411980"/>
            <a:ext cx="17335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8F6114A4-1091-4BE9-81B1-B61C72541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169" y="3929762"/>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FC7557B-91D8-4503-AA82-30F48FE256EB}"/>
              </a:ext>
            </a:extLst>
          </p:cNvPr>
          <p:cNvSpPr txBox="1"/>
          <p:nvPr/>
        </p:nvSpPr>
        <p:spPr>
          <a:xfrm>
            <a:off x="1249976" y="3983462"/>
            <a:ext cx="4572000" cy="369332"/>
          </a:xfrm>
          <a:prstGeom prst="rect">
            <a:avLst/>
          </a:prstGeom>
          <a:noFill/>
        </p:spPr>
        <p:txBody>
          <a:bodyPr wrap="square">
            <a:spAutoFit/>
          </a:bodyPr>
          <a:lstStyle/>
          <a:p>
            <a:r>
              <a:rPr lang="en-US" i="0" dirty="0">
                <a:solidFill>
                  <a:srgbClr val="0070C0"/>
                </a:solidFill>
                <a:effectLst/>
                <a:latin typeface="Times New Roman" panose="02020603050405020304" pitchFamily="18" charset="0"/>
                <a:cs typeface="Times New Roman" panose="02020603050405020304" pitchFamily="18" charset="0"/>
              </a:rPr>
              <a:t>Charge Qubit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D9CD058-29C6-4AAF-8BAB-F43B38EE9898}"/>
              </a:ext>
            </a:extLst>
          </p:cNvPr>
          <p:cNvSpPr txBox="1"/>
          <p:nvPr/>
        </p:nvSpPr>
        <p:spPr>
          <a:xfrm>
            <a:off x="-2393102" y="10712121"/>
            <a:ext cx="669088" cy="923330"/>
          </a:xfrm>
          <a:prstGeom prst="rect">
            <a:avLst/>
          </a:prstGeom>
          <a:noFill/>
        </p:spPr>
        <p:txBody>
          <a:bodyPr wrap="square">
            <a:spAutoFit/>
          </a:bodyPr>
          <a:lstStyle/>
          <a:p>
            <a:r>
              <a:rPr lang="en-US" i="0" dirty="0">
                <a:solidFill>
                  <a:srgbClr val="0070C0"/>
                </a:solidFill>
                <a:effectLst/>
                <a:latin typeface="Times New Roman" panose="02020603050405020304" pitchFamily="18" charset="0"/>
                <a:cs typeface="Times New Roman" panose="02020603050405020304" pitchFamily="18" charset="0"/>
              </a:rPr>
              <a:t>Flux Qubit</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9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additive="base">
                                        <p:cTn id="11" dur="500" fill="hold"/>
                                        <p:tgtEl>
                                          <p:spTgt spid="10244"/>
                                        </p:tgtEl>
                                        <p:attrNameLst>
                                          <p:attrName>ppt_x</p:attrName>
                                        </p:attrNameLst>
                                      </p:cBhvr>
                                      <p:tavLst>
                                        <p:tav tm="0">
                                          <p:val>
                                            <p:strVal val="#ppt_x"/>
                                          </p:val>
                                        </p:tav>
                                        <p:tav tm="100000">
                                          <p:val>
                                            <p:strVal val="#ppt_x"/>
                                          </p:val>
                                        </p:tav>
                                      </p:tavLst>
                                    </p:anim>
                                    <p:anim calcmode="lin" valueType="num">
                                      <p:cBhvr additive="base">
                                        <p:cTn id="12" dur="500" fill="hold"/>
                                        <p:tgtEl>
                                          <p:spTgt spid="102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The problems for Quantum error correction code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There are some limitations in quantum:</a:t>
            </a:r>
          </a:p>
          <a:p>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Measurement of error destroys quantum data.</a:t>
            </a:r>
          </a:p>
          <a:p>
            <a:pPr lvl="1"/>
            <a:r>
              <a:rPr lang="en-US" dirty="0">
                <a:latin typeface="Times New Roman" panose="02020603050405020304" pitchFamily="18" charset="0"/>
                <a:cs typeface="Times New Roman" panose="02020603050405020304" pitchFamily="18" charset="0"/>
              </a:rPr>
              <a:t>No-cloning theorem prevents repetition.</a:t>
            </a:r>
          </a:p>
          <a:p>
            <a:pPr lvl="1"/>
            <a:r>
              <a:rPr lang="en-US" dirty="0">
                <a:latin typeface="Times New Roman" panose="02020603050405020304" pitchFamily="18" charset="0"/>
                <a:cs typeface="Times New Roman" panose="02020603050405020304" pitchFamily="18" charset="0"/>
              </a:rPr>
              <a:t>There are some type errors in quantum computing like phase and bit flip errors</a:t>
            </a:r>
          </a:p>
          <a:p>
            <a:pPr lvl="1"/>
            <a:r>
              <a:rPr lang="en-US" dirty="0">
                <a:latin typeface="Times New Roman" panose="02020603050405020304" pitchFamily="18" charset="0"/>
                <a:cs typeface="Times New Roman" panose="02020603050405020304" pitchFamily="18" charset="0"/>
              </a:rPr>
              <a:t>How continuous errors are corrected in quantum computing?</a:t>
            </a:r>
          </a:p>
          <a:p>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14</a:t>
            </a:fld>
            <a:endParaRPr lang="en-US"/>
          </a:p>
        </p:txBody>
      </p:sp>
      <p:sp>
        <p:nvSpPr>
          <p:cNvPr id="6" name="Date Placeholder 5">
            <a:extLst>
              <a:ext uri="{FF2B5EF4-FFF2-40B4-BE49-F238E27FC236}">
                <a16:creationId xmlns:a16="http://schemas.microsoft.com/office/drawing/2014/main" id="{DF73B9A6-67B9-4FD1-9EBC-8BEC50B0BDB7}"/>
              </a:ext>
            </a:extLst>
          </p:cNvPr>
          <p:cNvSpPr>
            <a:spLocks noGrp="1"/>
          </p:cNvSpPr>
          <p:nvPr>
            <p:ph type="dt" sz="half" idx="10"/>
          </p:nvPr>
        </p:nvSpPr>
        <p:spPr/>
        <p:txBody>
          <a:bodyPr/>
          <a:lstStyle/>
          <a:p>
            <a:fld id="{23607B8A-F940-42B3-B9CD-DA58439BA520}" type="datetime1">
              <a:rPr lang="en-US" smtClean="0"/>
              <a:t>3/30/2022</a:t>
            </a:fld>
            <a:endParaRPr lang="en-US"/>
          </a:p>
        </p:txBody>
      </p:sp>
    </p:spTree>
    <p:extLst>
      <p:ext uri="{BB962C8B-B14F-4D97-AF65-F5344CB8AC3E}">
        <p14:creationId xmlns:p14="http://schemas.microsoft.com/office/powerpoint/2010/main" val="135901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8F86-50B4-4DEE-99CC-04D544D15953}"/>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Why it is impossible to copy qubits?</a:t>
            </a:r>
          </a:p>
        </p:txBody>
      </p:sp>
      <p:sp>
        <p:nvSpPr>
          <p:cNvPr id="4" name="Footer Placeholder 3">
            <a:extLst>
              <a:ext uri="{FF2B5EF4-FFF2-40B4-BE49-F238E27FC236}">
                <a16:creationId xmlns:a16="http://schemas.microsoft.com/office/drawing/2014/main" id="{B9244E14-F8C7-43AA-BCAC-5F92F071B234}"/>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37445D0B-5A2A-41AE-B061-0A52018CE221}"/>
              </a:ext>
            </a:extLst>
          </p:cNvPr>
          <p:cNvSpPr>
            <a:spLocks noGrp="1"/>
          </p:cNvSpPr>
          <p:nvPr>
            <p:ph type="sldNum" sz="quarter" idx="12"/>
          </p:nvPr>
        </p:nvSpPr>
        <p:spPr/>
        <p:txBody>
          <a:bodyPr/>
          <a:lstStyle/>
          <a:p>
            <a:fld id="{8853CEFE-4D2F-418F-A1A9-D0B61FBDDD22}" type="slidenum">
              <a:rPr lang="en-US" smtClean="0"/>
              <a:t>15</a:t>
            </a:fld>
            <a:endParaRPr lang="en-US"/>
          </a:p>
        </p:txBody>
      </p:sp>
      <p:sp>
        <p:nvSpPr>
          <p:cNvPr id="6" name="Content Placeholder 5">
            <a:extLst>
              <a:ext uri="{FF2B5EF4-FFF2-40B4-BE49-F238E27FC236}">
                <a16:creationId xmlns:a16="http://schemas.microsoft.com/office/drawing/2014/main" id="{23CA1AB7-FF40-4D1E-B3E2-8FD29CB21E21}"/>
              </a:ext>
            </a:extLst>
          </p:cNvPr>
          <p:cNvSpPr>
            <a:spLocks noGrp="1"/>
          </p:cNvSpPr>
          <p:nvPr>
            <p:ph idx="1"/>
          </p:nvPr>
        </p:nvSpPr>
        <p:spPr>
          <a:xfrm>
            <a:off x="457200" y="2282952"/>
            <a:ext cx="8229600" cy="4325112"/>
          </a:xfrm>
        </p:spPr>
        <p:txBody>
          <a:bodyPr/>
          <a:lstStyle/>
          <a:p>
            <a:r>
              <a:rPr lang="en-US" sz="2800" dirty="0">
                <a:latin typeface="Times New Roman" panose="02020603050405020304" pitchFamily="18" charset="0"/>
                <a:cs typeface="Times New Roman" panose="02020603050405020304" pitchFamily="18" charset="0"/>
              </a:rPr>
              <a:t>Controlled-Not (CNOT)</a:t>
            </a:r>
          </a:p>
          <a:p>
            <a:endParaRPr lang="en-US" dirty="0"/>
          </a:p>
        </p:txBody>
      </p:sp>
      <p:pic>
        <p:nvPicPr>
          <p:cNvPr id="17" name="Picture 15">
            <a:extLst>
              <a:ext uri="{FF2B5EF4-FFF2-40B4-BE49-F238E27FC236}">
                <a16:creationId xmlns:a16="http://schemas.microsoft.com/office/drawing/2014/main" id="{635F24D2-7A45-4985-B8F8-55F79E9E6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4114800"/>
            <a:ext cx="18573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Input and output qubit notation in quantum gates - Quantum Computing Stack  Exchange">
            <a:extLst>
              <a:ext uri="{FF2B5EF4-FFF2-40B4-BE49-F238E27FC236}">
                <a16:creationId xmlns:a16="http://schemas.microsoft.com/office/drawing/2014/main" id="{034D8F7F-DDAC-4DE7-8C89-856B44CD8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5374908" cy="219456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B1DB7B68-8997-44F5-8FC7-CB0A7663BE24}"/>
              </a:ext>
            </a:extLst>
          </p:cNvPr>
          <p:cNvSpPr>
            <a:spLocks noGrp="1"/>
          </p:cNvSpPr>
          <p:nvPr>
            <p:ph type="dt" sz="half" idx="10"/>
          </p:nvPr>
        </p:nvSpPr>
        <p:spPr/>
        <p:txBody>
          <a:bodyPr/>
          <a:lstStyle/>
          <a:p>
            <a:fld id="{99867B43-7487-43F9-88E6-E31AB252995C}" type="datetime1">
              <a:rPr lang="en-US" smtClean="0"/>
              <a:t>3/30/2022</a:t>
            </a:fld>
            <a:endParaRPr lang="en-US"/>
          </a:p>
        </p:txBody>
      </p:sp>
    </p:spTree>
    <p:extLst>
      <p:ext uri="{BB962C8B-B14F-4D97-AF65-F5344CB8AC3E}">
        <p14:creationId xmlns:p14="http://schemas.microsoft.com/office/powerpoint/2010/main" val="250281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8F86-50B4-4DEE-99CC-04D544D15953}"/>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Why it is impossible to copy qubits?</a:t>
            </a:r>
          </a:p>
        </p:txBody>
      </p:sp>
      <p:sp>
        <p:nvSpPr>
          <p:cNvPr id="4" name="Footer Placeholder 3">
            <a:extLst>
              <a:ext uri="{FF2B5EF4-FFF2-40B4-BE49-F238E27FC236}">
                <a16:creationId xmlns:a16="http://schemas.microsoft.com/office/drawing/2014/main" id="{B9244E14-F8C7-43AA-BCAC-5F92F071B234}"/>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37445D0B-5A2A-41AE-B061-0A52018CE221}"/>
              </a:ext>
            </a:extLst>
          </p:cNvPr>
          <p:cNvSpPr>
            <a:spLocks noGrp="1"/>
          </p:cNvSpPr>
          <p:nvPr>
            <p:ph type="sldNum" sz="quarter" idx="12"/>
          </p:nvPr>
        </p:nvSpPr>
        <p:spPr/>
        <p:txBody>
          <a:bodyPr/>
          <a:lstStyle/>
          <a:p>
            <a:fld id="{8853CEFE-4D2F-418F-A1A9-D0B61FBDDD22}" type="slidenum">
              <a:rPr lang="en-US" smtClean="0"/>
              <a:t>16</a:t>
            </a:fld>
            <a:endParaRPr lang="en-US"/>
          </a:p>
        </p:txBody>
      </p:sp>
      <p:pic>
        <p:nvPicPr>
          <p:cNvPr id="18" name="Content Placeholder 17" descr="Shape&#10;&#10;Description automatically generated with medium confidence">
            <a:extLst>
              <a:ext uri="{FF2B5EF4-FFF2-40B4-BE49-F238E27FC236}">
                <a16:creationId xmlns:a16="http://schemas.microsoft.com/office/drawing/2014/main" id="{0DC1A89C-8CA6-4931-AEE6-F17814E366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3886200"/>
            <a:ext cx="1695450" cy="1371600"/>
          </a:xfrm>
        </p:spPr>
      </p:pic>
      <p:sp>
        <p:nvSpPr>
          <p:cNvPr id="19" name="TextBox 18">
            <a:extLst>
              <a:ext uri="{FF2B5EF4-FFF2-40B4-BE49-F238E27FC236}">
                <a16:creationId xmlns:a16="http://schemas.microsoft.com/office/drawing/2014/main" id="{663A59C3-1C0E-4569-95F3-07C0DFCA53CB}"/>
              </a:ext>
            </a:extLst>
          </p:cNvPr>
          <p:cNvSpPr txBox="1"/>
          <p:nvPr/>
        </p:nvSpPr>
        <p:spPr>
          <a:xfrm>
            <a:off x="2667001" y="3620869"/>
            <a:ext cx="1524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a:t>
            </a:r>
          </a:p>
        </p:txBody>
      </p:sp>
      <p:sp>
        <p:nvSpPr>
          <p:cNvPr id="20" name="TextBox 19">
            <a:extLst>
              <a:ext uri="{FF2B5EF4-FFF2-40B4-BE49-F238E27FC236}">
                <a16:creationId xmlns:a16="http://schemas.microsoft.com/office/drawing/2014/main" id="{BA9AE4B1-FE32-4373-A33F-B2DE146B117E}"/>
              </a:ext>
            </a:extLst>
          </p:cNvPr>
          <p:cNvSpPr txBox="1"/>
          <p:nvPr/>
        </p:nvSpPr>
        <p:spPr>
          <a:xfrm>
            <a:off x="2667000" y="4673025"/>
            <a:ext cx="152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0</a:t>
            </a:r>
          </a:p>
        </p:txBody>
      </p:sp>
      <p:sp>
        <p:nvSpPr>
          <p:cNvPr id="23" name="TextBox 22">
            <a:extLst>
              <a:ext uri="{FF2B5EF4-FFF2-40B4-BE49-F238E27FC236}">
                <a16:creationId xmlns:a16="http://schemas.microsoft.com/office/drawing/2014/main" id="{E5DC2C07-8C54-4BF2-ACEA-A84F4C32FDE9}"/>
              </a:ext>
            </a:extLst>
          </p:cNvPr>
          <p:cNvSpPr txBox="1"/>
          <p:nvPr/>
        </p:nvSpPr>
        <p:spPr>
          <a:xfrm>
            <a:off x="4648200" y="3657600"/>
            <a:ext cx="1524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a:t>
            </a:r>
          </a:p>
        </p:txBody>
      </p:sp>
      <p:sp>
        <p:nvSpPr>
          <p:cNvPr id="24" name="TextBox 23">
            <a:extLst>
              <a:ext uri="{FF2B5EF4-FFF2-40B4-BE49-F238E27FC236}">
                <a16:creationId xmlns:a16="http://schemas.microsoft.com/office/drawing/2014/main" id="{96C4B182-559F-4ADC-8430-658643223A43}"/>
              </a:ext>
            </a:extLst>
          </p:cNvPr>
          <p:cNvSpPr txBox="1"/>
          <p:nvPr/>
        </p:nvSpPr>
        <p:spPr>
          <a:xfrm>
            <a:off x="4648200" y="4611469"/>
            <a:ext cx="1524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91F9CA2-F74D-48DB-B248-9144493A6D5C}"/>
                  </a:ext>
                </a:extLst>
              </p:cNvPr>
              <p:cNvSpPr txBox="1"/>
              <p:nvPr/>
            </p:nvSpPr>
            <p:spPr>
              <a:xfrm>
                <a:off x="4894908" y="4846651"/>
                <a:ext cx="3098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2" name="TextBox 31">
                <a:extLst>
                  <a:ext uri="{FF2B5EF4-FFF2-40B4-BE49-F238E27FC236}">
                    <a16:creationId xmlns:a16="http://schemas.microsoft.com/office/drawing/2014/main" id="{391F9CA2-F74D-48DB-B248-9144493A6D5C}"/>
                  </a:ext>
                </a:extLst>
              </p:cNvPr>
              <p:cNvSpPr txBox="1">
                <a:spLocks noRot="1" noChangeAspect="1" noMove="1" noResize="1" noEditPoints="1" noAdjustHandles="1" noChangeArrowheads="1" noChangeShapeType="1" noTextEdit="1"/>
              </p:cNvSpPr>
              <p:nvPr/>
            </p:nvSpPr>
            <p:spPr>
              <a:xfrm>
                <a:off x="4894908" y="4846651"/>
                <a:ext cx="309824" cy="276999"/>
              </a:xfrm>
              <a:prstGeom prst="rect">
                <a:avLst/>
              </a:prstGeom>
              <a:blipFill>
                <a:blip r:embed="rId3"/>
                <a:stretch>
                  <a:fillRect l="-19608" r="-19608" b="-28889"/>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F11A9A6B-E8AD-419A-9FC3-AD4F62496094}"/>
              </a:ext>
            </a:extLst>
          </p:cNvPr>
          <p:cNvSpPr txBox="1"/>
          <p:nvPr/>
        </p:nvSpPr>
        <p:spPr>
          <a:xfrm>
            <a:off x="5105400" y="4673024"/>
            <a:ext cx="152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0</a:t>
            </a:r>
          </a:p>
        </p:txBody>
      </p:sp>
      <p:sp>
        <p:nvSpPr>
          <p:cNvPr id="37" name="TextBox 36">
            <a:extLst>
              <a:ext uri="{FF2B5EF4-FFF2-40B4-BE49-F238E27FC236}">
                <a16:creationId xmlns:a16="http://schemas.microsoft.com/office/drawing/2014/main" id="{1B308074-7E60-4195-BB92-0BCD6C0E073A}"/>
              </a:ext>
            </a:extLst>
          </p:cNvPr>
          <p:cNvSpPr txBox="1"/>
          <p:nvPr/>
        </p:nvSpPr>
        <p:spPr>
          <a:xfrm>
            <a:off x="5332040" y="4661984"/>
            <a:ext cx="968829"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p>
        </p:txBody>
      </p:sp>
      <p:sp>
        <p:nvSpPr>
          <p:cNvPr id="38" name="TextBox 37">
            <a:extLst>
              <a:ext uri="{FF2B5EF4-FFF2-40B4-BE49-F238E27FC236}">
                <a16:creationId xmlns:a16="http://schemas.microsoft.com/office/drawing/2014/main" id="{1D253D69-83C0-47C9-8FEE-4FE5A5359F60}"/>
              </a:ext>
            </a:extLst>
          </p:cNvPr>
          <p:cNvSpPr txBox="1"/>
          <p:nvPr/>
        </p:nvSpPr>
        <p:spPr>
          <a:xfrm>
            <a:off x="5638800" y="4611468"/>
            <a:ext cx="1524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a:t>
            </a:r>
          </a:p>
        </p:txBody>
      </p:sp>
      <p:sp>
        <p:nvSpPr>
          <p:cNvPr id="41" name="TextBox 40">
            <a:extLst>
              <a:ext uri="{FF2B5EF4-FFF2-40B4-BE49-F238E27FC236}">
                <a16:creationId xmlns:a16="http://schemas.microsoft.com/office/drawing/2014/main" id="{D4CC0DF9-EBF9-41B7-A7E7-C4CEC2F363BA}"/>
              </a:ext>
            </a:extLst>
          </p:cNvPr>
          <p:cNvSpPr txBox="1"/>
          <p:nvPr/>
        </p:nvSpPr>
        <p:spPr>
          <a:xfrm>
            <a:off x="838200" y="2721143"/>
            <a:ext cx="6477000" cy="523220"/>
          </a:xfrm>
          <a:prstGeom prst="rect">
            <a:avLst/>
          </a:prstGeom>
          <a:noFill/>
        </p:spPr>
        <p:txBody>
          <a:bodyPr wrap="square">
            <a:spAutoFit/>
          </a:bodyPr>
          <a:lstStyle/>
          <a:p>
            <a:r>
              <a:rPr lang="en-US" sz="2800" dirty="0">
                <a:solidFill>
                  <a:schemeClr val="accent6">
                    <a:lumMod val="75000"/>
                  </a:schemeClr>
                </a:solidFill>
                <a:latin typeface="Times New Roman" panose="02020603050405020304" pitchFamily="18" charset="0"/>
                <a:cs typeface="Times New Roman" panose="02020603050405020304" pitchFamily="18" charset="0"/>
              </a:rPr>
              <a:t>If there is a bit information, it can be copied</a:t>
            </a:r>
          </a:p>
        </p:txBody>
      </p:sp>
      <p:sp>
        <p:nvSpPr>
          <p:cNvPr id="3" name="Date Placeholder 2">
            <a:extLst>
              <a:ext uri="{FF2B5EF4-FFF2-40B4-BE49-F238E27FC236}">
                <a16:creationId xmlns:a16="http://schemas.microsoft.com/office/drawing/2014/main" id="{89AD73E8-5095-465D-8178-57E3B4490007}"/>
              </a:ext>
            </a:extLst>
          </p:cNvPr>
          <p:cNvSpPr>
            <a:spLocks noGrp="1"/>
          </p:cNvSpPr>
          <p:nvPr>
            <p:ph type="dt" sz="half" idx="10"/>
          </p:nvPr>
        </p:nvSpPr>
        <p:spPr/>
        <p:txBody>
          <a:bodyPr/>
          <a:lstStyle/>
          <a:p>
            <a:fld id="{0A4048D2-B69C-4FCE-85CD-621EA3073AB3}" type="datetime1">
              <a:rPr lang="en-US" smtClean="0"/>
              <a:t>3/30/2022</a:t>
            </a:fld>
            <a:endParaRPr lang="en-US"/>
          </a:p>
        </p:txBody>
      </p:sp>
    </p:spTree>
    <p:extLst>
      <p:ext uri="{BB962C8B-B14F-4D97-AF65-F5344CB8AC3E}">
        <p14:creationId xmlns:p14="http://schemas.microsoft.com/office/powerpoint/2010/main" val="299942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4" grpId="0"/>
      <p:bldP spid="32" grpId="0"/>
      <p:bldP spid="33"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98DB-8E61-40AB-9D0E-1D0B2BF1135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it is impossible to copy qubits?</a:t>
            </a:r>
            <a:endParaRPr lang="en-US" dirty="0"/>
          </a:p>
        </p:txBody>
      </p:sp>
      <p:sp>
        <p:nvSpPr>
          <p:cNvPr id="3" name="Content Placeholder 2">
            <a:extLst>
              <a:ext uri="{FF2B5EF4-FFF2-40B4-BE49-F238E27FC236}">
                <a16:creationId xmlns:a16="http://schemas.microsoft.com/office/drawing/2014/main" id="{2903C520-9865-49AC-8A7F-8E6474BAB487}"/>
              </a:ext>
            </a:extLst>
          </p:cNvPr>
          <p:cNvSpPr>
            <a:spLocks noGrp="1"/>
          </p:cNvSpPr>
          <p:nvPr>
            <p:ph idx="1"/>
          </p:nvPr>
        </p:nvSpPr>
        <p:spPr/>
        <p:txBody>
          <a:bodyPr/>
          <a:lstStyle/>
          <a:p>
            <a:r>
              <a:rPr lang="en-US" dirty="0"/>
              <a:t>But in quantum:</a:t>
            </a:r>
          </a:p>
        </p:txBody>
      </p:sp>
      <p:sp>
        <p:nvSpPr>
          <p:cNvPr id="4" name="Footer Placeholder 3">
            <a:extLst>
              <a:ext uri="{FF2B5EF4-FFF2-40B4-BE49-F238E27FC236}">
                <a16:creationId xmlns:a16="http://schemas.microsoft.com/office/drawing/2014/main" id="{194F3D41-78B7-40E3-8329-77F373401B51}"/>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BFB763AE-098C-49A2-A43B-186819729898}"/>
              </a:ext>
            </a:extLst>
          </p:cNvPr>
          <p:cNvSpPr>
            <a:spLocks noGrp="1"/>
          </p:cNvSpPr>
          <p:nvPr>
            <p:ph type="sldNum" sz="quarter" idx="12"/>
          </p:nvPr>
        </p:nvSpPr>
        <p:spPr/>
        <p:txBody>
          <a:bodyPr/>
          <a:lstStyle/>
          <a:p>
            <a:fld id="{8853CEFE-4D2F-418F-A1A9-D0B61FBDDD22}" type="slidenum">
              <a:rPr lang="en-US" smtClean="0"/>
              <a:t>17</a:t>
            </a:fld>
            <a:endParaRPr lang="en-US"/>
          </a:p>
        </p:txBody>
      </p:sp>
      <p:pic>
        <p:nvPicPr>
          <p:cNvPr id="6" name="Content Placeholder 17" descr="Shape&#10;&#10;Description automatically generated with medium confidence">
            <a:extLst>
              <a:ext uri="{FF2B5EF4-FFF2-40B4-BE49-F238E27FC236}">
                <a16:creationId xmlns:a16="http://schemas.microsoft.com/office/drawing/2014/main" id="{573DC286-8524-4232-9C77-2CBF1E86D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459" y="3276600"/>
            <a:ext cx="1695450" cy="1371600"/>
          </a:xfrm>
          <a:prstGeom prst="rect">
            <a:avLst/>
          </a:prstGeom>
        </p:spPr>
      </p:pic>
      <p:pic>
        <p:nvPicPr>
          <p:cNvPr id="14" name="Picture 13">
            <a:extLst>
              <a:ext uri="{FF2B5EF4-FFF2-40B4-BE49-F238E27FC236}">
                <a16:creationId xmlns:a16="http://schemas.microsoft.com/office/drawing/2014/main" id="{38DB1AAA-84A0-4A71-9260-67B340F965F4}"/>
              </a:ext>
            </a:extLst>
          </p:cNvPr>
          <p:cNvPicPr>
            <a:picLocks noChangeAspect="1"/>
          </p:cNvPicPr>
          <p:nvPr/>
        </p:nvPicPr>
        <p:blipFill>
          <a:blip r:embed="rId3"/>
          <a:stretch>
            <a:fillRect/>
          </a:stretch>
        </p:blipFill>
        <p:spPr>
          <a:xfrm>
            <a:off x="704295" y="3200400"/>
            <a:ext cx="1801164" cy="422148"/>
          </a:xfrm>
          <a:prstGeom prst="rect">
            <a:avLst/>
          </a:prstGeom>
        </p:spPr>
      </p:pic>
      <p:pic>
        <p:nvPicPr>
          <p:cNvPr id="18" name="Picture 17">
            <a:extLst>
              <a:ext uri="{FF2B5EF4-FFF2-40B4-BE49-F238E27FC236}">
                <a16:creationId xmlns:a16="http://schemas.microsoft.com/office/drawing/2014/main" id="{86ACAF26-52B2-493C-9C2B-933655621D6B}"/>
              </a:ext>
            </a:extLst>
          </p:cNvPr>
          <p:cNvPicPr>
            <a:picLocks noChangeAspect="1"/>
          </p:cNvPicPr>
          <p:nvPr/>
        </p:nvPicPr>
        <p:blipFill>
          <a:blip r:embed="rId4"/>
          <a:stretch>
            <a:fillRect/>
          </a:stretch>
        </p:blipFill>
        <p:spPr>
          <a:xfrm>
            <a:off x="2133600" y="4191000"/>
            <a:ext cx="369824" cy="433388"/>
          </a:xfrm>
          <a:prstGeom prst="rect">
            <a:avLst/>
          </a:prstGeom>
        </p:spPr>
      </p:pic>
      <p:cxnSp>
        <p:nvCxnSpPr>
          <p:cNvPr id="20" name="Straight Connector 19">
            <a:extLst>
              <a:ext uri="{FF2B5EF4-FFF2-40B4-BE49-F238E27FC236}">
                <a16:creationId xmlns:a16="http://schemas.microsoft.com/office/drawing/2014/main" id="{E460E131-4D99-4014-96BB-13D83E8D516B}"/>
              </a:ext>
            </a:extLst>
          </p:cNvPr>
          <p:cNvCxnSpPr/>
          <p:nvPr/>
        </p:nvCxnSpPr>
        <p:spPr>
          <a:xfrm>
            <a:off x="2895600" y="3124200"/>
            <a:ext cx="0" cy="1676400"/>
          </a:xfrm>
          <a:prstGeom prst="line">
            <a:avLst/>
          </a:prstGeom>
          <a:ln>
            <a:prstDash val="dash"/>
          </a:ln>
        </p:spPr>
        <p:style>
          <a:lnRef idx="2">
            <a:schemeClr val="accent3"/>
          </a:lnRef>
          <a:fillRef idx="0">
            <a:schemeClr val="accent3"/>
          </a:fillRef>
          <a:effectRef idx="1">
            <a:schemeClr val="accent3"/>
          </a:effectRef>
          <a:fontRef idx="minor">
            <a:schemeClr val="tx1"/>
          </a:fontRef>
        </p:style>
      </p:cxnSp>
      <p:pic>
        <p:nvPicPr>
          <p:cNvPr id="24" name="Picture 23">
            <a:extLst>
              <a:ext uri="{FF2B5EF4-FFF2-40B4-BE49-F238E27FC236}">
                <a16:creationId xmlns:a16="http://schemas.microsoft.com/office/drawing/2014/main" id="{6C6469AB-AB83-41FE-B9F8-D3A942F381B7}"/>
              </a:ext>
            </a:extLst>
          </p:cNvPr>
          <p:cNvPicPr>
            <a:picLocks noChangeAspect="1"/>
          </p:cNvPicPr>
          <p:nvPr/>
        </p:nvPicPr>
        <p:blipFill>
          <a:blip r:embed="rId5"/>
          <a:stretch>
            <a:fillRect/>
          </a:stretch>
        </p:blipFill>
        <p:spPr>
          <a:xfrm>
            <a:off x="1938446" y="4876800"/>
            <a:ext cx="1914308" cy="390144"/>
          </a:xfrm>
          <a:prstGeom prst="rect">
            <a:avLst/>
          </a:prstGeom>
        </p:spPr>
      </p:pic>
      <p:sp>
        <p:nvSpPr>
          <p:cNvPr id="25" name="Right Brace 24">
            <a:extLst>
              <a:ext uri="{FF2B5EF4-FFF2-40B4-BE49-F238E27FC236}">
                <a16:creationId xmlns:a16="http://schemas.microsoft.com/office/drawing/2014/main" id="{964D3D81-A0F2-4573-886F-B099B3D9A94E}"/>
              </a:ext>
            </a:extLst>
          </p:cNvPr>
          <p:cNvSpPr/>
          <p:nvPr/>
        </p:nvSpPr>
        <p:spPr>
          <a:xfrm>
            <a:off x="4200909" y="3224212"/>
            <a:ext cx="218676"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 name="Picture 38">
            <a:extLst>
              <a:ext uri="{FF2B5EF4-FFF2-40B4-BE49-F238E27FC236}">
                <a16:creationId xmlns:a16="http://schemas.microsoft.com/office/drawing/2014/main" id="{28B7F0C5-2D1A-4D83-BB77-890A1E91D316}"/>
              </a:ext>
            </a:extLst>
          </p:cNvPr>
          <p:cNvPicPr>
            <a:picLocks noChangeAspect="1"/>
          </p:cNvPicPr>
          <p:nvPr/>
        </p:nvPicPr>
        <p:blipFill>
          <a:blip r:embed="rId6"/>
          <a:stretch>
            <a:fillRect/>
          </a:stretch>
        </p:blipFill>
        <p:spPr>
          <a:xfrm>
            <a:off x="4617242" y="4541044"/>
            <a:ext cx="3434548" cy="671512"/>
          </a:xfrm>
          <a:prstGeom prst="rect">
            <a:avLst/>
          </a:prstGeom>
        </p:spPr>
      </p:pic>
      <p:pic>
        <p:nvPicPr>
          <p:cNvPr id="9" name="Picture 8">
            <a:extLst>
              <a:ext uri="{FF2B5EF4-FFF2-40B4-BE49-F238E27FC236}">
                <a16:creationId xmlns:a16="http://schemas.microsoft.com/office/drawing/2014/main" id="{9C5A249D-F787-4975-B7F2-BF7372186743}"/>
              </a:ext>
            </a:extLst>
          </p:cNvPr>
          <p:cNvPicPr>
            <a:picLocks noChangeAspect="1"/>
          </p:cNvPicPr>
          <p:nvPr/>
        </p:nvPicPr>
        <p:blipFill>
          <a:blip r:embed="rId7"/>
          <a:stretch>
            <a:fillRect/>
          </a:stretch>
        </p:blipFill>
        <p:spPr>
          <a:xfrm>
            <a:off x="4487419" y="3763229"/>
            <a:ext cx="2609089" cy="457200"/>
          </a:xfrm>
          <a:prstGeom prst="rect">
            <a:avLst/>
          </a:prstGeom>
        </p:spPr>
      </p:pic>
      <p:sp>
        <p:nvSpPr>
          <p:cNvPr id="7" name="Date Placeholder 6">
            <a:extLst>
              <a:ext uri="{FF2B5EF4-FFF2-40B4-BE49-F238E27FC236}">
                <a16:creationId xmlns:a16="http://schemas.microsoft.com/office/drawing/2014/main" id="{9B0D929C-3DD9-4425-B642-ABAF63C81411}"/>
              </a:ext>
            </a:extLst>
          </p:cNvPr>
          <p:cNvSpPr>
            <a:spLocks noGrp="1"/>
          </p:cNvSpPr>
          <p:nvPr>
            <p:ph type="dt" sz="half" idx="10"/>
          </p:nvPr>
        </p:nvSpPr>
        <p:spPr/>
        <p:txBody>
          <a:bodyPr/>
          <a:lstStyle/>
          <a:p>
            <a:fld id="{1AAB2924-3D77-447D-9E3D-CBAB6BDE3153}" type="datetime1">
              <a:rPr lang="en-US" smtClean="0"/>
              <a:t>3/30/2022</a:t>
            </a:fld>
            <a:endParaRPr lang="en-US"/>
          </a:p>
        </p:txBody>
      </p:sp>
    </p:spTree>
    <p:extLst>
      <p:ext uri="{BB962C8B-B14F-4D97-AF65-F5344CB8AC3E}">
        <p14:creationId xmlns:p14="http://schemas.microsoft.com/office/powerpoint/2010/main" val="73019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Bit-flip Quantum Error Correction Code (QECC)</a:t>
            </a:r>
            <a:endParaRPr lang="en-US" sz="3200" dirty="0"/>
          </a:p>
        </p:txBody>
      </p:sp>
      <p:sp>
        <p:nvSpPr>
          <p:cNvPr id="3" name="Content Placeholder 2"/>
          <p:cNvSpPr>
            <a:spLocks noGrp="1"/>
          </p:cNvSpPr>
          <p:nvPr>
            <p:ph idx="1"/>
          </p:nvPr>
        </p:nvSpPr>
        <p:spPr/>
        <p:txBody>
          <a:bodyPr>
            <a:normAutofit lnSpcReduction="10000"/>
          </a:bodyPr>
          <a:lstStyle/>
          <a:p>
            <a:r>
              <a:rPr lang="en-US" sz="2200" b="1" dirty="0">
                <a:latin typeface="Times New Roman" panose="02020603050405020304" pitchFamily="18" charset="0"/>
                <a:cs typeface="Times New Roman" panose="02020603050405020304" pitchFamily="18" charset="0"/>
              </a:rPr>
              <a:t>Encoding</a:t>
            </a:r>
          </a:p>
          <a:p>
            <a:pPr lvl="1"/>
            <a:r>
              <a:rPr lang="en-US" sz="1800" dirty="0">
                <a:latin typeface="Times New Roman" panose="02020603050405020304" pitchFamily="18" charset="0"/>
                <a:cs typeface="Times New Roman" panose="02020603050405020304" pitchFamily="18" charset="0"/>
              </a:rPr>
              <a:t>Let us recall that the action of a CNOT gate is</a:t>
            </a: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Therefore, it duplicates the control bit j ∈ {0, 1} when the initial target bit is set to |0</a:t>
            </a:r>
            <a:r>
              <a:rPr lang="el-GR"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We use this fact to triplicate the basis vectors as</a:t>
            </a: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lgn="just"/>
            <a:r>
              <a:rPr lang="en-US" sz="1600" dirty="0">
                <a:latin typeface="Times New Roman" panose="02020603050405020304" pitchFamily="18" charset="0"/>
                <a:cs typeface="Times New Roman" panose="02020603050405020304" pitchFamily="18" charset="0"/>
              </a:rPr>
              <a:t>Where |</a:t>
            </a:r>
            <a:r>
              <a:rPr lang="en-US" sz="1800" i="1" dirty="0" err="1">
                <a:latin typeface="Times New Roman" panose="02020603050405020304" pitchFamily="18" charset="0"/>
                <a:cs typeface="Times New Roman" panose="02020603050405020304" pitchFamily="18" charset="0"/>
              </a:rPr>
              <a:t>ψ</a:t>
            </a:r>
            <a:r>
              <a:rPr lang="en-US" sz="1600" dirty="0" err="1">
                <a:latin typeface="Times New Roman" panose="02020603050405020304" pitchFamily="18" charset="0"/>
                <a:cs typeface="Times New Roman" panose="02020603050405020304" pitchFamily="18" charset="0"/>
              </a:rPr>
              <a:t>⟩</a:t>
            </a:r>
            <a:r>
              <a:rPr lang="en-US" sz="800" i="1" dirty="0" err="1">
                <a:latin typeface="Times New Roman" panose="02020603050405020304" pitchFamily="18" charset="0"/>
                <a:cs typeface="Times New Roman" panose="02020603050405020304" pitchFamily="18" charset="0"/>
              </a:rPr>
              <a:t>L</a:t>
            </a:r>
            <a:r>
              <a:rPr lang="en-US" sz="1600" dirty="0">
                <a:latin typeface="Times New Roman" panose="02020603050405020304" pitchFamily="18" charset="0"/>
                <a:cs typeface="Times New Roman" panose="02020603050405020304" pitchFamily="18" charset="0"/>
              </a:rPr>
              <a:t> denotes the encoded state. The state |</a:t>
            </a:r>
            <a:r>
              <a:rPr lang="en-US" sz="1800" i="1" dirty="0" err="1">
                <a:latin typeface="Times New Roman" panose="02020603050405020304" pitchFamily="18" charset="0"/>
                <a:cs typeface="Times New Roman" panose="02020603050405020304" pitchFamily="18" charset="0"/>
              </a:rPr>
              <a:t>ψ</a:t>
            </a:r>
            <a:r>
              <a:rPr lang="en-US" sz="1600" dirty="0" err="1">
                <a:latin typeface="Times New Roman" panose="02020603050405020304" pitchFamily="18" charset="0"/>
                <a:cs typeface="Times New Roman" panose="02020603050405020304" pitchFamily="18" charset="0"/>
              </a:rPr>
              <a:t>⟩</a:t>
            </a:r>
            <a:r>
              <a:rPr lang="en-US" sz="800" i="1" dirty="0" err="1">
                <a:latin typeface="Times New Roman" panose="02020603050405020304" pitchFamily="18" charset="0"/>
                <a:cs typeface="Times New Roman" panose="02020603050405020304" pitchFamily="18" charset="0"/>
              </a:rPr>
              <a:t>L</a:t>
            </a:r>
            <a:r>
              <a:rPr lang="en-US" sz="1600" dirty="0">
                <a:latin typeface="Times New Roman" panose="02020603050405020304" pitchFamily="18" charset="0"/>
                <a:cs typeface="Times New Roman" panose="02020603050405020304" pitchFamily="18" charset="0"/>
              </a:rPr>
              <a:t> is called the logical </a:t>
            </a:r>
            <a:r>
              <a:rPr lang="en-US" sz="1600" dirty="0" err="1">
                <a:latin typeface="Times New Roman" panose="02020603050405020304" pitchFamily="18" charset="0"/>
                <a:cs typeface="Times New Roman" panose="02020603050405020304" pitchFamily="18" charset="0"/>
              </a:rPr>
              <a:t>qubit</a:t>
            </a:r>
            <a:r>
              <a:rPr lang="en-US" sz="1600" dirty="0">
                <a:latin typeface="Times New Roman" panose="02020603050405020304" pitchFamily="18" charset="0"/>
                <a:cs typeface="Times New Roman" panose="02020603050405020304" pitchFamily="18" charset="0"/>
              </a:rPr>
              <a:t>, while each constituent </a:t>
            </a:r>
            <a:r>
              <a:rPr lang="en-US" sz="1600" dirty="0" err="1">
                <a:latin typeface="Times New Roman" panose="02020603050405020304" pitchFamily="18" charset="0"/>
                <a:cs typeface="Times New Roman" panose="02020603050405020304" pitchFamily="18" charset="0"/>
              </a:rPr>
              <a:t>qubit</a:t>
            </a:r>
            <a:r>
              <a:rPr lang="en-US" sz="1600" dirty="0">
                <a:latin typeface="Times New Roman" panose="02020603050405020304" pitchFamily="18" charset="0"/>
                <a:cs typeface="Times New Roman" panose="02020603050405020304" pitchFamily="18" charset="0"/>
              </a:rPr>
              <a:t> is called the physical </a:t>
            </a:r>
            <a:r>
              <a:rPr lang="en-US" sz="1600" dirty="0" err="1">
                <a:latin typeface="Times New Roman" panose="02020603050405020304" pitchFamily="18" charset="0"/>
                <a:cs typeface="Times New Roman" panose="02020603050405020304" pitchFamily="18" charset="0"/>
              </a:rPr>
              <a:t>qubit</a:t>
            </a:r>
            <a:r>
              <a:rPr lang="en-US" sz="1600" dirty="0">
                <a:latin typeface="Times New Roman" panose="02020603050405020304" pitchFamily="18" charset="0"/>
                <a:cs typeface="Times New Roman" panose="02020603050405020304" pitchFamily="18" charset="0"/>
              </a:rPr>
              <a:t>. We borrow terminologies from classical error correcting code (ECC) and call the set</a:t>
            </a: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The code and call each member of C a codeword.</a:t>
            </a:r>
          </a:p>
        </p:txBody>
      </p:sp>
      <p:sp>
        <p:nvSpPr>
          <p:cNvPr id="7" name="Footer Placeholder 6"/>
          <p:cNvSpPr>
            <a:spLocks noGrp="1"/>
          </p:cNvSpPr>
          <p:nvPr>
            <p:ph type="ftr" sz="quarter" idx="11"/>
          </p:nvPr>
        </p:nvSpPr>
        <p:spPr/>
        <p:txBody>
          <a:bodyPr/>
          <a:lstStyle/>
          <a:p>
            <a:r>
              <a:rPr lang="en-US"/>
              <a:t>Samira Sayedsalehi</a:t>
            </a:r>
          </a:p>
        </p:txBody>
      </p:sp>
      <p:sp>
        <p:nvSpPr>
          <p:cNvPr id="8" name="Slide Number Placeholder 7"/>
          <p:cNvSpPr>
            <a:spLocks noGrp="1"/>
          </p:cNvSpPr>
          <p:nvPr>
            <p:ph type="sldNum" sz="quarter" idx="12"/>
          </p:nvPr>
        </p:nvSpPr>
        <p:spPr/>
        <p:txBody>
          <a:bodyPr/>
          <a:lstStyle/>
          <a:p>
            <a:fld id="{8853CEFE-4D2F-418F-A1A9-D0B61FBDDD22}" type="slidenum">
              <a:rPr lang="en-US" smtClean="0"/>
              <a:t>18</a:t>
            </a:fld>
            <a:endParaRPr lang="en-US"/>
          </a:p>
        </p:txBody>
      </p:sp>
      <p:pic>
        <p:nvPicPr>
          <p:cNvPr id="3186" name="Picture 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63" y="3124200"/>
            <a:ext cx="2971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8"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81500"/>
            <a:ext cx="48863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0" name="Picture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275" y="5562600"/>
            <a:ext cx="39147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8E7B7548-F68E-4298-914C-F3DD16E12D55}"/>
              </a:ext>
            </a:extLst>
          </p:cNvPr>
          <p:cNvSpPr>
            <a:spLocks noGrp="1"/>
          </p:cNvSpPr>
          <p:nvPr>
            <p:ph type="dt" sz="half" idx="10"/>
          </p:nvPr>
        </p:nvSpPr>
        <p:spPr/>
        <p:txBody>
          <a:bodyPr/>
          <a:lstStyle/>
          <a:p>
            <a:fld id="{39C4F36A-B3FD-43EC-A40D-4C3D6763E438}" type="datetime1">
              <a:rPr lang="en-US" smtClean="0"/>
              <a:t>3/30/2022</a:t>
            </a:fld>
            <a:endParaRPr lang="en-US"/>
          </a:p>
        </p:txBody>
      </p:sp>
    </p:spTree>
    <p:extLst>
      <p:ext uri="{BB962C8B-B14F-4D97-AF65-F5344CB8AC3E}">
        <p14:creationId xmlns:p14="http://schemas.microsoft.com/office/powerpoint/2010/main" val="379369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7C6AD1-5C15-4873-B208-07DC06FC697E}"/>
              </a:ext>
            </a:extLst>
          </p:cNvPr>
          <p:cNvPicPr>
            <a:picLocks noChangeAspect="1"/>
          </p:cNvPicPr>
          <p:nvPr/>
        </p:nvPicPr>
        <p:blipFill>
          <a:blip r:embed="rId3"/>
          <a:stretch>
            <a:fillRect/>
          </a:stretch>
        </p:blipFill>
        <p:spPr>
          <a:xfrm>
            <a:off x="826213" y="2743200"/>
            <a:ext cx="7479587" cy="3647364"/>
          </a:xfrm>
          <a:prstGeom prst="rect">
            <a:avLst/>
          </a:prstGeom>
        </p:spPr>
      </p:pic>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Bit-flip QECC</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Without any error: </a:t>
            </a: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19</a:t>
            </a:fld>
            <a:endParaRPr lang="en-US"/>
          </a:p>
        </p:txBody>
      </p:sp>
      <p:sp>
        <p:nvSpPr>
          <p:cNvPr id="14" name="TextBox 13">
            <a:extLst>
              <a:ext uri="{FF2B5EF4-FFF2-40B4-BE49-F238E27FC236}">
                <a16:creationId xmlns:a16="http://schemas.microsoft.com/office/drawing/2014/main" id="{134B400F-7BEB-4BA8-9388-D6BE3F7D70A3}"/>
              </a:ext>
            </a:extLst>
          </p:cNvPr>
          <p:cNvSpPr txBox="1"/>
          <p:nvPr/>
        </p:nvSpPr>
        <p:spPr>
          <a:xfrm>
            <a:off x="6259830" y="5176599"/>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0</a:t>
            </a:r>
          </a:p>
        </p:txBody>
      </p:sp>
      <p:sp>
        <p:nvSpPr>
          <p:cNvPr id="15" name="TextBox 14">
            <a:extLst>
              <a:ext uri="{FF2B5EF4-FFF2-40B4-BE49-F238E27FC236}">
                <a16:creationId xmlns:a16="http://schemas.microsoft.com/office/drawing/2014/main" id="{9FF4B4AE-9680-4AB9-AD8B-8385B95CE7CF}"/>
              </a:ext>
            </a:extLst>
          </p:cNvPr>
          <p:cNvSpPr txBox="1"/>
          <p:nvPr/>
        </p:nvSpPr>
        <p:spPr>
          <a:xfrm>
            <a:off x="6248400" y="5746575"/>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0</a:t>
            </a:r>
          </a:p>
        </p:txBody>
      </p:sp>
      <p:sp>
        <p:nvSpPr>
          <p:cNvPr id="6" name="Date Placeholder 5">
            <a:extLst>
              <a:ext uri="{FF2B5EF4-FFF2-40B4-BE49-F238E27FC236}">
                <a16:creationId xmlns:a16="http://schemas.microsoft.com/office/drawing/2014/main" id="{72B789CB-6E15-49B2-9FC4-355672C638BF}"/>
              </a:ext>
            </a:extLst>
          </p:cNvPr>
          <p:cNvSpPr>
            <a:spLocks noGrp="1"/>
          </p:cNvSpPr>
          <p:nvPr>
            <p:ph type="dt" sz="half" idx="10"/>
          </p:nvPr>
        </p:nvSpPr>
        <p:spPr/>
        <p:txBody>
          <a:bodyPr/>
          <a:lstStyle/>
          <a:p>
            <a:fld id="{3C1284F0-82F3-4411-BCEA-3661450613AC}" type="datetime1">
              <a:rPr lang="en-US" smtClean="0"/>
              <a:t>3/30/2022</a:t>
            </a:fld>
            <a:endParaRPr lang="en-US"/>
          </a:p>
        </p:txBody>
      </p:sp>
    </p:spTree>
    <p:extLst>
      <p:ext uri="{BB962C8B-B14F-4D97-AF65-F5344CB8AC3E}">
        <p14:creationId xmlns:p14="http://schemas.microsoft.com/office/powerpoint/2010/main" val="31564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p:txBody>
          <a:bodyPr/>
          <a:lstStyle/>
          <a:p>
            <a:r>
              <a:rPr lang="en-US" dirty="0"/>
              <a:t>What is quantum computer?</a:t>
            </a:r>
          </a:p>
          <a:p>
            <a:r>
              <a:rPr lang="en-US" dirty="0"/>
              <a:t>Quantum Error</a:t>
            </a:r>
          </a:p>
          <a:p>
            <a:r>
              <a:rPr lang="en-US" dirty="0"/>
              <a:t>Bit-flip Quantum Error Correction Code</a:t>
            </a:r>
          </a:p>
          <a:p>
            <a:r>
              <a:rPr lang="en-US" dirty="0"/>
              <a:t>Phase-flip Quantum Error Correction Code</a:t>
            </a:r>
          </a:p>
          <a:p>
            <a:r>
              <a:rPr lang="en-US" dirty="0">
                <a:latin typeface="Times New Roman" panose="02020603050405020304" pitchFamily="18" charset="0"/>
                <a:cs typeface="Times New Roman" panose="02020603050405020304" pitchFamily="18" charset="0"/>
              </a:rPr>
              <a:t>Shor’s Nine-Qubit Code</a:t>
            </a:r>
          </a:p>
          <a:p>
            <a:r>
              <a:rPr lang="en-US" dirty="0">
                <a:latin typeface="Times New Roman" panose="02020603050405020304" pitchFamily="18" charset="0"/>
                <a:cs typeface="Times New Roman" panose="02020603050405020304" pitchFamily="18" charset="0"/>
              </a:rPr>
              <a:t>Stabilizer code</a:t>
            </a:r>
          </a:p>
          <a:p>
            <a:r>
              <a:rPr lang="en-US" dirty="0">
                <a:latin typeface="Times New Roman" panose="02020603050405020304" pitchFamily="18" charset="0"/>
                <a:cs typeface="Times New Roman" panose="02020603050405020304" pitchFamily="18" charset="0"/>
              </a:rPr>
              <a:t>Coherent parity checker </a:t>
            </a:r>
          </a:p>
          <a:p>
            <a:r>
              <a:rPr lang="en-US" dirty="0">
                <a:latin typeface="Times New Roman" panose="02020603050405020304" pitchFamily="18" charset="0"/>
                <a:cs typeface="Times New Roman" panose="02020603050405020304" pitchFamily="18" charset="0"/>
              </a:rPr>
              <a:t>Surface code</a:t>
            </a:r>
          </a:p>
          <a:p>
            <a:r>
              <a:rPr lang="en-US" dirty="0">
                <a:latin typeface="Times New Roman" panose="02020603050405020304" pitchFamily="18" charset="0"/>
                <a:cs typeface="Times New Roman" panose="02020603050405020304" pitchFamily="18" charset="0"/>
              </a:rPr>
              <a:t>Quantum repetition code with </a:t>
            </a:r>
            <a:r>
              <a:rPr lang="en-US" dirty="0" err="1">
                <a:latin typeface="Times New Roman" panose="02020603050405020304" pitchFamily="18" charset="0"/>
                <a:cs typeface="Times New Roman" panose="02020603050405020304" pitchFamily="18" charset="0"/>
              </a:rPr>
              <a:t>Qiskit</a:t>
            </a:r>
            <a:endParaRPr lang="en-US" dirty="0"/>
          </a:p>
          <a:p>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2</a:t>
            </a:fld>
            <a:endParaRPr lang="en-US"/>
          </a:p>
        </p:txBody>
      </p:sp>
      <p:sp>
        <p:nvSpPr>
          <p:cNvPr id="6" name="Date Placeholder 5">
            <a:extLst>
              <a:ext uri="{FF2B5EF4-FFF2-40B4-BE49-F238E27FC236}">
                <a16:creationId xmlns:a16="http://schemas.microsoft.com/office/drawing/2014/main" id="{F1830A21-3BCA-4DCE-8FAA-EE53EB38F217}"/>
              </a:ext>
            </a:extLst>
          </p:cNvPr>
          <p:cNvSpPr>
            <a:spLocks noGrp="1"/>
          </p:cNvSpPr>
          <p:nvPr>
            <p:ph type="dt" sz="half" idx="10"/>
          </p:nvPr>
        </p:nvSpPr>
        <p:spPr/>
        <p:txBody>
          <a:bodyPr/>
          <a:lstStyle/>
          <a:p>
            <a:fld id="{CA320EED-CFFD-4B58-B9F3-D348CA5F4FC4}" type="datetime1">
              <a:rPr lang="en-US" smtClean="0"/>
              <a:t>3/30/2022</a:t>
            </a:fld>
            <a:endParaRPr lang="en-US"/>
          </a:p>
        </p:txBody>
      </p:sp>
    </p:spTree>
    <p:extLst>
      <p:ext uri="{BB962C8B-B14F-4D97-AF65-F5344CB8AC3E}">
        <p14:creationId xmlns:p14="http://schemas.microsoft.com/office/powerpoint/2010/main" val="3426465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449A90-1BAD-4C98-8CD7-B93F3150B9E1}"/>
              </a:ext>
            </a:extLst>
          </p:cNvPr>
          <p:cNvPicPr>
            <a:picLocks noChangeAspect="1"/>
          </p:cNvPicPr>
          <p:nvPr/>
        </p:nvPicPr>
        <p:blipFill>
          <a:blip r:embed="rId3"/>
          <a:stretch>
            <a:fillRect/>
          </a:stretch>
        </p:blipFill>
        <p:spPr>
          <a:xfrm>
            <a:off x="695149" y="2834640"/>
            <a:ext cx="7313063" cy="3566160"/>
          </a:xfrm>
          <a:prstGeom prst="rect">
            <a:avLst/>
          </a:prstGeom>
        </p:spPr>
      </p:pic>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Bit-flip QECC</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Bit-flip error on the first qubit:</a:t>
            </a: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20</a:t>
            </a:fld>
            <a:endParaRPr lang="en-US"/>
          </a:p>
        </p:txBody>
      </p:sp>
      <p:sp>
        <p:nvSpPr>
          <p:cNvPr id="7" name="TextBox 6">
            <a:extLst>
              <a:ext uri="{FF2B5EF4-FFF2-40B4-BE49-F238E27FC236}">
                <a16:creationId xmlns:a16="http://schemas.microsoft.com/office/drawing/2014/main" id="{35804907-B3FE-4811-AB93-D9F925F79DD6}"/>
              </a:ext>
            </a:extLst>
          </p:cNvPr>
          <p:cNvSpPr txBox="1"/>
          <p:nvPr/>
        </p:nvSpPr>
        <p:spPr>
          <a:xfrm>
            <a:off x="3505200" y="3352800"/>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8" name="TextBox 7">
            <a:extLst>
              <a:ext uri="{FF2B5EF4-FFF2-40B4-BE49-F238E27FC236}">
                <a16:creationId xmlns:a16="http://schemas.microsoft.com/office/drawing/2014/main" id="{B2ADF534-92C2-42D6-A5FC-6489BFD28CD0}"/>
              </a:ext>
            </a:extLst>
          </p:cNvPr>
          <p:cNvSpPr txBox="1"/>
          <p:nvPr/>
        </p:nvSpPr>
        <p:spPr>
          <a:xfrm>
            <a:off x="4038600" y="5193268"/>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id="{C1108B5B-694A-4FDB-8BA4-A5EDD35CDAEC}"/>
              </a:ext>
            </a:extLst>
          </p:cNvPr>
          <p:cNvSpPr txBox="1"/>
          <p:nvPr/>
        </p:nvSpPr>
        <p:spPr>
          <a:xfrm>
            <a:off x="4800600" y="5802868"/>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3" name="TextBox 12">
            <a:extLst>
              <a:ext uri="{FF2B5EF4-FFF2-40B4-BE49-F238E27FC236}">
                <a16:creationId xmlns:a16="http://schemas.microsoft.com/office/drawing/2014/main" id="{1DCF1503-1DF1-4F3B-8766-8A510CE37CDB}"/>
              </a:ext>
            </a:extLst>
          </p:cNvPr>
          <p:cNvSpPr txBox="1"/>
          <p:nvPr/>
        </p:nvSpPr>
        <p:spPr>
          <a:xfrm flipH="1" flipV="1">
            <a:off x="5562600" y="3352800"/>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id="{134B400F-7BEB-4BA8-9388-D6BE3F7D70A3}"/>
              </a:ext>
            </a:extLst>
          </p:cNvPr>
          <p:cNvSpPr txBox="1"/>
          <p:nvPr/>
        </p:nvSpPr>
        <p:spPr>
          <a:xfrm>
            <a:off x="6096000" y="5181600"/>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id="{9FF4B4AE-9680-4AB9-AD8B-8385B95CE7CF}"/>
              </a:ext>
            </a:extLst>
          </p:cNvPr>
          <p:cNvSpPr txBox="1"/>
          <p:nvPr/>
        </p:nvSpPr>
        <p:spPr>
          <a:xfrm>
            <a:off x="6096000" y="5802868"/>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1</a:t>
            </a:r>
          </a:p>
        </p:txBody>
      </p:sp>
      <p:sp>
        <p:nvSpPr>
          <p:cNvPr id="16" name="TextBox 15">
            <a:extLst>
              <a:ext uri="{FF2B5EF4-FFF2-40B4-BE49-F238E27FC236}">
                <a16:creationId xmlns:a16="http://schemas.microsoft.com/office/drawing/2014/main" id="{1A41CF9F-C9CC-454F-877F-C87781AE0E13}"/>
              </a:ext>
            </a:extLst>
          </p:cNvPr>
          <p:cNvSpPr txBox="1"/>
          <p:nvPr/>
        </p:nvSpPr>
        <p:spPr>
          <a:xfrm>
            <a:off x="6096000" y="3352800"/>
            <a:ext cx="228600" cy="369332"/>
          </a:xfrm>
          <a:prstGeom prst="rect">
            <a:avLst/>
          </a:prstGeom>
          <a:noFill/>
        </p:spPr>
        <p:txBody>
          <a:bodyPr wrap="square" rtlCol="0">
            <a:spAutoFit/>
          </a:bodyPr>
          <a:lstStyle/>
          <a:p>
            <a:r>
              <a:rPr lang="en-US" dirty="0">
                <a:solidFill>
                  <a:srgbClr val="00B0F0"/>
                </a:solidFill>
                <a:latin typeface="Times New Roman" panose="02020603050405020304" pitchFamily="18" charset="0"/>
                <a:cs typeface="Times New Roman" panose="02020603050405020304" pitchFamily="18" charset="0"/>
              </a:rPr>
              <a:t>X</a:t>
            </a:r>
          </a:p>
        </p:txBody>
      </p:sp>
      <p:sp>
        <p:nvSpPr>
          <p:cNvPr id="6" name="Date Placeholder 5">
            <a:extLst>
              <a:ext uri="{FF2B5EF4-FFF2-40B4-BE49-F238E27FC236}">
                <a16:creationId xmlns:a16="http://schemas.microsoft.com/office/drawing/2014/main" id="{A35AAF81-3204-4696-824B-9DFE8427FCA9}"/>
              </a:ext>
            </a:extLst>
          </p:cNvPr>
          <p:cNvSpPr>
            <a:spLocks noGrp="1"/>
          </p:cNvSpPr>
          <p:nvPr>
            <p:ph type="dt" sz="half" idx="10"/>
          </p:nvPr>
        </p:nvSpPr>
        <p:spPr/>
        <p:txBody>
          <a:bodyPr/>
          <a:lstStyle/>
          <a:p>
            <a:fld id="{A82EAAF3-0D3B-48AF-9AE6-DABC62C06B1A}" type="datetime1">
              <a:rPr lang="en-US" smtClean="0"/>
              <a:t>3/30/2022</a:t>
            </a:fld>
            <a:endParaRPr lang="en-US"/>
          </a:p>
        </p:txBody>
      </p:sp>
    </p:spTree>
    <p:extLst>
      <p:ext uri="{BB962C8B-B14F-4D97-AF65-F5344CB8AC3E}">
        <p14:creationId xmlns:p14="http://schemas.microsoft.com/office/powerpoint/2010/main" val="384464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Times New Roman" panose="02020603050405020304" pitchFamily="18" charset="0"/>
                <a:cs typeface="Times New Roman" panose="02020603050405020304" pitchFamily="18" charset="0"/>
              </a:rPr>
              <a:t>Error syndrome correction Phase in bit-flip QECC</a:t>
            </a:r>
          </a:p>
        </p:txBody>
      </p:sp>
      <p:sp>
        <p:nvSpPr>
          <p:cNvPr id="3" name="Content Placeholder 2"/>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If we received the following logical </a:t>
            </a:r>
            <a:r>
              <a:rPr lang="en-US" sz="2000" dirty="0" err="1">
                <a:latin typeface="Times New Roman" panose="02020603050405020304" pitchFamily="18" charset="0"/>
                <a:cs typeface="Times New Roman" panose="02020603050405020304" pitchFamily="18" charset="0"/>
              </a:rPr>
              <a:t>qubit</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Both of the ancillary </a:t>
            </a:r>
            <a:r>
              <a:rPr lang="en-US" sz="2000" dirty="0" err="1">
                <a:latin typeface="Times New Roman" panose="02020603050405020304" pitchFamily="18" charset="0"/>
                <a:cs typeface="Times New Roman" panose="02020603050405020304" pitchFamily="18" charset="0"/>
              </a:rPr>
              <a:t>qubits</a:t>
            </a:r>
            <a:r>
              <a:rPr lang="en-US" sz="2000" dirty="0">
                <a:latin typeface="Times New Roman" panose="02020603050405020304" pitchFamily="18" charset="0"/>
                <a:cs typeface="Times New Roman" panose="02020603050405020304" pitchFamily="18" charset="0"/>
              </a:rPr>
              <a:t> are flipped for both |100</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and |011</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The set of two bits is called the syndrome, and it tells us in which physical qubit the error occurred during transmission.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We have detected an error without measuring the received state. These features are common to all QECC.</a:t>
            </a:r>
          </a:p>
        </p:txBody>
      </p:sp>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21</a:t>
            </a:fld>
            <a:endParaRPr lang="en-US"/>
          </a:p>
        </p:txBody>
      </p:sp>
      <p:pic>
        <p:nvPicPr>
          <p:cNvPr id="5157"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67037"/>
            <a:ext cx="719931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037D5D39-180D-4D70-A592-F8041B899C83}"/>
              </a:ext>
            </a:extLst>
          </p:cNvPr>
          <p:cNvSpPr>
            <a:spLocks noGrp="1"/>
          </p:cNvSpPr>
          <p:nvPr>
            <p:ph type="dt" sz="half" idx="10"/>
          </p:nvPr>
        </p:nvSpPr>
        <p:spPr/>
        <p:txBody>
          <a:bodyPr/>
          <a:lstStyle/>
          <a:p>
            <a:fld id="{72BF1A7F-1BF2-4AF7-BC29-B0C9F19B1B0D}" type="datetime1">
              <a:rPr lang="en-US" smtClean="0"/>
              <a:t>3/30/2022</a:t>
            </a:fld>
            <a:endParaRPr lang="en-US"/>
          </a:p>
        </p:txBody>
      </p:sp>
    </p:spTree>
    <p:extLst>
      <p:ext uri="{BB962C8B-B14F-4D97-AF65-F5344CB8AC3E}">
        <p14:creationId xmlns:p14="http://schemas.microsoft.com/office/powerpoint/2010/main" val="2446685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8DD38E-6A6E-4628-BC57-410C37EBAE06}"/>
              </a:ext>
            </a:extLst>
          </p:cNvPr>
          <p:cNvPicPr>
            <a:picLocks noChangeAspect="1"/>
          </p:cNvPicPr>
          <p:nvPr/>
        </p:nvPicPr>
        <p:blipFill>
          <a:blip r:embed="rId3"/>
          <a:stretch>
            <a:fillRect/>
          </a:stretch>
        </p:blipFill>
        <p:spPr>
          <a:xfrm>
            <a:off x="832206" y="2966796"/>
            <a:ext cx="7479587" cy="3647364"/>
          </a:xfrm>
          <a:prstGeom prst="rect">
            <a:avLst/>
          </a:prstGeom>
        </p:spPr>
      </p:pic>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Bit-flip QECC</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Bit-flip error on the second qubit:</a:t>
            </a: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22</a:t>
            </a:fld>
            <a:endParaRPr lang="en-US"/>
          </a:p>
        </p:txBody>
      </p:sp>
      <p:sp>
        <p:nvSpPr>
          <p:cNvPr id="7" name="TextBox 6">
            <a:extLst>
              <a:ext uri="{FF2B5EF4-FFF2-40B4-BE49-F238E27FC236}">
                <a16:creationId xmlns:a16="http://schemas.microsoft.com/office/drawing/2014/main" id="{35804907-B3FE-4811-AB93-D9F925F79DD6}"/>
              </a:ext>
            </a:extLst>
          </p:cNvPr>
          <p:cNvSpPr txBox="1"/>
          <p:nvPr/>
        </p:nvSpPr>
        <p:spPr>
          <a:xfrm>
            <a:off x="3886200" y="4126468"/>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8" name="TextBox 7">
            <a:extLst>
              <a:ext uri="{FF2B5EF4-FFF2-40B4-BE49-F238E27FC236}">
                <a16:creationId xmlns:a16="http://schemas.microsoft.com/office/drawing/2014/main" id="{B2ADF534-92C2-42D6-A5FC-6489BFD28CD0}"/>
              </a:ext>
            </a:extLst>
          </p:cNvPr>
          <p:cNvSpPr txBox="1"/>
          <p:nvPr/>
        </p:nvSpPr>
        <p:spPr>
          <a:xfrm>
            <a:off x="4648200" y="5345668"/>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3" name="TextBox 12">
            <a:extLst>
              <a:ext uri="{FF2B5EF4-FFF2-40B4-BE49-F238E27FC236}">
                <a16:creationId xmlns:a16="http://schemas.microsoft.com/office/drawing/2014/main" id="{1DCF1503-1DF1-4F3B-8766-8A510CE37CDB}"/>
              </a:ext>
            </a:extLst>
          </p:cNvPr>
          <p:cNvSpPr txBox="1"/>
          <p:nvPr/>
        </p:nvSpPr>
        <p:spPr>
          <a:xfrm flipH="1" flipV="1">
            <a:off x="5867400" y="4114800"/>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id="{134B400F-7BEB-4BA8-9388-D6BE3F7D70A3}"/>
              </a:ext>
            </a:extLst>
          </p:cNvPr>
          <p:cNvSpPr txBox="1"/>
          <p:nvPr/>
        </p:nvSpPr>
        <p:spPr>
          <a:xfrm>
            <a:off x="6324600" y="5340927"/>
            <a:ext cx="187036" cy="374073"/>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id="{9FF4B4AE-9680-4AB9-AD8B-8385B95CE7CF}"/>
              </a:ext>
            </a:extLst>
          </p:cNvPr>
          <p:cNvSpPr txBox="1"/>
          <p:nvPr/>
        </p:nvSpPr>
        <p:spPr>
          <a:xfrm>
            <a:off x="6353715" y="6019800"/>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0</a:t>
            </a:r>
          </a:p>
        </p:txBody>
      </p:sp>
      <p:sp>
        <p:nvSpPr>
          <p:cNvPr id="16" name="TextBox 15">
            <a:extLst>
              <a:ext uri="{FF2B5EF4-FFF2-40B4-BE49-F238E27FC236}">
                <a16:creationId xmlns:a16="http://schemas.microsoft.com/office/drawing/2014/main" id="{1A41CF9F-C9CC-454F-877F-C87781AE0E13}"/>
              </a:ext>
            </a:extLst>
          </p:cNvPr>
          <p:cNvSpPr txBox="1"/>
          <p:nvPr/>
        </p:nvSpPr>
        <p:spPr>
          <a:xfrm>
            <a:off x="6400800" y="4126468"/>
            <a:ext cx="228600" cy="369332"/>
          </a:xfrm>
          <a:prstGeom prst="rect">
            <a:avLst/>
          </a:prstGeom>
          <a:noFill/>
        </p:spPr>
        <p:txBody>
          <a:bodyPr wrap="square" rtlCol="0">
            <a:spAutoFit/>
          </a:bodyPr>
          <a:lstStyle/>
          <a:p>
            <a:r>
              <a:rPr lang="en-US" dirty="0">
                <a:solidFill>
                  <a:srgbClr val="00B0F0"/>
                </a:solidFill>
                <a:latin typeface="Times New Roman" panose="02020603050405020304" pitchFamily="18" charset="0"/>
                <a:cs typeface="Times New Roman" panose="02020603050405020304" pitchFamily="18" charset="0"/>
              </a:rPr>
              <a:t>X</a:t>
            </a:r>
          </a:p>
        </p:txBody>
      </p:sp>
      <p:sp>
        <p:nvSpPr>
          <p:cNvPr id="6" name="Date Placeholder 5">
            <a:extLst>
              <a:ext uri="{FF2B5EF4-FFF2-40B4-BE49-F238E27FC236}">
                <a16:creationId xmlns:a16="http://schemas.microsoft.com/office/drawing/2014/main" id="{CE2B7993-6880-4B01-8260-3060E9457C58}"/>
              </a:ext>
            </a:extLst>
          </p:cNvPr>
          <p:cNvSpPr>
            <a:spLocks noGrp="1"/>
          </p:cNvSpPr>
          <p:nvPr>
            <p:ph type="dt" sz="half" idx="10"/>
          </p:nvPr>
        </p:nvSpPr>
        <p:spPr/>
        <p:txBody>
          <a:bodyPr/>
          <a:lstStyle/>
          <a:p>
            <a:fld id="{94B49D86-3FED-4311-9B7E-867DAFC2FDDF}" type="datetime1">
              <a:rPr lang="en-US" smtClean="0"/>
              <a:t>3/30/2022</a:t>
            </a:fld>
            <a:endParaRPr lang="en-US"/>
          </a:p>
        </p:txBody>
      </p:sp>
    </p:spTree>
    <p:extLst>
      <p:ext uri="{BB962C8B-B14F-4D97-AF65-F5344CB8AC3E}">
        <p14:creationId xmlns:p14="http://schemas.microsoft.com/office/powerpoint/2010/main" val="230025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C78E5B-EA8F-4919-B0B1-E7F9974F4812}"/>
              </a:ext>
            </a:extLst>
          </p:cNvPr>
          <p:cNvPicPr>
            <a:picLocks noChangeAspect="1"/>
          </p:cNvPicPr>
          <p:nvPr/>
        </p:nvPicPr>
        <p:blipFill>
          <a:blip r:embed="rId3"/>
          <a:stretch>
            <a:fillRect/>
          </a:stretch>
        </p:blipFill>
        <p:spPr>
          <a:xfrm>
            <a:off x="762000" y="2949590"/>
            <a:ext cx="7479587" cy="3647364"/>
          </a:xfrm>
          <a:prstGeom prst="rect">
            <a:avLst/>
          </a:prstGeom>
        </p:spPr>
      </p:pic>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Bit-flip QECC</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Bit-flip error on the third qubit:</a:t>
            </a: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23</a:t>
            </a:fld>
            <a:endParaRPr lang="en-US"/>
          </a:p>
        </p:txBody>
      </p:sp>
      <p:sp>
        <p:nvSpPr>
          <p:cNvPr id="7" name="TextBox 6">
            <a:extLst>
              <a:ext uri="{FF2B5EF4-FFF2-40B4-BE49-F238E27FC236}">
                <a16:creationId xmlns:a16="http://schemas.microsoft.com/office/drawing/2014/main" id="{35804907-B3FE-4811-AB93-D9F925F79DD6}"/>
              </a:ext>
            </a:extLst>
          </p:cNvPr>
          <p:cNvSpPr txBox="1"/>
          <p:nvPr/>
        </p:nvSpPr>
        <p:spPr>
          <a:xfrm>
            <a:off x="3810000" y="4736068"/>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8" name="TextBox 7">
            <a:extLst>
              <a:ext uri="{FF2B5EF4-FFF2-40B4-BE49-F238E27FC236}">
                <a16:creationId xmlns:a16="http://schemas.microsoft.com/office/drawing/2014/main" id="{B2ADF534-92C2-42D6-A5FC-6489BFD28CD0}"/>
              </a:ext>
            </a:extLst>
          </p:cNvPr>
          <p:cNvSpPr txBox="1"/>
          <p:nvPr/>
        </p:nvSpPr>
        <p:spPr>
          <a:xfrm>
            <a:off x="5334000" y="5955268"/>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3" name="TextBox 12">
            <a:extLst>
              <a:ext uri="{FF2B5EF4-FFF2-40B4-BE49-F238E27FC236}">
                <a16:creationId xmlns:a16="http://schemas.microsoft.com/office/drawing/2014/main" id="{1DCF1503-1DF1-4F3B-8766-8A510CE37CDB}"/>
              </a:ext>
            </a:extLst>
          </p:cNvPr>
          <p:cNvSpPr txBox="1"/>
          <p:nvPr/>
        </p:nvSpPr>
        <p:spPr>
          <a:xfrm flipH="1" flipV="1">
            <a:off x="5791200" y="4736068"/>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id="{134B400F-7BEB-4BA8-9388-D6BE3F7D70A3}"/>
              </a:ext>
            </a:extLst>
          </p:cNvPr>
          <p:cNvSpPr txBox="1"/>
          <p:nvPr/>
        </p:nvSpPr>
        <p:spPr>
          <a:xfrm>
            <a:off x="6248400" y="5368266"/>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0</a:t>
            </a:r>
          </a:p>
        </p:txBody>
      </p:sp>
      <p:sp>
        <p:nvSpPr>
          <p:cNvPr id="15" name="TextBox 14">
            <a:extLst>
              <a:ext uri="{FF2B5EF4-FFF2-40B4-BE49-F238E27FC236}">
                <a16:creationId xmlns:a16="http://schemas.microsoft.com/office/drawing/2014/main" id="{9FF4B4AE-9680-4AB9-AD8B-8385B95CE7CF}"/>
              </a:ext>
            </a:extLst>
          </p:cNvPr>
          <p:cNvSpPr txBox="1"/>
          <p:nvPr/>
        </p:nvSpPr>
        <p:spPr>
          <a:xfrm>
            <a:off x="6248400" y="6019800"/>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1</a:t>
            </a:r>
          </a:p>
        </p:txBody>
      </p:sp>
      <p:sp>
        <p:nvSpPr>
          <p:cNvPr id="16" name="TextBox 15">
            <a:extLst>
              <a:ext uri="{FF2B5EF4-FFF2-40B4-BE49-F238E27FC236}">
                <a16:creationId xmlns:a16="http://schemas.microsoft.com/office/drawing/2014/main" id="{1A41CF9F-C9CC-454F-877F-C87781AE0E13}"/>
              </a:ext>
            </a:extLst>
          </p:cNvPr>
          <p:cNvSpPr txBox="1"/>
          <p:nvPr/>
        </p:nvSpPr>
        <p:spPr>
          <a:xfrm>
            <a:off x="6324600" y="4736068"/>
            <a:ext cx="228600" cy="369332"/>
          </a:xfrm>
          <a:prstGeom prst="rect">
            <a:avLst/>
          </a:prstGeom>
          <a:noFill/>
        </p:spPr>
        <p:txBody>
          <a:bodyPr wrap="square" rtlCol="0">
            <a:spAutoFit/>
          </a:bodyPr>
          <a:lstStyle/>
          <a:p>
            <a:r>
              <a:rPr lang="en-US" dirty="0">
                <a:solidFill>
                  <a:srgbClr val="00B0F0"/>
                </a:solidFill>
                <a:latin typeface="Times New Roman" panose="02020603050405020304" pitchFamily="18" charset="0"/>
                <a:cs typeface="Times New Roman" panose="02020603050405020304" pitchFamily="18" charset="0"/>
              </a:rPr>
              <a:t>X</a:t>
            </a:r>
          </a:p>
        </p:txBody>
      </p:sp>
      <p:sp>
        <p:nvSpPr>
          <p:cNvPr id="6" name="Date Placeholder 5">
            <a:extLst>
              <a:ext uri="{FF2B5EF4-FFF2-40B4-BE49-F238E27FC236}">
                <a16:creationId xmlns:a16="http://schemas.microsoft.com/office/drawing/2014/main" id="{D9D3514E-F1E8-4AFE-B1DE-F6E77375A0AB}"/>
              </a:ext>
            </a:extLst>
          </p:cNvPr>
          <p:cNvSpPr>
            <a:spLocks noGrp="1"/>
          </p:cNvSpPr>
          <p:nvPr>
            <p:ph type="dt" sz="half" idx="10"/>
          </p:nvPr>
        </p:nvSpPr>
        <p:spPr/>
        <p:txBody>
          <a:bodyPr/>
          <a:lstStyle/>
          <a:p>
            <a:fld id="{1F4EF74B-F630-4287-B9D9-2FC1891B53D3}" type="datetime1">
              <a:rPr lang="en-US" smtClean="0"/>
              <a:t>3/30/2022</a:t>
            </a:fld>
            <a:endParaRPr lang="en-US"/>
          </a:p>
        </p:txBody>
      </p:sp>
    </p:spTree>
    <p:extLst>
      <p:ext uri="{BB962C8B-B14F-4D97-AF65-F5344CB8AC3E}">
        <p14:creationId xmlns:p14="http://schemas.microsoft.com/office/powerpoint/2010/main" val="14673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Correction Phase in bit-flip QECC</a:t>
            </a:r>
          </a:p>
        </p:txBody>
      </p:sp>
      <p:sp>
        <p:nvSpPr>
          <p:cNvPr id="3" name="Content Placeholder 2"/>
          <p:cNvSpPr>
            <a:spLocks noGrp="1"/>
          </p:cNvSpPr>
          <p:nvPr>
            <p:ph idx="1"/>
          </p:nvPr>
        </p:nvSpPr>
        <p:spPr/>
        <p:txBody>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Ignoring multiple error states with small probabilities, we immediately find that the following action must be taken:</a:t>
            </a:r>
          </a:p>
          <a:p>
            <a:endParaRPr lang="en-US" sz="2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26531239"/>
              </p:ext>
            </p:extLst>
          </p:nvPr>
        </p:nvGraphicFramePr>
        <p:xfrm>
          <a:off x="1447800" y="3886200"/>
          <a:ext cx="6400800" cy="1995966"/>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85922">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Error syndrome</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Correction to be made</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52278">
                <a:tc>
                  <a:txBody>
                    <a:bodyPr/>
                    <a:lstStyle/>
                    <a:p>
                      <a:pPr algn="ct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(00)</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identity operation (nothing is required)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85922">
                <a:tc>
                  <a:txBody>
                    <a:bodyPr/>
                    <a:lstStyle/>
                    <a:p>
                      <a:pPr algn="ctr"/>
                      <a:r>
                        <a:rPr lang="en-US" dirty="0">
                          <a:latin typeface="Times New Roman" panose="02020603050405020304" pitchFamily="18" charset="0"/>
                          <a:cs typeface="Times New Roman" panose="02020603050405020304" pitchFamily="18" charset="0"/>
                        </a:rPr>
                        <a:t>(01)</a:t>
                      </a:r>
                    </a:p>
                  </a:txBody>
                  <a:tcPr/>
                </a:tc>
                <a:tc>
                  <a:txBody>
                    <a:bodyPr/>
                    <a:lstStyle/>
                    <a:p>
                      <a:pPr algn="ct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a:t>
                      </a:r>
                      <a:r>
                        <a:rPr kumimoji="0"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a:t>
                      </a:r>
                      <a:r>
                        <a:rPr kumimoji="0" lang="en-US" sz="1050" b="0" i="0" u="none" strike="noStrike" kern="1200" baseline="0" dirty="0">
                          <a:solidFill>
                            <a:schemeClr val="tx1"/>
                          </a:solidFill>
                          <a:latin typeface="Times New Roman" panose="02020603050405020304" pitchFamily="18" charset="0"/>
                          <a:ea typeface="+mn-ea"/>
                          <a:cs typeface="Times New Roman" panose="02020603050405020304" pitchFamily="18" charset="0"/>
                        </a:rPr>
                        <a:t>3</a:t>
                      </a:r>
                      <a:endParaRPr lang="en-US" sz="105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85922">
                <a:tc>
                  <a:txBody>
                    <a:bodyPr/>
                    <a:lstStyle/>
                    <a:p>
                      <a:pPr algn="ct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a:t>
                      </a:r>
                      <a:r>
                        <a:rPr kumimoji="0"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a:t>
                      </a:r>
                      <a:r>
                        <a:rPr kumimoji="0" lang="en-US" sz="1050" b="0" i="0" u="none" strike="noStrike" kern="1200" baseline="0" dirty="0">
                          <a:solidFill>
                            <a:schemeClr val="tx1"/>
                          </a:solidFill>
                          <a:latin typeface="Times New Roman" panose="02020603050405020304" pitchFamily="18" charset="0"/>
                          <a:ea typeface="+mn-ea"/>
                          <a:cs typeface="Times New Roman" panose="02020603050405020304" pitchFamily="18" charset="0"/>
                        </a:rPr>
                        <a:t>2</a:t>
                      </a:r>
                      <a:endParaRPr lang="en-US" sz="105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85922">
                <a:tc>
                  <a:txBody>
                    <a:bodyPr/>
                    <a:lstStyle/>
                    <a:p>
                      <a:pPr algn="ct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a:t>
                      </a:r>
                      <a:r>
                        <a:rPr kumimoji="0"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a:t>
                      </a:r>
                      <a:r>
                        <a:rPr kumimoji="0" lang="en-US" sz="1050" b="0" i="0" u="none" strike="noStrike" kern="1200" baseline="0" dirty="0">
                          <a:solidFill>
                            <a:schemeClr val="tx1"/>
                          </a:solidFill>
                          <a:latin typeface="Times New Roman" panose="02020603050405020304" pitchFamily="18" charset="0"/>
                          <a:ea typeface="+mn-ea"/>
                          <a:cs typeface="Times New Roman" panose="02020603050405020304" pitchFamily="18" charset="0"/>
                        </a:rPr>
                        <a:t>1</a:t>
                      </a:r>
                      <a:endParaRPr lang="en-US" sz="105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5" name="Footer Placeholder 4"/>
          <p:cNvSpPr>
            <a:spLocks noGrp="1"/>
          </p:cNvSpPr>
          <p:nvPr>
            <p:ph type="ftr" sz="quarter" idx="11"/>
          </p:nvPr>
        </p:nvSpPr>
        <p:spPr/>
        <p:txBody>
          <a:bodyPr/>
          <a:lstStyle/>
          <a:p>
            <a:r>
              <a:rPr lang="en-US"/>
              <a:t>Samira Sayedsalehi</a:t>
            </a:r>
          </a:p>
        </p:txBody>
      </p:sp>
      <p:sp>
        <p:nvSpPr>
          <p:cNvPr id="6" name="Slide Number Placeholder 5"/>
          <p:cNvSpPr>
            <a:spLocks noGrp="1"/>
          </p:cNvSpPr>
          <p:nvPr>
            <p:ph type="sldNum" sz="quarter" idx="12"/>
          </p:nvPr>
        </p:nvSpPr>
        <p:spPr/>
        <p:txBody>
          <a:bodyPr/>
          <a:lstStyle/>
          <a:p>
            <a:fld id="{8853CEFE-4D2F-418F-A1A9-D0B61FBDDD22}" type="slidenum">
              <a:rPr lang="en-US" smtClean="0"/>
              <a:t>24</a:t>
            </a:fld>
            <a:endParaRPr lang="en-US"/>
          </a:p>
        </p:txBody>
      </p:sp>
      <p:sp>
        <p:nvSpPr>
          <p:cNvPr id="7" name="Date Placeholder 6">
            <a:extLst>
              <a:ext uri="{FF2B5EF4-FFF2-40B4-BE49-F238E27FC236}">
                <a16:creationId xmlns:a16="http://schemas.microsoft.com/office/drawing/2014/main" id="{0AE4A9DA-EBF7-4128-8699-783214B2EDA8}"/>
              </a:ext>
            </a:extLst>
          </p:cNvPr>
          <p:cNvSpPr>
            <a:spLocks noGrp="1"/>
          </p:cNvSpPr>
          <p:nvPr>
            <p:ph type="dt" sz="half" idx="10"/>
          </p:nvPr>
        </p:nvSpPr>
        <p:spPr/>
        <p:txBody>
          <a:bodyPr/>
          <a:lstStyle/>
          <a:p>
            <a:fld id="{40BC2D12-F2A0-49FC-9217-64310C419FEA}" type="datetime1">
              <a:rPr lang="en-US" smtClean="0"/>
              <a:t>3/30/2022</a:t>
            </a:fld>
            <a:endParaRPr lang="en-US"/>
          </a:p>
        </p:txBody>
      </p:sp>
    </p:spTree>
    <p:extLst>
      <p:ext uri="{BB962C8B-B14F-4D97-AF65-F5344CB8AC3E}">
        <p14:creationId xmlns:p14="http://schemas.microsoft.com/office/powerpoint/2010/main" val="62713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Phase-Flip QECC</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Let us consider a phase-flip channel. Phase flip</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occurs with probability </a:t>
            </a:r>
            <a:r>
              <a:rPr lang="en-US" sz="2000" i="1" dirty="0">
                <a:latin typeface="Times New Roman" panose="02020603050405020304" pitchFamily="18" charset="0"/>
                <a:cs typeface="Times New Roman" panose="02020603050405020304" pitchFamily="18" charset="0"/>
              </a:rPr>
              <a:t>p </a:t>
            </a:r>
            <a:r>
              <a:rPr lang="en-US" sz="2000" dirty="0">
                <a:latin typeface="Times New Roman" panose="02020603050405020304" pitchFamily="18" charset="0"/>
                <a:cs typeface="Times New Roman" panose="02020603050405020304" pitchFamily="18" charset="0"/>
              </a:rPr>
              <a:t>for each </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independently when it is sent through a channel.</a:t>
            </a:r>
          </a:p>
          <a:p>
            <a:pPr algn="just"/>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correct phase flip errors, we can again use a three-</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code to encode logical states. This is done using the |±</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basis instead of the computational basis.</a:t>
            </a:r>
          </a:p>
          <a:p>
            <a:r>
              <a:rPr lang="en-US" sz="2000" dirty="0">
                <a:latin typeface="Times New Roman" panose="02020603050405020304" pitchFamily="18" charset="0"/>
                <a:cs typeface="Times New Roman" panose="02020603050405020304" pitchFamily="18" charset="0"/>
              </a:rPr>
              <a:t>The encoded code</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en-US"/>
              <a:t>Samira Sayedsalehi</a:t>
            </a:r>
          </a:p>
        </p:txBody>
      </p:sp>
      <p:sp>
        <p:nvSpPr>
          <p:cNvPr id="8" name="Slide Number Placeholder 7"/>
          <p:cNvSpPr>
            <a:spLocks noGrp="1"/>
          </p:cNvSpPr>
          <p:nvPr>
            <p:ph type="sldNum" sz="quarter" idx="12"/>
          </p:nvPr>
        </p:nvSpPr>
        <p:spPr/>
        <p:txBody>
          <a:bodyPr/>
          <a:lstStyle/>
          <a:p>
            <a:fld id="{8853CEFE-4D2F-418F-A1A9-D0B61FBDDD22}" type="slidenum">
              <a:rPr lang="en-US" smtClean="0"/>
              <a:t>25</a:t>
            </a:fld>
            <a:endParaRPr lang="en-US"/>
          </a:p>
        </p:txBody>
      </p:sp>
      <p:pic>
        <p:nvPicPr>
          <p:cNvPr id="6242" name="Picture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2971800"/>
            <a:ext cx="31623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4" name="Picture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6096000"/>
            <a:ext cx="26289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 name="Picture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962650"/>
            <a:ext cx="1447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A9C867A6-03BE-4AA2-812B-024A850F7951}"/>
              </a:ext>
            </a:extLst>
          </p:cNvPr>
          <p:cNvSpPr>
            <a:spLocks noGrp="1"/>
          </p:cNvSpPr>
          <p:nvPr>
            <p:ph type="dt" sz="half" idx="10"/>
          </p:nvPr>
        </p:nvSpPr>
        <p:spPr/>
        <p:txBody>
          <a:bodyPr/>
          <a:lstStyle/>
          <a:p>
            <a:fld id="{556BD793-858A-4CE2-B485-BCB5BF355327}" type="datetime1">
              <a:rPr lang="en-US" smtClean="0"/>
              <a:t>3/30/2022</a:t>
            </a:fld>
            <a:endParaRPr lang="en-US"/>
          </a:p>
        </p:txBody>
      </p:sp>
    </p:spTree>
    <p:extLst>
      <p:ext uri="{BB962C8B-B14F-4D97-AF65-F5344CB8AC3E}">
        <p14:creationId xmlns:p14="http://schemas.microsoft.com/office/powerpoint/2010/main" val="48366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F3449C-B4DD-4146-AD56-1C968EA472B7}"/>
              </a:ext>
            </a:extLst>
          </p:cNvPr>
          <p:cNvPicPr>
            <a:picLocks noChangeAspect="1"/>
          </p:cNvPicPr>
          <p:nvPr/>
        </p:nvPicPr>
        <p:blipFill>
          <a:blip r:embed="rId3"/>
          <a:stretch>
            <a:fillRect/>
          </a:stretch>
        </p:blipFill>
        <p:spPr>
          <a:xfrm>
            <a:off x="852755" y="2369024"/>
            <a:ext cx="7438490" cy="3650776"/>
          </a:xfrm>
          <a:prstGeom prst="rect">
            <a:avLst/>
          </a:prstGeom>
        </p:spPr>
      </p:pic>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Phase-Flip QECC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109728" indent="0">
                  <a:buNone/>
                </a:pPr>
                <a:endParaRPr lang="en-US" dirty="0"/>
              </a:p>
              <a:p>
                <a:pPr marL="109728" indent="0">
                  <a:buNone/>
                </a:pPr>
                <a:r>
                  <a:rPr lang="en-US" sz="2000" dirty="0">
                    <a:latin typeface="Times New Roman" panose="02020603050405020304" pitchFamily="18" charset="0"/>
                    <a:cs typeface="Times New Roman" panose="02020603050405020304" pitchFamily="18" charset="0"/>
                  </a:rPr>
                  <a:t>Note that :  </a:t>
                </a:r>
                <a14:m>
                  <m:oMath xmlns:m="http://schemas.openxmlformats.org/officeDocument/2006/math">
                    <m:r>
                      <a:rPr lang="en-US" sz="2000" b="0" i="1" smtClean="0">
                        <a:latin typeface="Cambria Math"/>
                      </a:rPr>
                      <m:t>𝐻𝑍𝐻</m:t>
                    </m:r>
                    <m:r>
                      <a:rPr lang="en-US" sz="2000" b="0" i="1" smtClean="0">
                        <a:latin typeface="Cambria Math"/>
                      </a:rPr>
                      <m:t>=</m:t>
                    </m:r>
                    <m:r>
                      <a:rPr lang="en-US" sz="2000" b="0" i="1" smtClean="0">
                        <a:latin typeface="Cambria Math"/>
                      </a:rPr>
                      <m:t>𝑋</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26</a:t>
            </a:fld>
            <a:endParaRPr lang="en-US"/>
          </a:p>
        </p:txBody>
      </p:sp>
      <p:sp>
        <p:nvSpPr>
          <p:cNvPr id="8" name="TextBox 7">
            <a:extLst>
              <a:ext uri="{FF2B5EF4-FFF2-40B4-BE49-F238E27FC236}">
                <a16:creationId xmlns:a16="http://schemas.microsoft.com/office/drawing/2014/main" id="{BD177404-79CF-43E9-B697-0529F3E8A8EB}"/>
              </a:ext>
            </a:extLst>
          </p:cNvPr>
          <p:cNvSpPr txBox="1"/>
          <p:nvPr/>
        </p:nvSpPr>
        <p:spPr>
          <a:xfrm>
            <a:off x="3657600" y="2754868"/>
            <a:ext cx="30480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Z</a:t>
            </a:r>
            <a:endParaRPr lang="en-US" dirty="0"/>
          </a:p>
        </p:txBody>
      </p:sp>
      <p:sp>
        <p:nvSpPr>
          <p:cNvPr id="10" name="TextBox 9">
            <a:extLst>
              <a:ext uri="{FF2B5EF4-FFF2-40B4-BE49-F238E27FC236}">
                <a16:creationId xmlns:a16="http://schemas.microsoft.com/office/drawing/2014/main" id="{AC220629-9A7F-4868-BC30-9AC8C4F39B4B}"/>
              </a:ext>
            </a:extLst>
          </p:cNvPr>
          <p:cNvSpPr txBox="1"/>
          <p:nvPr/>
        </p:nvSpPr>
        <p:spPr>
          <a:xfrm>
            <a:off x="4495800" y="2743200"/>
            <a:ext cx="30480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X</a:t>
            </a:r>
            <a:endParaRPr lang="en-US" dirty="0"/>
          </a:p>
        </p:txBody>
      </p:sp>
      <p:sp>
        <p:nvSpPr>
          <p:cNvPr id="12" name="TextBox 11">
            <a:extLst>
              <a:ext uri="{FF2B5EF4-FFF2-40B4-BE49-F238E27FC236}">
                <a16:creationId xmlns:a16="http://schemas.microsoft.com/office/drawing/2014/main" id="{011ECC31-8141-41C6-BE93-7B975C99F0A2}"/>
              </a:ext>
            </a:extLst>
          </p:cNvPr>
          <p:cNvSpPr txBox="1"/>
          <p:nvPr/>
        </p:nvSpPr>
        <p:spPr>
          <a:xfrm>
            <a:off x="4648200" y="4583668"/>
            <a:ext cx="30480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X</a:t>
            </a:r>
            <a:endParaRPr lang="en-US" dirty="0"/>
          </a:p>
        </p:txBody>
      </p:sp>
      <p:sp>
        <p:nvSpPr>
          <p:cNvPr id="14" name="TextBox 13">
            <a:extLst>
              <a:ext uri="{FF2B5EF4-FFF2-40B4-BE49-F238E27FC236}">
                <a16:creationId xmlns:a16="http://schemas.microsoft.com/office/drawing/2014/main" id="{F1184B43-B53E-419F-BC12-35EDE17CEBCE}"/>
              </a:ext>
            </a:extLst>
          </p:cNvPr>
          <p:cNvSpPr txBox="1"/>
          <p:nvPr/>
        </p:nvSpPr>
        <p:spPr>
          <a:xfrm>
            <a:off x="5867400" y="2754868"/>
            <a:ext cx="38100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X</a:t>
            </a:r>
            <a:endParaRPr lang="en-US" dirty="0"/>
          </a:p>
        </p:txBody>
      </p:sp>
      <p:sp>
        <p:nvSpPr>
          <p:cNvPr id="15" name="TextBox 14">
            <a:extLst>
              <a:ext uri="{FF2B5EF4-FFF2-40B4-BE49-F238E27FC236}">
                <a16:creationId xmlns:a16="http://schemas.microsoft.com/office/drawing/2014/main" id="{8CE0A5ED-7FC8-4793-A605-1668C63ABBB1}"/>
              </a:ext>
            </a:extLst>
          </p:cNvPr>
          <p:cNvSpPr txBox="1"/>
          <p:nvPr/>
        </p:nvSpPr>
        <p:spPr>
          <a:xfrm>
            <a:off x="5257800" y="5257800"/>
            <a:ext cx="38100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X</a:t>
            </a:r>
            <a:endParaRPr lang="en-US" dirty="0"/>
          </a:p>
        </p:txBody>
      </p:sp>
      <p:sp>
        <p:nvSpPr>
          <p:cNvPr id="16" name="TextBox 15">
            <a:extLst>
              <a:ext uri="{FF2B5EF4-FFF2-40B4-BE49-F238E27FC236}">
                <a16:creationId xmlns:a16="http://schemas.microsoft.com/office/drawing/2014/main" id="{A5B0A3DE-6C0E-45FE-B59C-C6618CCF9E3C}"/>
              </a:ext>
            </a:extLst>
          </p:cNvPr>
          <p:cNvSpPr txBox="1"/>
          <p:nvPr/>
        </p:nvSpPr>
        <p:spPr>
          <a:xfrm>
            <a:off x="6400800" y="4648200"/>
            <a:ext cx="30480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1</a:t>
            </a:r>
            <a:endParaRPr lang="en-US" dirty="0"/>
          </a:p>
        </p:txBody>
      </p:sp>
      <p:sp>
        <p:nvSpPr>
          <p:cNvPr id="17" name="TextBox 16">
            <a:extLst>
              <a:ext uri="{FF2B5EF4-FFF2-40B4-BE49-F238E27FC236}">
                <a16:creationId xmlns:a16="http://schemas.microsoft.com/office/drawing/2014/main" id="{F29337D7-D0A5-4681-AC00-4E7D32A25E13}"/>
              </a:ext>
            </a:extLst>
          </p:cNvPr>
          <p:cNvSpPr txBox="1"/>
          <p:nvPr/>
        </p:nvSpPr>
        <p:spPr>
          <a:xfrm>
            <a:off x="6400800" y="5269468"/>
            <a:ext cx="38100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1</a:t>
            </a:r>
            <a:endParaRPr lang="en-US" dirty="0"/>
          </a:p>
        </p:txBody>
      </p:sp>
      <p:sp>
        <p:nvSpPr>
          <p:cNvPr id="18" name="TextBox 17">
            <a:extLst>
              <a:ext uri="{FF2B5EF4-FFF2-40B4-BE49-F238E27FC236}">
                <a16:creationId xmlns:a16="http://schemas.microsoft.com/office/drawing/2014/main" id="{28BC59D2-6DCD-4856-9ACE-1B053C08AC6C}"/>
              </a:ext>
            </a:extLst>
          </p:cNvPr>
          <p:cNvSpPr txBox="1"/>
          <p:nvPr/>
        </p:nvSpPr>
        <p:spPr>
          <a:xfrm>
            <a:off x="6477000" y="2743200"/>
            <a:ext cx="381000" cy="369332"/>
          </a:xfrm>
          <a:prstGeom prst="rect">
            <a:avLst/>
          </a:prstGeom>
          <a:noFill/>
        </p:spPr>
        <p:txBody>
          <a:bodyPr wrap="square">
            <a:spAutoFit/>
          </a:bodyPr>
          <a:lstStyle/>
          <a:p>
            <a:r>
              <a:rPr lang="en-US" dirty="0">
                <a:solidFill>
                  <a:srgbClr val="00B0F0"/>
                </a:solidFill>
                <a:latin typeface="Times New Roman" panose="02020603050405020304" pitchFamily="18" charset="0"/>
                <a:cs typeface="Times New Roman" panose="02020603050405020304" pitchFamily="18" charset="0"/>
              </a:rPr>
              <a:t>X</a:t>
            </a:r>
            <a:endParaRPr lang="en-US" dirty="0">
              <a:solidFill>
                <a:srgbClr val="00B0F0"/>
              </a:solidFill>
            </a:endParaRPr>
          </a:p>
        </p:txBody>
      </p:sp>
      <p:sp>
        <p:nvSpPr>
          <p:cNvPr id="4" name="Date Placeholder 3">
            <a:extLst>
              <a:ext uri="{FF2B5EF4-FFF2-40B4-BE49-F238E27FC236}">
                <a16:creationId xmlns:a16="http://schemas.microsoft.com/office/drawing/2014/main" id="{09A67F03-AA39-4D05-8321-50EB96DEC82F}"/>
              </a:ext>
            </a:extLst>
          </p:cNvPr>
          <p:cNvSpPr>
            <a:spLocks noGrp="1"/>
          </p:cNvSpPr>
          <p:nvPr>
            <p:ph type="dt" sz="half" idx="10"/>
          </p:nvPr>
        </p:nvSpPr>
        <p:spPr/>
        <p:txBody>
          <a:bodyPr/>
          <a:lstStyle/>
          <a:p>
            <a:fld id="{B8119B75-4372-4E7B-A60C-2A1E93BF06BF}" type="datetime1">
              <a:rPr lang="en-US" smtClean="0"/>
              <a:t>3/30/2022</a:t>
            </a:fld>
            <a:endParaRPr lang="en-US"/>
          </a:p>
        </p:txBody>
      </p:sp>
    </p:spTree>
    <p:extLst>
      <p:ext uri="{BB962C8B-B14F-4D97-AF65-F5344CB8AC3E}">
        <p14:creationId xmlns:p14="http://schemas.microsoft.com/office/powerpoint/2010/main" val="3675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Shor’s</a:t>
            </a:r>
            <a:r>
              <a:rPr lang="en-US" dirty="0">
                <a:latin typeface="Times New Roman" panose="02020603050405020304" pitchFamily="18" charset="0"/>
                <a:cs typeface="Times New Roman" panose="02020603050405020304" pitchFamily="18" charset="0"/>
              </a:rPr>
              <a:t> Nine-</a:t>
            </a:r>
            <a:r>
              <a:rPr lang="en-US" dirty="0" err="1">
                <a:latin typeface="Times New Roman" panose="02020603050405020304" pitchFamily="18" charset="0"/>
                <a:cs typeface="Times New Roman" panose="02020603050405020304" pitchFamily="18" charset="0"/>
              </a:rPr>
              <a:t>Qubit</a:t>
            </a:r>
            <a:r>
              <a:rPr lang="en-US" dirty="0">
                <a:latin typeface="Times New Roman" panose="02020603050405020304" pitchFamily="18" charset="0"/>
                <a:cs typeface="Times New Roman" panose="02020603050405020304" pitchFamily="18" charset="0"/>
              </a:rPr>
              <a:t> Code</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Encoding circuit for </a:t>
            </a:r>
            <a:r>
              <a:rPr lang="en-US" sz="2000" dirty="0" err="1">
                <a:latin typeface="Times New Roman" panose="02020603050405020304" pitchFamily="18" charset="0"/>
                <a:cs typeface="Times New Roman" panose="02020603050405020304" pitchFamily="18" charset="0"/>
              </a:rPr>
              <a:t>Shor’s</a:t>
            </a:r>
            <a:r>
              <a:rPr lang="en-US" sz="2000" dirty="0">
                <a:latin typeface="Times New Roman" panose="02020603050405020304" pitchFamily="18" charset="0"/>
                <a:cs typeface="Times New Roman" panose="02020603050405020304" pitchFamily="18" charset="0"/>
              </a:rPr>
              <a:t> nine-</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QECC, which maps</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t>We encode </a:t>
            </a:r>
            <a:r>
              <a:rPr lang="en-US" sz="2000" dirty="0">
                <a:latin typeface="Times New Roman" panose="02020603050405020304" pitchFamily="18" charset="0"/>
                <a:cs typeface="Times New Roman" panose="02020603050405020304" pitchFamily="18" charset="0"/>
              </a:rPr>
              <a:t>|0</a:t>
            </a:r>
            <a:r>
              <a:rPr lang="el-GR" sz="2000" dirty="0">
                <a:latin typeface="Times New Roman" panose="02020603050405020304" pitchFamily="18" charset="0"/>
                <a:cs typeface="Times New Roman" panose="02020603050405020304" pitchFamily="18" charset="0"/>
              </a:rPr>
              <a:t>⟩</a:t>
            </a:r>
            <a:r>
              <a:rPr lang="en-US" sz="2000" dirty="0"/>
              <a:t> and </a:t>
            </a:r>
            <a:r>
              <a:rPr lang="en-US" sz="2000" dirty="0">
                <a:latin typeface="Times New Roman" panose="02020603050405020304" pitchFamily="18" charset="0"/>
                <a:cs typeface="Times New Roman" panose="02020603050405020304" pitchFamily="18" charset="0"/>
              </a:rPr>
              <a:t>|1</a:t>
            </a:r>
            <a:r>
              <a:rPr lang="el-GR" sz="2000" dirty="0">
                <a:latin typeface="Times New Roman" panose="02020603050405020304" pitchFamily="18" charset="0"/>
                <a:cs typeface="Times New Roman" panose="02020603050405020304" pitchFamily="18" charset="0"/>
              </a:rPr>
              <a:t>⟩</a:t>
            </a:r>
            <a:r>
              <a:rPr lang="en-US" sz="2000" dirty="0"/>
              <a:t>  as</a:t>
            </a:r>
          </a:p>
          <a:p>
            <a:endParaRPr lang="en-US" sz="2000" dirty="0"/>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then</a:t>
            </a:r>
          </a:p>
          <a:p>
            <a:endParaRPr lang="en-US" sz="20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097" y="2895600"/>
            <a:ext cx="3698103"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7"/>
          <p:cNvSpPr>
            <a:spLocks noGrp="1"/>
          </p:cNvSpPr>
          <p:nvPr>
            <p:ph type="ftr" sz="quarter" idx="11"/>
          </p:nvPr>
        </p:nvSpPr>
        <p:spPr/>
        <p:txBody>
          <a:bodyPr/>
          <a:lstStyle/>
          <a:p>
            <a:r>
              <a:rPr lang="en-US"/>
              <a:t>Samira Sayedsalehi</a:t>
            </a:r>
          </a:p>
        </p:txBody>
      </p:sp>
      <p:sp>
        <p:nvSpPr>
          <p:cNvPr id="9" name="Slide Number Placeholder 8"/>
          <p:cNvSpPr>
            <a:spLocks noGrp="1"/>
          </p:cNvSpPr>
          <p:nvPr>
            <p:ph type="sldNum" sz="quarter" idx="12"/>
          </p:nvPr>
        </p:nvSpPr>
        <p:spPr/>
        <p:txBody>
          <a:bodyPr/>
          <a:lstStyle/>
          <a:p>
            <a:fld id="{8853CEFE-4D2F-418F-A1A9-D0B61FBDDD22}" type="slidenum">
              <a:rPr lang="en-US" smtClean="0"/>
              <a:t>27</a:t>
            </a:fld>
            <a:endParaRPr lang="en-US"/>
          </a:p>
        </p:txBody>
      </p:sp>
      <p:pic>
        <p:nvPicPr>
          <p:cNvPr id="13396"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38638"/>
            <a:ext cx="3371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8"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0"/>
            <a:ext cx="3600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0"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715000"/>
            <a:ext cx="34099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56376A4B-1E07-4585-A969-A2E896FA4E4F}"/>
              </a:ext>
            </a:extLst>
          </p:cNvPr>
          <p:cNvSpPr>
            <a:spLocks noGrp="1"/>
          </p:cNvSpPr>
          <p:nvPr>
            <p:ph type="dt" sz="half" idx="10"/>
          </p:nvPr>
        </p:nvSpPr>
        <p:spPr/>
        <p:txBody>
          <a:bodyPr/>
          <a:lstStyle/>
          <a:p>
            <a:fld id="{799151A7-19E9-4A6D-941D-0D7D08792E09}" type="datetime1">
              <a:rPr lang="en-US" smtClean="0"/>
              <a:t>3/30/2022</a:t>
            </a:fld>
            <a:endParaRPr lang="en-US"/>
          </a:p>
        </p:txBody>
      </p:sp>
    </p:spTree>
    <p:extLst>
      <p:ext uri="{BB962C8B-B14F-4D97-AF65-F5344CB8AC3E}">
        <p14:creationId xmlns:p14="http://schemas.microsoft.com/office/powerpoint/2010/main" val="3387180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QEC code </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In general, most of the QEC codes work as</a:t>
            </a:r>
          </a:p>
          <a:p>
            <a:endParaRPr lang="en-US" dirty="0"/>
          </a:p>
          <a:p>
            <a:endParaRPr lang="en-US" dirty="0"/>
          </a:p>
          <a:p>
            <a:pPr marL="109728" indent="0">
              <a:buNone/>
            </a:pPr>
            <a:endParaRPr lang="en-US" dirty="0"/>
          </a:p>
          <a:p>
            <a:pPr marL="109728" indent="0">
              <a:buNone/>
            </a:pPr>
            <a:endParaRPr lang="en-US" dirty="0"/>
          </a:p>
          <a:p>
            <a:pPr marL="109728" indent="0">
              <a:buNone/>
            </a:pPr>
            <a:endParaRPr lang="en-US" dirty="0"/>
          </a:p>
          <a:p>
            <a:r>
              <a:rPr lang="en-US" sz="2000" dirty="0">
                <a:latin typeface="Times New Roman" panose="02020603050405020304" pitchFamily="18" charset="0"/>
                <a:cs typeface="Times New Roman" panose="02020603050405020304" pitchFamily="18" charset="0"/>
              </a:rPr>
              <a:t>A quantum data register </a:t>
            </a:r>
            <a:r>
              <a:rPr lang="en-US" sz="2000" dirty="0"/>
              <a:t>|</a:t>
            </a:r>
            <a:r>
              <a:rPr lang="el-GR" sz="2000" i="1" dirty="0">
                <a:latin typeface="Times New Roman" panose="02020603050405020304" pitchFamily="18" charset="0"/>
                <a:cs typeface="Times New Roman" panose="02020603050405020304" pitchFamily="18" charset="0"/>
              </a:rPr>
              <a:t>ψ</a:t>
            </a:r>
            <a:r>
              <a:rPr lang="el-GR" sz="2000" dirty="0"/>
              <a:t>⟩</a:t>
            </a:r>
            <a:r>
              <a:rPr lang="en-US" sz="800" i="1" dirty="0">
                <a:latin typeface="Times New Roman" panose="02020603050405020304" pitchFamily="18" charset="0"/>
                <a:cs typeface="Times New Roman" panose="02020603050405020304" pitchFamily="18" charset="0"/>
              </a:rPr>
              <a:t>D</a:t>
            </a:r>
            <a:r>
              <a:rPr lang="en-US" sz="2000" dirty="0"/>
              <a:t> </a:t>
            </a:r>
            <a:r>
              <a:rPr lang="en-US" sz="2000" dirty="0">
                <a:latin typeface="Times New Roman" panose="02020603050405020304" pitchFamily="18" charset="0"/>
                <a:cs typeface="Times New Roman" panose="02020603050405020304" pitchFamily="18" charset="0"/>
              </a:rPr>
              <a:t>is entangled with redundancy </a:t>
            </a:r>
            <a:r>
              <a:rPr lang="en-US" sz="2000" dirty="0" err="1">
                <a:latin typeface="Times New Roman" panose="02020603050405020304" pitchFamily="18" charset="0"/>
                <a:cs typeface="Times New Roman" panose="02020603050405020304" pitchFamily="18" charset="0"/>
              </a:rPr>
              <a:t>qubits</a:t>
            </a:r>
            <a:r>
              <a:rPr lang="en-US" sz="2000" dirty="0">
                <a:latin typeface="Times New Roman" panose="02020603050405020304" pitchFamily="18" charset="0"/>
                <a:cs typeface="Times New Roman" panose="02020603050405020304" pitchFamily="18" charset="0"/>
              </a:rPr>
              <a:t> </a:t>
            </a:r>
            <a:r>
              <a:rPr lang="en-US" sz="2000" dirty="0"/>
              <a:t>|</a:t>
            </a:r>
            <a:r>
              <a:rPr lang="en-US" sz="2000" i="1" dirty="0">
                <a:latin typeface="Times New Roman" panose="02020603050405020304" pitchFamily="18" charset="0"/>
                <a:cs typeface="Times New Roman" panose="02020603050405020304" pitchFamily="18" charset="0"/>
              </a:rPr>
              <a:t>0</a:t>
            </a:r>
            <a:r>
              <a:rPr lang="el-GR" sz="2000" dirty="0"/>
              <a:t>⟩</a:t>
            </a:r>
            <a:r>
              <a:rPr lang="en-US" sz="8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via an encoding operation to create a logical </a:t>
            </a:r>
            <a:r>
              <a:rPr lang="en-US" sz="2000" dirty="0"/>
              <a:t>|</a:t>
            </a:r>
            <a:r>
              <a:rPr lang="el-GR" sz="2000" i="1" dirty="0">
                <a:latin typeface="Times New Roman" panose="02020603050405020304" pitchFamily="18" charset="0"/>
                <a:cs typeface="Times New Roman" panose="02020603050405020304" pitchFamily="18" charset="0"/>
              </a:rPr>
              <a:t>ψ</a:t>
            </a:r>
            <a:r>
              <a:rPr lang="el-GR" sz="2000" dirty="0"/>
              <a:t>⟩</a:t>
            </a:r>
            <a:r>
              <a:rPr lang="en-US" sz="800" i="1" dirty="0">
                <a:latin typeface="Times New Roman" panose="02020603050405020304" pitchFamily="18" charset="0"/>
                <a:cs typeface="Times New Roman" panose="02020603050405020304" pitchFamily="18" charset="0"/>
              </a:rPr>
              <a:t>L</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The set of </a:t>
            </a:r>
            <a:r>
              <a:rPr lang="en-US" sz="2000" dirty="0" err="1">
                <a:latin typeface="Times New Roman" panose="02020603050405020304" pitchFamily="18" charset="0"/>
                <a:cs typeface="Times New Roman" panose="02020603050405020304" pitchFamily="18" charset="0"/>
              </a:rPr>
              <a:t>auxillary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qubits</a:t>
            </a:r>
            <a:r>
              <a:rPr lang="en-US" sz="2000" dirty="0">
                <a:latin typeface="Times New Roman" panose="02020603050405020304" pitchFamily="18" charset="0"/>
                <a:cs typeface="Times New Roman" panose="02020603050405020304" pitchFamily="18" charset="0"/>
              </a:rPr>
              <a:t> </a:t>
            </a:r>
            <a:r>
              <a:rPr lang="en-US" sz="2000" dirty="0"/>
              <a:t>|</a:t>
            </a:r>
            <a:r>
              <a:rPr lang="en-US" sz="2000" i="1" dirty="0">
                <a:latin typeface="Times New Roman" panose="02020603050405020304" pitchFamily="18" charset="0"/>
                <a:cs typeface="Times New Roman" panose="02020603050405020304" pitchFamily="18" charset="0"/>
              </a:rPr>
              <a:t>0</a:t>
            </a:r>
            <a:r>
              <a:rPr lang="el-GR" sz="2000" dirty="0"/>
              <a:t>⟩</a:t>
            </a:r>
            <a:r>
              <a:rPr lang="en-US" sz="8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is called the syndrome, and it tells us in which physical </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the error occurred during transmission</a:t>
            </a:r>
          </a:p>
        </p:txBody>
      </p:sp>
      <p:sp>
        <p:nvSpPr>
          <p:cNvPr id="5" name="Footer Placeholder 4"/>
          <p:cNvSpPr>
            <a:spLocks noGrp="1"/>
          </p:cNvSpPr>
          <p:nvPr>
            <p:ph type="ftr" sz="quarter" idx="11"/>
          </p:nvPr>
        </p:nvSpPr>
        <p:spPr/>
        <p:txBody>
          <a:bodyPr/>
          <a:lstStyle/>
          <a:p>
            <a:r>
              <a:rPr lang="en-US"/>
              <a:t>Samira Sayedsalehi</a:t>
            </a:r>
          </a:p>
        </p:txBody>
      </p:sp>
      <p:sp>
        <p:nvSpPr>
          <p:cNvPr id="6" name="Slide Number Placeholder 5"/>
          <p:cNvSpPr>
            <a:spLocks noGrp="1"/>
          </p:cNvSpPr>
          <p:nvPr>
            <p:ph type="sldNum" sz="quarter" idx="12"/>
          </p:nvPr>
        </p:nvSpPr>
        <p:spPr/>
        <p:txBody>
          <a:bodyPr/>
          <a:lstStyle/>
          <a:p>
            <a:fld id="{8853CEFE-4D2F-418F-A1A9-D0B61FBDDD22}" type="slidenum">
              <a:rPr lang="en-US" smtClean="0"/>
              <a:t>28</a:t>
            </a:fld>
            <a:endParaRPr lang="en-US"/>
          </a:p>
        </p:txBody>
      </p:sp>
      <p:pic>
        <p:nvPicPr>
          <p:cNvPr id="7" name="Picture 6">
            <a:extLst>
              <a:ext uri="{FF2B5EF4-FFF2-40B4-BE49-F238E27FC236}">
                <a16:creationId xmlns:a16="http://schemas.microsoft.com/office/drawing/2014/main" id="{A32E9158-110F-454B-AF0D-735DCBE86E00}"/>
              </a:ext>
            </a:extLst>
          </p:cNvPr>
          <p:cNvPicPr>
            <a:picLocks noChangeAspect="1"/>
          </p:cNvPicPr>
          <p:nvPr/>
        </p:nvPicPr>
        <p:blipFill>
          <a:blip r:embed="rId2"/>
          <a:stretch>
            <a:fillRect/>
          </a:stretch>
        </p:blipFill>
        <p:spPr>
          <a:xfrm>
            <a:off x="838200" y="3028950"/>
            <a:ext cx="7467600" cy="1619250"/>
          </a:xfrm>
          <a:prstGeom prst="rect">
            <a:avLst/>
          </a:prstGeom>
        </p:spPr>
      </p:pic>
      <p:sp>
        <p:nvSpPr>
          <p:cNvPr id="8" name="Date Placeholder 7">
            <a:extLst>
              <a:ext uri="{FF2B5EF4-FFF2-40B4-BE49-F238E27FC236}">
                <a16:creationId xmlns:a16="http://schemas.microsoft.com/office/drawing/2014/main" id="{9D842C3A-F221-4479-A2F7-1D635FBEFAD2}"/>
              </a:ext>
            </a:extLst>
          </p:cNvPr>
          <p:cNvSpPr>
            <a:spLocks noGrp="1"/>
          </p:cNvSpPr>
          <p:nvPr>
            <p:ph type="dt" sz="half" idx="10"/>
          </p:nvPr>
        </p:nvSpPr>
        <p:spPr/>
        <p:txBody>
          <a:bodyPr/>
          <a:lstStyle/>
          <a:p>
            <a:fld id="{186E2A3E-DC34-4767-9466-BD9A772B6F31}" type="datetime1">
              <a:rPr lang="en-US" smtClean="0"/>
              <a:t>3/30/2022</a:t>
            </a:fld>
            <a:endParaRPr lang="en-US"/>
          </a:p>
        </p:txBody>
      </p:sp>
    </p:spTree>
    <p:extLst>
      <p:ext uri="{BB962C8B-B14F-4D97-AF65-F5344CB8AC3E}">
        <p14:creationId xmlns:p14="http://schemas.microsoft.com/office/powerpoint/2010/main" val="117160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Stabilizer </a:t>
            </a:r>
          </a:p>
        </p:txBody>
      </p:sp>
      <p:sp>
        <p:nvSpPr>
          <p:cNvPr id="3" name="Content Placeholder 2"/>
          <p:cNvSpPr>
            <a:spLocks noGrp="1"/>
          </p:cNvSpPr>
          <p:nvPr>
            <p:ph idx="1"/>
          </p:nvPr>
        </p:nvSpPr>
        <p:spPr/>
        <p:txBody>
          <a:bodyPr>
            <a:normAutofit fontScale="92500" lnSpcReduction="20000"/>
          </a:bodyPr>
          <a:lstStyle/>
          <a:p>
            <a:pPr algn="just"/>
            <a:r>
              <a:rPr lang="en-US" sz="2000" dirty="0">
                <a:latin typeface="Times New Roman" panose="02020603050405020304" pitchFamily="18" charset="0"/>
                <a:cs typeface="Times New Roman" panose="02020603050405020304" pitchFamily="18" charset="0"/>
              </a:rPr>
              <a:t>Stabilizer is a subgroup </a:t>
            </a:r>
            <a:r>
              <a:rPr lang="en-US" sz="2000" i="1" dirty="0">
                <a:latin typeface="Times New Roman" panose="02020603050405020304" pitchFamily="18" charset="0"/>
                <a:cs typeface="Times New Roman" panose="02020603050405020304" pitchFamily="18" charset="0"/>
              </a:rPr>
              <a:t>S </a:t>
            </a:r>
            <a:r>
              <a:rPr lang="en-US" sz="2000" dirty="0">
                <a:latin typeface="Times New Roman" panose="02020603050405020304" pitchFamily="18" charset="0"/>
                <a:cs typeface="Times New Roman" panose="02020603050405020304" pitchFamily="18" charset="0"/>
              </a:rPr>
              <a:t>of the Pauli group </a:t>
            </a:r>
            <a:r>
              <a:rPr lang="en-US" sz="2000" i="1" dirty="0">
                <a:latin typeface="Times New Roman" panose="02020603050405020304" pitchFamily="18" charset="0"/>
                <a:cs typeface="Times New Roman" panose="02020603050405020304" pitchFamily="18" charset="0"/>
              </a:rPr>
              <a:t>𝒢</a:t>
            </a:r>
            <a:r>
              <a:rPr lang="en-US" sz="2000" i="1" baseline="-25000" dirty="0">
                <a:latin typeface="Times New Roman" panose="02020603050405020304" pitchFamily="18" charset="0"/>
                <a:cs typeface="Times New Roman" panose="02020603050405020304" pitchFamily="18" charset="0"/>
              </a:rPr>
              <a:t>n</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a:t>
            </a:r>
            <a:r>
              <a:rPr lang="en-US" sz="2000" i="1"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qubits</a:t>
            </a:r>
            <a:r>
              <a:rPr lang="en-US" sz="2000" dirty="0">
                <a:latin typeface="Times New Roman" panose="02020603050405020304" pitchFamily="18" charset="0"/>
                <a:cs typeface="Times New Roman" panose="02020603050405020304" pitchFamily="18" charset="0"/>
              </a:rPr>
              <a:t> with the following two properties: </a:t>
            </a:r>
          </a:p>
          <a:p>
            <a:pPr lvl="1"/>
            <a:r>
              <a:rPr lang="en-US" sz="1800" dirty="0">
                <a:latin typeface="Times New Roman" panose="02020603050405020304" pitchFamily="18" charset="0"/>
                <a:cs typeface="Times New Roman" panose="02020603050405020304" pitchFamily="18" charset="0"/>
              </a:rPr>
              <a:t>The subgroup is </a:t>
            </a:r>
            <a:r>
              <a:rPr lang="en-US" sz="1800" dirty="0" err="1">
                <a:latin typeface="Times New Roman" panose="02020603050405020304" pitchFamily="18" charset="0"/>
                <a:cs typeface="Times New Roman" panose="02020603050405020304" pitchFamily="18" charset="0"/>
              </a:rPr>
              <a:t>Abelian</a:t>
            </a:r>
            <a:r>
              <a:rPr lang="en-US" sz="1800" dirty="0">
                <a:latin typeface="Times New Roman" panose="02020603050405020304" pitchFamily="18" charset="0"/>
                <a:cs typeface="Times New Roman" panose="02020603050405020304" pitchFamily="18" charset="0"/>
              </a:rPr>
              <a:t> (i.e., all operators in the subgroup commute); </a:t>
            </a:r>
          </a:p>
          <a:p>
            <a:pPr lvl="1"/>
            <a:r>
              <a:rPr lang="en-US" sz="1800" dirty="0">
                <a:latin typeface="Times New Roman" panose="02020603050405020304" pitchFamily="18" charset="0"/>
                <a:cs typeface="Times New Roman" panose="02020603050405020304" pitchFamily="18" charset="0"/>
              </a:rPr>
              <a:t>The subgroup does not contain the element -</a:t>
            </a:r>
            <a:r>
              <a:rPr lang="en-US" sz="1800" i="1" dirty="0">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a:t>
            </a:r>
          </a:p>
          <a:p>
            <a:pPr lvl="1"/>
            <a:endParaRPr lang="en-US" sz="1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 can say</a:t>
            </a:r>
          </a:p>
          <a:p>
            <a:pPr lvl="1"/>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Stabilizer code can be defined as</a:t>
            </a:r>
          </a:p>
          <a:p>
            <a:pPr marL="0" indent="0">
              <a:buNone/>
            </a:pPr>
            <a:endParaRPr lang="en-US" dirty="0"/>
          </a:p>
          <a:p>
            <a:pPr marL="109728" indent="0">
              <a:buNone/>
            </a:pPr>
            <a:endParaRPr lang="en-US" dirty="0"/>
          </a:p>
          <a:p>
            <a:pPr algn="just"/>
            <a:r>
              <a:rPr lang="en-US" sz="2000" dirty="0">
                <a:latin typeface="Times New Roman" panose="02020603050405020304" pitchFamily="18" charset="0"/>
                <a:cs typeface="Times New Roman" panose="02020603050405020304" pitchFamily="18" charset="0"/>
              </a:rPr>
              <a:t>An important property of the Pauli group is that any two Pauli operators either commute or </a:t>
            </a:r>
            <a:r>
              <a:rPr lang="en-US" sz="2000" dirty="0" err="1">
                <a:latin typeface="Times New Roman" panose="02020603050405020304" pitchFamily="18" charset="0"/>
                <a:cs typeface="Times New Roman" panose="02020603050405020304" pitchFamily="18" charset="0"/>
              </a:rPr>
              <a:t>anticommute</a:t>
            </a:r>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 valid code word will be a +1 eigenvalue of all the stabilizer generators. </a:t>
            </a:r>
          </a:p>
        </p:txBody>
      </p:sp>
      <p:graphicFrame>
        <p:nvGraphicFramePr>
          <p:cNvPr id="4" name="Object 3"/>
          <p:cNvGraphicFramePr>
            <a:graphicFrameLocks noChangeAspect="1"/>
          </p:cNvGraphicFramePr>
          <p:nvPr/>
        </p:nvGraphicFramePr>
        <p:xfrm>
          <a:off x="3352800" y="3836974"/>
          <a:ext cx="1143000" cy="354026"/>
        </p:xfrm>
        <a:graphic>
          <a:graphicData uri="http://schemas.openxmlformats.org/presentationml/2006/ole">
            <mc:AlternateContent xmlns:mc="http://schemas.openxmlformats.org/markup-compatibility/2006">
              <mc:Choice xmlns:v="urn:schemas-microsoft-com:vml" Requires="v">
                <p:oleObj spid="_x0000_s3113" name="Equation" r:id="rId4" imgW="1434960" imgH="444240" progId="Equation.DSMT4">
                  <p:embed/>
                </p:oleObj>
              </mc:Choice>
              <mc:Fallback>
                <p:oleObj name="Equation" r:id="rId4" imgW="1434960" imgH="44424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836974"/>
                        <a:ext cx="1143000" cy="35402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2362200" y="4800600"/>
          <a:ext cx="3810000" cy="411308"/>
        </p:xfrm>
        <a:graphic>
          <a:graphicData uri="http://schemas.openxmlformats.org/presentationml/2006/ole">
            <mc:AlternateContent xmlns:mc="http://schemas.openxmlformats.org/markup-compatibility/2006">
              <mc:Choice xmlns:v="urn:schemas-microsoft-com:vml" Requires="v">
                <p:oleObj spid="_x0000_s3114" name="Equation" r:id="rId6" imgW="4470120" imgH="482400" progId="Equation.DSMT4">
                  <p:embed/>
                </p:oleObj>
              </mc:Choice>
              <mc:Fallback>
                <p:oleObj name="Equation" r:id="rId6" imgW="4470120" imgH="482400"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800600"/>
                        <a:ext cx="3810000" cy="411308"/>
                      </a:xfrm>
                      <a:prstGeom prst="rect">
                        <a:avLst/>
                      </a:prstGeom>
                      <a:noFill/>
                      <a:ln>
                        <a:noFill/>
                      </a:ln>
                    </p:spPr>
                  </p:pic>
                </p:oleObj>
              </mc:Fallback>
            </mc:AlternateContent>
          </a:graphicData>
        </a:graphic>
      </p:graphicFrame>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29</a:t>
            </a:fld>
            <a:endParaRPr lang="en-US"/>
          </a:p>
        </p:txBody>
      </p:sp>
      <p:sp>
        <p:nvSpPr>
          <p:cNvPr id="8" name="Date Placeholder 7">
            <a:extLst>
              <a:ext uri="{FF2B5EF4-FFF2-40B4-BE49-F238E27FC236}">
                <a16:creationId xmlns:a16="http://schemas.microsoft.com/office/drawing/2014/main" id="{AF717542-B91B-48C7-B0CF-FF037774C25E}"/>
              </a:ext>
            </a:extLst>
          </p:cNvPr>
          <p:cNvSpPr>
            <a:spLocks noGrp="1"/>
          </p:cNvSpPr>
          <p:nvPr>
            <p:ph type="dt" sz="half" idx="10"/>
          </p:nvPr>
        </p:nvSpPr>
        <p:spPr/>
        <p:txBody>
          <a:bodyPr/>
          <a:lstStyle/>
          <a:p>
            <a:fld id="{5676EEAD-120D-4849-B731-EB488AC332C0}" type="datetime1">
              <a:rPr lang="en-US" smtClean="0"/>
              <a:t>3/30/2022</a:t>
            </a:fld>
            <a:endParaRPr lang="en-US"/>
          </a:p>
        </p:txBody>
      </p:sp>
    </p:spTree>
    <p:extLst>
      <p:ext uri="{BB962C8B-B14F-4D97-AF65-F5344CB8AC3E}">
        <p14:creationId xmlns:p14="http://schemas.microsoft.com/office/powerpoint/2010/main" val="90637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quantum computer?</a:t>
            </a:r>
          </a:p>
        </p:txBody>
      </p:sp>
      <p:sp>
        <p:nvSpPr>
          <p:cNvPr id="3" name="Content Placeholder 2"/>
          <p:cNvSpPr>
            <a:spLocks noGrp="1"/>
          </p:cNvSpPr>
          <p:nvPr>
            <p:ph idx="1"/>
          </p:nvPr>
        </p:nvSpPr>
        <p:spPr/>
        <p:txBody>
          <a:bodyPr/>
          <a:lstStyle/>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quantum computer is a machine that relies on quantum phenomena like superposition, quantum uncertainty, and entanglement. </a:t>
            </a:r>
          </a:p>
          <a:p>
            <a:pPr algn="just"/>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74A701D1-815F-4D21-B06D-1ED77573B79F}"/>
              </a:ext>
            </a:extLst>
          </p:cNvPr>
          <p:cNvPicPr>
            <a:picLocks noChangeAspect="1"/>
          </p:cNvPicPr>
          <p:nvPr/>
        </p:nvPicPr>
        <p:blipFill>
          <a:blip r:embed="rId3"/>
          <a:stretch>
            <a:fillRect/>
          </a:stretch>
        </p:blipFill>
        <p:spPr>
          <a:xfrm>
            <a:off x="5486400" y="4419600"/>
            <a:ext cx="3293892" cy="2194560"/>
          </a:xfrm>
          <a:prstGeom prst="rect">
            <a:avLst/>
          </a:prstGeom>
        </p:spPr>
      </p:pic>
      <p:sp>
        <p:nvSpPr>
          <p:cNvPr id="5" name="Date Placeholder 4">
            <a:extLst>
              <a:ext uri="{FF2B5EF4-FFF2-40B4-BE49-F238E27FC236}">
                <a16:creationId xmlns:a16="http://schemas.microsoft.com/office/drawing/2014/main" id="{5E3F25C9-2482-4524-ABBF-CFA2DB101BC6}"/>
              </a:ext>
            </a:extLst>
          </p:cNvPr>
          <p:cNvSpPr>
            <a:spLocks noGrp="1"/>
          </p:cNvSpPr>
          <p:nvPr>
            <p:ph type="dt" sz="half" idx="10"/>
          </p:nvPr>
        </p:nvSpPr>
        <p:spPr/>
        <p:txBody>
          <a:bodyPr/>
          <a:lstStyle/>
          <a:p>
            <a:fld id="{89F03932-3D47-4306-A7E5-41CF638552D4}" type="datetime1">
              <a:rPr lang="en-US" smtClean="0"/>
              <a:t>3/30/2022</a:t>
            </a:fld>
            <a:endParaRPr lang="en-US"/>
          </a:p>
        </p:txBody>
      </p:sp>
      <p:sp>
        <p:nvSpPr>
          <p:cNvPr id="6" name="Footer Placeholder 5">
            <a:extLst>
              <a:ext uri="{FF2B5EF4-FFF2-40B4-BE49-F238E27FC236}">
                <a16:creationId xmlns:a16="http://schemas.microsoft.com/office/drawing/2014/main" id="{955AB612-C854-4B9F-B2D7-2775ADD5001B}"/>
              </a:ext>
            </a:extLst>
          </p:cNvPr>
          <p:cNvSpPr>
            <a:spLocks noGrp="1"/>
          </p:cNvSpPr>
          <p:nvPr>
            <p:ph type="ftr" sz="quarter" idx="11"/>
          </p:nvPr>
        </p:nvSpPr>
        <p:spPr/>
        <p:txBody>
          <a:bodyPr/>
          <a:lstStyle/>
          <a:p>
            <a:r>
              <a:rPr lang="en-US"/>
              <a:t>Samira Sayedsalehi</a:t>
            </a:r>
          </a:p>
        </p:txBody>
      </p:sp>
      <p:sp>
        <p:nvSpPr>
          <p:cNvPr id="7" name="Slide Number Placeholder 6">
            <a:extLst>
              <a:ext uri="{FF2B5EF4-FFF2-40B4-BE49-F238E27FC236}">
                <a16:creationId xmlns:a16="http://schemas.microsoft.com/office/drawing/2014/main" id="{307E871A-8330-4F88-86DA-6B93277991D3}"/>
              </a:ext>
            </a:extLst>
          </p:cNvPr>
          <p:cNvSpPr>
            <a:spLocks noGrp="1"/>
          </p:cNvSpPr>
          <p:nvPr>
            <p:ph type="sldNum" sz="quarter" idx="12"/>
          </p:nvPr>
        </p:nvSpPr>
        <p:spPr/>
        <p:txBody>
          <a:bodyPr/>
          <a:lstStyle/>
          <a:p>
            <a:fld id="{8853CEFE-4D2F-418F-A1A9-D0B61FBDDD22}" type="slidenum">
              <a:rPr lang="en-US" smtClean="0"/>
              <a:t>3</a:t>
            </a:fld>
            <a:endParaRPr lang="en-US"/>
          </a:p>
        </p:txBody>
      </p:sp>
    </p:spTree>
    <p:extLst>
      <p:ext uri="{BB962C8B-B14F-4D97-AF65-F5344CB8AC3E}">
        <p14:creationId xmlns:p14="http://schemas.microsoft.com/office/powerpoint/2010/main" val="2473326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F1C9-712F-4661-BA77-E7A8A2BE8769}"/>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The stabilizer of bit-flip repetition code</a:t>
            </a:r>
          </a:p>
        </p:txBody>
      </p:sp>
      <p:sp>
        <p:nvSpPr>
          <p:cNvPr id="4" name="Footer Placeholder 3">
            <a:extLst>
              <a:ext uri="{FF2B5EF4-FFF2-40B4-BE49-F238E27FC236}">
                <a16:creationId xmlns:a16="http://schemas.microsoft.com/office/drawing/2014/main" id="{1E184F9D-6550-44AF-A4D5-D1093E70F984}"/>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786EB87D-2107-4AA5-AD8F-67CA3013A997}"/>
              </a:ext>
            </a:extLst>
          </p:cNvPr>
          <p:cNvSpPr>
            <a:spLocks noGrp="1"/>
          </p:cNvSpPr>
          <p:nvPr>
            <p:ph type="sldNum" sz="quarter" idx="12"/>
          </p:nvPr>
        </p:nvSpPr>
        <p:spPr/>
        <p:txBody>
          <a:bodyPr/>
          <a:lstStyle/>
          <a:p>
            <a:fld id="{8853CEFE-4D2F-418F-A1A9-D0B61FBDDD22}" type="slidenum">
              <a:rPr lang="en-US" smtClean="0"/>
              <a:t>30</a:t>
            </a:fld>
            <a:endParaRPr lang="en-US"/>
          </a:p>
        </p:txBody>
      </p:sp>
      <p:sp>
        <p:nvSpPr>
          <p:cNvPr id="9" name="Content Placeholder 8">
            <a:extLst>
              <a:ext uri="{FF2B5EF4-FFF2-40B4-BE49-F238E27FC236}">
                <a16:creationId xmlns:a16="http://schemas.microsoft.com/office/drawing/2014/main" id="{B50CF1BA-3403-4C53-AA97-8756F47ECF97}"/>
              </a:ext>
            </a:extLst>
          </p:cNvPr>
          <p:cNvSpPr>
            <a:spLocks noGrp="1"/>
          </p:cNvSpPr>
          <p:nvPr>
            <p:ph idx="1"/>
          </p:nvPr>
        </p:nvSpPr>
        <p:spPr/>
        <p:txBody>
          <a:bodyPr/>
          <a:lstStyle/>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error syndrome for this code is determined by measuring the two stabilizer generators Z</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Z</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ZZ𝐼 and Z</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Z</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𝐼ZZ.</a:t>
            </a:r>
          </a:p>
          <a:p>
            <a:endParaRPr lang="en-US" dirty="0"/>
          </a:p>
        </p:txBody>
      </p:sp>
      <p:pic>
        <p:nvPicPr>
          <p:cNvPr id="11" name="Picture 10">
            <a:extLst>
              <a:ext uri="{FF2B5EF4-FFF2-40B4-BE49-F238E27FC236}">
                <a16:creationId xmlns:a16="http://schemas.microsoft.com/office/drawing/2014/main" id="{1E2F0464-3B30-48F0-8A69-4FCFB6AADD6B}"/>
              </a:ext>
            </a:extLst>
          </p:cNvPr>
          <p:cNvPicPr>
            <a:picLocks noChangeAspect="1"/>
          </p:cNvPicPr>
          <p:nvPr/>
        </p:nvPicPr>
        <p:blipFill>
          <a:blip r:embed="rId2"/>
          <a:stretch>
            <a:fillRect/>
          </a:stretch>
        </p:blipFill>
        <p:spPr>
          <a:xfrm>
            <a:off x="1752600" y="2282952"/>
            <a:ext cx="5465852" cy="2719316"/>
          </a:xfrm>
          <a:prstGeom prst="rect">
            <a:avLst/>
          </a:prstGeom>
        </p:spPr>
      </p:pic>
      <p:pic>
        <p:nvPicPr>
          <p:cNvPr id="22" name="Picture 21">
            <a:extLst>
              <a:ext uri="{FF2B5EF4-FFF2-40B4-BE49-F238E27FC236}">
                <a16:creationId xmlns:a16="http://schemas.microsoft.com/office/drawing/2014/main" id="{33BF2CE2-E8E4-461B-BB02-4F07D0B86F84}"/>
              </a:ext>
            </a:extLst>
          </p:cNvPr>
          <p:cNvPicPr>
            <a:picLocks noChangeAspect="1"/>
          </p:cNvPicPr>
          <p:nvPr/>
        </p:nvPicPr>
        <p:blipFill>
          <a:blip r:embed="rId3"/>
          <a:stretch>
            <a:fillRect/>
          </a:stretch>
        </p:blipFill>
        <p:spPr>
          <a:xfrm>
            <a:off x="2667000" y="5801080"/>
            <a:ext cx="4384244" cy="731520"/>
          </a:xfrm>
          <a:prstGeom prst="rect">
            <a:avLst/>
          </a:prstGeom>
        </p:spPr>
      </p:pic>
      <p:sp>
        <p:nvSpPr>
          <p:cNvPr id="23" name="Date Placeholder 22">
            <a:extLst>
              <a:ext uri="{FF2B5EF4-FFF2-40B4-BE49-F238E27FC236}">
                <a16:creationId xmlns:a16="http://schemas.microsoft.com/office/drawing/2014/main" id="{538C8F83-0213-4132-9556-F752ABE4FF01}"/>
              </a:ext>
            </a:extLst>
          </p:cNvPr>
          <p:cNvSpPr>
            <a:spLocks noGrp="1"/>
          </p:cNvSpPr>
          <p:nvPr>
            <p:ph type="dt" sz="half" idx="10"/>
          </p:nvPr>
        </p:nvSpPr>
        <p:spPr/>
        <p:txBody>
          <a:bodyPr/>
          <a:lstStyle/>
          <a:p>
            <a:fld id="{03168F63-42F5-40AC-AEE3-433EEA913141}" type="datetime1">
              <a:rPr lang="en-US" smtClean="0"/>
              <a:t>3/30/2022</a:t>
            </a:fld>
            <a:endParaRPr lang="en-US"/>
          </a:p>
        </p:txBody>
      </p:sp>
    </p:spTree>
    <p:extLst>
      <p:ext uri="{BB962C8B-B14F-4D97-AF65-F5344CB8AC3E}">
        <p14:creationId xmlns:p14="http://schemas.microsoft.com/office/powerpoint/2010/main" val="1005791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5434-4B6A-4F80-8286-A3DC03EE8F0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Coherent parity check (CPC)</a:t>
            </a:r>
          </a:p>
        </p:txBody>
      </p:sp>
      <p:sp>
        <p:nvSpPr>
          <p:cNvPr id="4" name="Footer Placeholder 3">
            <a:extLst>
              <a:ext uri="{FF2B5EF4-FFF2-40B4-BE49-F238E27FC236}">
                <a16:creationId xmlns:a16="http://schemas.microsoft.com/office/drawing/2014/main" id="{DDE76B1B-8B0A-4A7D-AEA2-7DCFBA8FDA9C}"/>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B75134E5-D653-4D43-8A36-F587D6A8012F}"/>
              </a:ext>
            </a:extLst>
          </p:cNvPr>
          <p:cNvSpPr>
            <a:spLocks noGrp="1"/>
          </p:cNvSpPr>
          <p:nvPr>
            <p:ph type="sldNum" sz="quarter" idx="12"/>
          </p:nvPr>
        </p:nvSpPr>
        <p:spPr/>
        <p:txBody>
          <a:bodyPr/>
          <a:lstStyle/>
          <a:p>
            <a:fld id="{8853CEFE-4D2F-418F-A1A9-D0B61FBDDD22}" type="slidenum">
              <a:rPr lang="en-US" smtClean="0"/>
              <a:t>31</a:t>
            </a:fld>
            <a:endParaRPr lang="en-US"/>
          </a:p>
        </p:txBody>
      </p:sp>
      <p:sp>
        <p:nvSpPr>
          <p:cNvPr id="9" name="Content Placeholder 8">
            <a:extLst>
              <a:ext uri="{FF2B5EF4-FFF2-40B4-BE49-F238E27FC236}">
                <a16:creationId xmlns:a16="http://schemas.microsoft.com/office/drawing/2014/main" id="{5A5277E9-B3EB-44F4-9237-06A869E05396}"/>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pPr marL="285750" indent="-285750"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Encode stage: The data register        is entangled with the parity qubit      . </a:t>
            </a:r>
          </a:p>
          <a:p>
            <a:pPr marL="285750" indent="-285750"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Decode stage: The register is disentangled from the parity qubit via the application of the unitary inverse of the first parity check. The final syndrome measurement of qubit tells us whether the results of the two parity checks differ.</a:t>
            </a:r>
          </a:p>
        </p:txBody>
      </p:sp>
      <p:graphicFrame>
        <p:nvGraphicFramePr>
          <p:cNvPr id="12" name="Object 11">
            <a:extLst>
              <a:ext uri="{FF2B5EF4-FFF2-40B4-BE49-F238E27FC236}">
                <a16:creationId xmlns:a16="http://schemas.microsoft.com/office/drawing/2014/main" id="{54029A7C-D177-43F8-BAFA-24F05CD12A73}"/>
              </a:ext>
            </a:extLst>
          </p:cNvPr>
          <p:cNvGraphicFramePr>
            <a:graphicFrameLocks noChangeAspect="1"/>
          </p:cNvGraphicFramePr>
          <p:nvPr>
            <p:extLst>
              <p:ext uri="{D42A27DB-BD31-4B8C-83A1-F6EECF244321}">
                <p14:modId xmlns:p14="http://schemas.microsoft.com/office/powerpoint/2010/main" val="3552613345"/>
              </p:ext>
            </p:extLst>
          </p:nvPr>
        </p:nvGraphicFramePr>
        <p:xfrm>
          <a:off x="4800600" y="4267200"/>
          <a:ext cx="400050" cy="304800"/>
        </p:xfrm>
        <a:graphic>
          <a:graphicData uri="http://schemas.openxmlformats.org/presentationml/2006/ole">
            <mc:AlternateContent xmlns:mc="http://schemas.openxmlformats.org/markup-compatibility/2006">
              <mc:Choice xmlns:v="urn:schemas-microsoft-com:vml" Requires="v">
                <p:oleObj spid="_x0000_s9230" name="Equation" r:id="rId3" imgW="583920" imgH="444240" progId="Equation.DSMT4">
                  <p:embed/>
                </p:oleObj>
              </mc:Choice>
              <mc:Fallback>
                <p:oleObj name="Equation" r:id="rId3" imgW="583920" imgH="444240" progId="Equation.DSMT4">
                  <p:embed/>
                  <p:pic>
                    <p:nvPicPr>
                      <p:cNvPr id="7" name="Object 6"/>
                      <p:cNvPicPr/>
                      <p:nvPr/>
                    </p:nvPicPr>
                    <p:blipFill>
                      <a:blip r:embed="rId4"/>
                      <a:stretch>
                        <a:fillRect/>
                      </a:stretch>
                    </p:blipFill>
                    <p:spPr>
                      <a:xfrm>
                        <a:off x="4800600" y="4267200"/>
                        <a:ext cx="400050" cy="304800"/>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8CBDFE4F-D625-424E-8AC9-9198F5368F37}"/>
              </a:ext>
            </a:extLst>
          </p:cNvPr>
          <p:cNvPicPr>
            <a:picLocks noChangeAspect="1"/>
          </p:cNvPicPr>
          <p:nvPr/>
        </p:nvPicPr>
        <p:blipFill>
          <a:blip r:embed="rId5"/>
          <a:stretch>
            <a:fillRect/>
          </a:stretch>
        </p:blipFill>
        <p:spPr>
          <a:xfrm>
            <a:off x="1524000" y="4572001"/>
            <a:ext cx="400050" cy="361490"/>
          </a:xfrm>
          <a:prstGeom prst="rect">
            <a:avLst/>
          </a:prstGeom>
        </p:spPr>
      </p:pic>
      <p:pic>
        <p:nvPicPr>
          <p:cNvPr id="22" name="Picture 21">
            <a:extLst>
              <a:ext uri="{FF2B5EF4-FFF2-40B4-BE49-F238E27FC236}">
                <a16:creationId xmlns:a16="http://schemas.microsoft.com/office/drawing/2014/main" id="{A3F462E5-CE96-457A-BAA2-CE4884EA5C7E}"/>
              </a:ext>
            </a:extLst>
          </p:cNvPr>
          <p:cNvPicPr>
            <a:picLocks noChangeAspect="1"/>
          </p:cNvPicPr>
          <p:nvPr/>
        </p:nvPicPr>
        <p:blipFill>
          <a:blip r:embed="rId6"/>
          <a:stretch>
            <a:fillRect/>
          </a:stretch>
        </p:blipFill>
        <p:spPr>
          <a:xfrm>
            <a:off x="611981" y="2514599"/>
            <a:ext cx="8283678" cy="1280160"/>
          </a:xfrm>
          <a:prstGeom prst="rect">
            <a:avLst/>
          </a:prstGeom>
        </p:spPr>
      </p:pic>
      <p:sp>
        <p:nvSpPr>
          <p:cNvPr id="23" name="Date Placeholder 22">
            <a:extLst>
              <a:ext uri="{FF2B5EF4-FFF2-40B4-BE49-F238E27FC236}">
                <a16:creationId xmlns:a16="http://schemas.microsoft.com/office/drawing/2014/main" id="{FD042487-A324-4C61-8F52-61BC24E768C8}"/>
              </a:ext>
            </a:extLst>
          </p:cNvPr>
          <p:cNvSpPr>
            <a:spLocks noGrp="1"/>
          </p:cNvSpPr>
          <p:nvPr>
            <p:ph type="dt" sz="half" idx="10"/>
          </p:nvPr>
        </p:nvSpPr>
        <p:spPr/>
        <p:txBody>
          <a:bodyPr/>
          <a:lstStyle/>
          <a:p>
            <a:fld id="{ADF2743C-236B-41A6-B4ED-DB832DE553B8}" type="datetime1">
              <a:rPr lang="en-US" smtClean="0"/>
              <a:t>3/30/2022</a:t>
            </a:fld>
            <a:endParaRPr lang="en-US"/>
          </a:p>
        </p:txBody>
      </p:sp>
    </p:spTree>
    <p:extLst>
      <p:ext uri="{BB962C8B-B14F-4D97-AF65-F5344CB8AC3E}">
        <p14:creationId xmlns:p14="http://schemas.microsoft.com/office/powerpoint/2010/main" val="371910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969A-6E24-4F6F-9AA8-32863C9B154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Coherent parity check (CPC)</a:t>
            </a:r>
          </a:p>
        </p:txBody>
      </p:sp>
      <p:pic>
        <p:nvPicPr>
          <p:cNvPr id="7" name="Content Placeholder 6">
            <a:extLst>
              <a:ext uri="{FF2B5EF4-FFF2-40B4-BE49-F238E27FC236}">
                <a16:creationId xmlns:a16="http://schemas.microsoft.com/office/drawing/2014/main" id="{F6BDA6AD-0B28-4EE1-BCCB-40FB2CD9399B}"/>
              </a:ext>
            </a:extLst>
          </p:cNvPr>
          <p:cNvPicPr>
            <a:picLocks noGrp="1" noChangeAspect="1"/>
          </p:cNvPicPr>
          <p:nvPr>
            <p:ph idx="1"/>
          </p:nvPr>
        </p:nvPicPr>
        <p:blipFill>
          <a:blip r:embed="rId2"/>
          <a:stretch>
            <a:fillRect/>
          </a:stretch>
        </p:blipFill>
        <p:spPr>
          <a:xfrm>
            <a:off x="1143000" y="2819400"/>
            <a:ext cx="6695749" cy="2286000"/>
          </a:xfrm>
        </p:spPr>
      </p:pic>
      <p:sp>
        <p:nvSpPr>
          <p:cNvPr id="4" name="Footer Placeholder 3">
            <a:extLst>
              <a:ext uri="{FF2B5EF4-FFF2-40B4-BE49-F238E27FC236}">
                <a16:creationId xmlns:a16="http://schemas.microsoft.com/office/drawing/2014/main" id="{8191AE20-4E77-4B71-A6C7-7A795CF25D06}"/>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9067A151-FD47-473E-B911-7283D9340554}"/>
              </a:ext>
            </a:extLst>
          </p:cNvPr>
          <p:cNvSpPr>
            <a:spLocks noGrp="1"/>
          </p:cNvSpPr>
          <p:nvPr>
            <p:ph type="sldNum" sz="quarter" idx="12"/>
          </p:nvPr>
        </p:nvSpPr>
        <p:spPr/>
        <p:txBody>
          <a:bodyPr/>
          <a:lstStyle/>
          <a:p>
            <a:fld id="{8853CEFE-4D2F-418F-A1A9-D0B61FBDDD22}" type="slidenum">
              <a:rPr lang="en-US" smtClean="0"/>
              <a:t>32</a:t>
            </a:fld>
            <a:endParaRPr lang="en-US"/>
          </a:p>
        </p:txBody>
      </p:sp>
      <p:sp>
        <p:nvSpPr>
          <p:cNvPr id="8" name="Date Placeholder 7">
            <a:extLst>
              <a:ext uri="{FF2B5EF4-FFF2-40B4-BE49-F238E27FC236}">
                <a16:creationId xmlns:a16="http://schemas.microsoft.com/office/drawing/2014/main" id="{BCADACBF-7144-45CD-8F40-B30E17EC9BEA}"/>
              </a:ext>
            </a:extLst>
          </p:cNvPr>
          <p:cNvSpPr>
            <a:spLocks noGrp="1"/>
          </p:cNvSpPr>
          <p:nvPr>
            <p:ph type="dt" sz="half" idx="10"/>
          </p:nvPr>
        </p:nvSpPr>
        <p:spPr/>
        <p:txBody>
          <a:bodyPr/>
          <a:lstStyle/>
          <a:p>
            <a:fld id="{0CB55528-639D-40EC-A004-533B23A49797}" type="datetime1">
              <a:rPr lang="en-US" smtClean="0"/>
              <a:t>3/30/2022</a:t>
            </a:fld>
            <a:endParaRPr lang="en-US"/>
          </a:p>
        </p:txBody>
      </p:sp>
    </p:spTree>
    <p:extLst>
      <p:ext uri="{BB962C8B-B14F-4D97-AF65-F5344CB8AC3E}">
        <p14:creationId xmlns:p14="http://schemas.microsoft.com/office/powerpoint/2010/main" val="2779755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969A-6E24-4F6F-9AA8-32863C9B154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Coherent parity check (CPC)</a:t>
            </a:r>
          </a:p>
        </p:txBody>
      </p:sp>
      <p:sp>
        <p:nvSpPr>
          <p:cNvPr id="4" name="Footer Placeholder 3">
            <a:extLst>
              <a:ext uri="{FF2B5EF4-FFF2-40B4-BE49-F238E27FC236}">
                <a16:creationId xmlns:a16="http://schemas.microsoft.com/office/drawing/2014/main" id="{8191AE20-4E77-4B71-A6C7-7A795CF25D06}"/>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9067A151-FD47-473E-B911-7283D9340554}"/>
              </a:ext>
            </a:extLst>
          </p:cNvPr>
          <p:cNvSpPr>
            <a:spLocks noGrp="1"/>
          </p:cNvSpPr>
          <p:nvPr>
            <p:ph type="sldNum" sz="quarter" idx="12"/>
          </p:nvPr>
        </p:nvSpPr>
        <p:spPr/>
        <p:txBody>
          <a:bodyPr/>
          <a:lstStyle/>
          <a:p>
            <a:fld id="{8853CEFE-4D2F-418F-A1A9-D0B61FBDDD22}" type="slidenum">
              <a:rPr lang="en-US" smtClean="0"/>
              <a:t>33</a:t>
            </a:fld>
            <a:endParaRPr lang="en-US"/>
          </a:p>
        </p:txBody>
      </p:sp>
      <p:pic>
        <p:nvPicPr>
          <p:cNvPr id="9" name="Content Placeholder 8">
            <a:extLst>
              <a:ext uri="{FF2B5EF4-FFF2-40B4-BE49-F238E27FC236}">
                <a16:creationId xmlns:a16="http://schemas.microsoft.com/office/drawing/2014/main" id="{14C888C4-C426-4366-8511-E5022750FE72}"/>
              </a:ext>
            </a:extLst>
          </p:cNvPr>
          <p:cNvPicPr>
            <a:picLocks noGrp="1" noChangeAspect="1"/>
          </p:cNvPicPr>
          <p:nvPr>
            <p:ph idx="1"/>
          </p:nvPr>
        </p:nvPicPr>
        <p:blipFill>
          <a:blip r:embed="rId2"/>
          <a:stretch>
            <a:fillRect/>
          </a:stretch>
        </p:blipFill>
        <p:spPr>
          <a:xfrm>
            <a:off x="1066801" y="2590800"/>
            <a:ext cx="6666131" cy="2286000"/>
          </a:xfrm>
        </p:spPr>
      </p:pic>
      <p:pic>
        <p:nvPicPr>
          <p:cNvPr id="15" name="Picture 14">
            <a:extLst>
              <a:ext uri="{FF2B5EF4-FFF2-40B4-BE49-F238E27FC236}">
                <a16:creationId xmlns:a16="http://schemas.microsoft.com/office/drawing/2014/main" id="{2DB370CA-763F-46AC-BDB6-35D0AC63CE45}"/>
              </a:ext>
            </a:extLst>
          </p:cNvPr>
          <p:cNvPicPr>
            <a:picLocks noChangeAspect="1"/>
          </p:cNvPicPr>
          <p:nvPr/>
        </p:nvPicPr>
        <p:blipFill>
          <a:blip r:embed="rId3"/>
          <a:stretch>
            <a:fillRect/>
          </a:stretch>
        </p:blipFill>
        <p:spPr>
          <a:xfrm>
            <a:off x="1823751" y="5318760"/>
            <a:ext cx="4881849" cy="1005840"/>
          </a:xfrm>
          <a:prstGeom prst="rect">
            <a:avLst/>
          </a:prstGeom>
        </p:spPr>
      </p:pic>
      <p:sp>
        <p:nvSpPr>
          <p:cNvPr id="16" name="Date Placeholder 15">
            <a:extLst>
              <a:ext uri="{FF2B5EF4-FFF2-40B4-BE49-F238E27FC236}">
                <a16:creationId xmlns:a16="http://schemas.microsoft.com/office/drawing/2014/main" id="{CEFDA1DA-AEBD-495E-BC98-45F86FACAB15}"/>
              </a:ext>
            </a:extLst>
          </p:cNvPr>
          <p:cNvSpPr>
            <a:spLocks noGrp="1"/>
          </p:cNvSpPr>
          <p:nvPr>
            <p:ph type="dt" sz="half" idx="10"/>
          </p:nvPr>
        </p:nvSpPr>
        <p:spPr/>
        <p:txBody>
          <a:bodyPr/>
          <a:lstStyle/>
          <a:p>
            <a:fld id="{423C1A3C-DBDA-4B4C-84B6-8FC1E2FE4E7D}" type="datetime1">
              <a:rPr lang="en-US" smtClean="0"/>
              <a:t>3/30/2022</a:t>
            </a:fld>
            <a:endParaRPr lang="en-US"/>
          </a:p>
        </p:txBody>
      </p:sp>
    </p:spTree>
    <p:extLst>
      <p:ext uri="{BB962C8B-B14F-4D97-AF65-F5344CB8AC3E}">
        <p14:creationId xmlns:p14="http://schemas.microsoft.com/office/powerpoint/2010/main" val="3145164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961B-A670-4AB2-8BBC-C479AF5A1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Topological code</a:t>
            </a:r>
          </a:p>
        </p:txBody>
      </p:sp>
      <p:sp>
        <p:nvSpPr>
          <p:cNvPr id="4" name="Footer Placeholder 3">
            <a:extLst>
              <a:ext uri="{FF2B5EF4-FFF2-40B4-BE49-F238E27FC236}">
                <a16:creationId xmlns:a16="http://schemas.microsoft.com/office/drawing/2014/main" id="{F87E4AAD-BCE1-4C4A-9204-41398CE62F61}"/>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20A11E23-39B7-4EC2-B1DF-56291C5681B0}"/>
              </a:ext>
            </a:extLst>
          </p:cNvPr>
          <p:cNvSpPr>
            <a:spLocks noGrp="1"/>
          </p:cNvSpPr>
          <p:nvPr>
            <p:ph type="sldNum" sz="quarter" idx="12"/>
          </p:nvPr>
        </p:nvSpPr>
        <p:spPr/>
        <p:txBody>
          <a:bodyPr/>
          <a:lstStyle/>
          <a:p>
            <a:fld id="{8853CEFE-4D2F-418F-A1A9-D0B61FBDDD22}" type="slidenum">
              <a:rPr lang="en-US" smtClean="0"/>
              <a:t>34</a:t>
            </a:fld>
            <a:endParaRPr lang="en-US"/>
          </a:p>
        </p:txBody>
      </p:sp>
      <p:pic>
        <p:nvPicPr>
          <p:cNvPr id="2050" name="Picture 2">
            <a:extLst>
              <a:ext uri="{FF2B5EF4-FFF2-40B4-BE49-F238E27FC236}">
                <a16:creationId xmlns:a16="http://schemas.microsoft.com/office/drawing/2014/main" id="{13604EE7-A494-4095-8C0D-10ACB8DC70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624137"/>
            <a:ext cx="2971800" cy="16741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 1: (Color online) A two dimensional square lattice attached on a torus with qubits living in edges. Plaquette and vertex operators i. e. Bp, Av are defined corresponding to plaquettes and vertices, respectively.">
            <a:extLst>
              <a:ext uri="{FF2B5EF4-FFF2-40B4-BE49-F238E27FC236}">
                <a16:creationId xmlns:a16="http://schemas.microsoft.com/office/drawing/2014/main" id="{E8B61604-E35C-4862-90DD-6351837D7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648142"/>
            <a:ext cx="3413663" cy="20001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tropy | Free Full-Text | Topological Quantum Codes from Lattices  Partition on the n-Dimensional Flat Tori | HTML">
            <a:extLst>
              <a:ext uri="{FF2B5EF4-FFF2-40B4-BE49-F238E27FC236}">
                <a16:creationId xmlns:a16="http://schemas.microsoft.com/office/drawing/2014/main" id="{F3376F31-AE82-49F9-896E-DEDF42AED1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191" y="4538729"/>
            <a:ext cx="286048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E84137-3A11-4E03-AC04-CC1673DD1F83}"/>
              </a:ext>
            </a:extLst>
          </p:cNvPr>
          <p:cNvPicPr>
            <a:picLocks noChangeAspect="1"/>
          </p:cNvPicPr>
          <p:nvPr/>
        </p:nvPicPr>
        <p:blipFill>
          <a:blip r:embed="rId5"/>
          <a:stretch>
            <a:fillRect/>
          </a:stretch>
        </p:blipFill>
        <p:spPr>
          <a:xfrm>
            <a:off x="4453779" y="2607501"/>
            <a:ext cx="3200400" cy="1419225"/>
          </a:xfrm>
          <a:prstGeom prst="rect">
            <a:avLst/>
          </a:prstGeom>
        </p:spPr>
      </p:pic>
      <p:sp>
        <p:nvSpPr>
          <p:cNvPr id="7" name="Date Placeholder 6">
            <a:extLst>
              <a:ext uri="{FF2B5EF4-FFF2-40B4-BE49-F238E27FC236}">
                <a16:creationId xmlns:a16="http://schemas.microsoft.com/office/drawing/2014/main" id="{F751FB39-311D-46C5-B6B2-E8C340BB6DAF}"/>
              </a:ext>
            </a:extLst>
          </p:cNvPr>
          <p:cNvSpPr>
            <a:spLocks noGrp="1"/>
          </p:cNvSpPr>
          <p:nvPr>
            <p:ph type="dt" sz="half" idx="10"/>
          </p:nvPr>
        </p:nvSpPr>
        <p:spPr/>
        <p:txBody>
          <a:bodyPr/>
          <a:lstStyle/>
          <a:p>
            <a:fld id="{4B3AC81D-655F-4F8F-BC52-EDC7BCB230CF}" type="datetime1">
              <a:rPr lang="en-US" smtClean="0"/>
              <a:t>3/30/2022</a:t>
            </a:fld>
            <a:endParaRPr lang="en-US"/>
          </a:p>
        </p:txBody>
      </p:sp>
    </p:spTree>
    <p:extLst>
      <p:ext uri="{BB962C8B-B14F-4D97-AF65-F5344CB8AC3E}">
        <p14:creationId xmlns:p14="http://schemas.microsoft.com/office/powerpoint/2010/main" val="203320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4"/>
                                        </p:tgtEl>
                                      </p:cBhvr>
                                    </p:animEffect>
                                    <p:set>
                                      <p:cBhvr>
                                        <p:cTn id="7" dur="1" fill="hold">
                                          <p:stCondLst>
                                            <p:cond delay="499"/>
                                          </p:stCondLst>
                                        </p:cTn>
                                        <p:tgtEl>
                                          <p:spTgt spid="20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2000"/>
                                        <p:tgtEl>
                                          <p:spTgt spid="2052"/>
                                        </p:tgtEl>
                                      </p:cBhvr>
                                    </p:animEffect>
                                    <p:anim calcmode="lin" valueType="num">
                                      <p:cBhvr>
                                        <p:cTn id="23" dur="2000" fill="hold"/>
                                        <p:tgtEl>
                                          <p:spTgt spid="2052"/>
                                        </p:tgtEl>
                                        <p:attrNameLst>
                                          <p:attrName>ppt_w</p:attrName>
                                        </p:attrNameLst>
                                      </p:cBhvr>
                                      <p:tavLst>
                                        <p:tav tm="0" fmla="#ppt_w*sin(2.5*pi*$)">
                                          <p:val>
                                            <p:fltVal val="0"/>
                                          </p:val>
                                        </p:tav>
                                        <p:tav tm="100000">
                                          <p:val>
                                            <p:fltVal val="1"/>
                                          </p:val>
                                        </p:tav>
                                      </p:tavLst>
                                    </p:anim>
                                    <p:anim calcmode="lin" valueType="num">
                                      <p:cBhvr>
                                        <p:cTn id="24"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Surface code</a:t>
            </a:r>
          </a:p>
        </p:txBody>
      </p:sp>
      <p:sp>
        <p:nvSpPr>
          <p:cNvPr id="5" name="Content Placeholder 4"/>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One of the topological QEC codes is surface code that is a stabilizer code arranged on a 2-D lattice with nearest-neighbor interactions. It encodes a single logical qubit in a number of physical qubits that is determined by the code distance d.</a:t>
            </a:r>
          </a:p>
        </p:txBody>
      </p:sp>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35</a:t>
            </a:fld>
            <a:endParaRPr lang="en-US"/>
          </a:p>
        </p:txBody>
      </p:sp>
      <p:pic>
        <p:nvPicPr>
          <p:cNvPr id="11" name="Picture 10">
            <a:extLst>
              <a:ext uri="{FF2B5EF4-FFF2-40B4-BE49-F238E27FC236}">
                <a16:creationId xmlns:a16="http://schemas.microsoft.com/office/drawing/2014/main" id="{EA1F5E15-2577-4674-8A8D-CCC59DD56C9E}"/>
              </a:ext>
            </a:extLst>
          </p:cNvPr>
          <p:cNvPicPr>
            <a:picLocks noChangeAspect="1"/>
          </p:cNvPicPr>
          <p:nvPr/>
        </p:nvPicPr>
        <p:blipFill>
          <a:blip r:embed="rId3"/>
          <a:stretch>
            <a:fillRect/>
          </a:stretch>
        </p:blipFill>
        <p:spPr>
          <a:xfrm>
            <a:off x="995500" y="3657600"/>
            <a:ext cx="2698679" cy="2640842"/>
          </a:xfrm>
          <a:prstGeom prst="rect">
            <a:avLst/>
          </a:prstGeom>
        </p:spPr>
      </p:pic>
      <p:pic>
        <p:nvPicPr>
          <p:cNvPr id="13" name="Picture 12">
            <a:extLst>
              <a:ext uri="{FF2B5EF4-FFF2-40B4-BE49-F238E27FC236}">
                <a16:creationId xmlns:a16="http://schemas.microsoft.com/office/drawing/2014/main" id="{B9198219-CA88-46B0-B92A-CEB3A96CD5F1}"/>
              </a:ext>
            </a:extLst>
          </p:cNvPr>
          <p:cNvPicPr>
            <a:picLocks noChangeAspect="1"/>
          </p:cNvPicPr>
          <p:nvPr/>
        </p:nvPicPr>
        <p:blipFill>
          <a:blip r:embed="rId4"/>
          <a:stretch>
            <a:fillRect/>
          </a:stretch>
        </p:blipFill>
        <p:spPr>
          <a:xfrm>
            <a:off x="4343400" y="3911184"/>
            <a:ext cx="840284" cy="822960"/>
          </a:xfrm>
          <a:prstGeom prst="rect">
            <a:avLst/>
          </a:prstGeom>
        </p:spPr>
      </p:pic>
      <p:pic>
        <p:nvPicPr>
          <p:cNvPr id="15" name="Picture 14">
            <a:extLst>
              <a:ext uri="{FF2B5EF4-FFF2-40B4-BE49-F238E27FC236}">
                <a16:creationId xmlns:a16="http://schemas.microsoft.com/office/drawing/2014/main" id="{D2263B32-1E0C-4CE8-8918-5A385CA00F88}"/>
              </a:ext>
            </a:extLst>
          </p:cNvPr>
          <p:cNvPicPr>
            <a:picLocks noChangeAspect="1"/>
          </p:cNvPicPr>
          <p:nvPr/>
        </p:nvPicPr>
        <p:blipFill>
          <a:blip r:embed="rId5"/>
          <a:stretch>
            <a:fillRect/>
          </a:stretch>
        </p:blipFill>
        <p:spPr>
          <a:xfrm>
            <a:off x="5603899" y="3911184"/>
            <a:ext cx="2178182" cy="1005840"/>
          </a:xfrm>
          <a:prstGeom prst="rect">
            <a:avLst/>
          </a:prstGeom>
        </p:spPr>
      </p:pic>
      <p:pic>
        <p:nvPicPr>
          <p:cNvPr id="17" name="Picture 16">
            <a:extLst>
              <a:ext uri="{FF2B5EF4-FFF2-40B4-BE49-F238E27FC236}">
                <a16:creationId xmlns:a16="http://schemas.microsoft.com/office/drawing/2014/main" id="{9DC963D3-3B5B-4BB3-B2AB-9C76560D1A7E}"/>
              </a:ext>
            </a:extLst>
          </p:cNvPr>
          <p:cNvPicPr>
            <a:picLocks noChangeAspect="1"/>
          </p:cNvPicPr>
          <p:nvPr/>
        </p:nvPicPr>
        <p:blipFill>
          <a:blip r:embed="rId6"/>
          <a:stretch>
            <a:fillRect/>
          </a:stretch>
        </p:blipFill>
        <p:spPr>
          <a:xfrm>
            <a:off x="4414347" y="5090760"/>
            <a:ext cx="843453" cy="822960"/>
          </a:xfrm>
          <a:prstGeom prst="rect">
            <a:avLst/>
          </a:prstGeom>
        </p:spPr>
      </p:pic>
      <p:pic>
        <p:nvPicPr>
          <p:cNvPr id="19" name="Picture 18">
            <a:extLst>
              <a:ext uri="{FF2B5EF4-FFF2-40B4-BE49-F238E27FC236}">
                <a16:creationId xmlns:a16="http://schemas.microsoft.com/office/drawing/2014/main" id="{0C7945EB-DA20-49F6-9B5F-5DFEA17A3214}"/>
              </a:ext>
            </a:extLst>
          </p:cNvPr>
          <p:cNvPicPr>
            <a:picLocks noChangeAspect="1"/>
          </p:cNvPicPr>
          <p:nvPr/>
        </p:nvPicPr>
        <p:blipFill>
          <a:blip r:embed="rId7"/>
          <a:stretch>
            <a:fillRect/>
          </a:stretch>
        </p:blipFill>
        <p:spPr>
          <a:xfrm>
            <a:off x="5638798" y="5090760"/>
            <a:ext cx="2102810" cy="1005840"/>
          </a:xfrm>
          <a:prstGeom prst="rect">
            <a:avLst/>
          </a:prstGeom>
        </p:spPr>
      </p:pic>
      <p:sp>
        <p:nvSpPr>
          <p:cNvPr id="3" name="Date Placeholder 2">
            <a:extLst>
              <a:ext uri="{FF2B5EF4-FFF2-40B4-BE49-F238E27FC236}">
                <a16:creationId xmlns:a16="http://schemas.microsoft.com/office/drawing/2014/main" id="{85B43D0C-8903-472D-BE27-347F0C2BEBE0}"/>
              </a:ext>
            </a:extLst>
          </p:cNvPr>
          <p:cNvSpPr>
            <a:spLocks noGrp="1"/>
          </p:cNvSpPr>
          <p:nvPr>
            <p:ph type="dt" sz="half" idx="10"/>
          </p:nvPr>
        </p:nvSpPr>
        <p:spPr/>
        <p:txBody>
          <a:bodyPr/>
          <a:lstStyle/>
          <a:p>
            <a:fld id="{BB27F158-76BB-43A0-9CCB-314375CC587F}" type="datetime1">
              <a:rPr lang="en-US" smtClean="0"/>
              <a:t>3/30/2022</a:t>
            </a:fld>
            <a:endParaRPr lang="en-US"/>
          </a:p>
        </p:txBody>
      </p:sp>
    </p:spTree>
    <p:extLst>
      <p:ext uri="{BB962C8B-B14F-4D97-AF65-F5344CB8AC3E}">
        <p14:creationId xmlns:p14="http://schemas.microsoft.com/office/powerpoint/2010/main" val="2810991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Surface code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The eigenvectors of </a:t>
                </a:r>
                <a14:m>
                  <m:oMath xmlns:m="http://schemas.openxmlformats.org/officeDocument/2006/math">
                    <m:r>
                      <a:rPr lang="en-US" sz="2000" b="0" i="1" smtClean="0">
                        <a:latin typeface="Cambria Math"/>
                      </a:rPr>
                      <m:t>𝑍</m:t>
                    </m:r>
                  </m:oMath>
                </a14:m>
                <a:r>
                  <a:rPr lang="en-US" sz="2000" dirty="0">
                    <a:latin typeface="Times New Roman" panose="02020603050405020304" pitchFamily="18" charset="0"/>
                    <a:cs typeface="Times New Roman" panose="02020603050405020304" pitchFamily="18" charset="0"/>
                  </a:rPr>
                  <a:t> are {|0</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|1</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with eigenvalues ±1. A measurement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a:rPr>
                          <m:t>𝑀</m:t>
                        </m:r>
                      </m:e>
                      <m:sub>
                        <m:r>
                          <a:rPr lang="en-US" sz="2000" i="1" dirty="0">
                            <a:latin typeface="Cambria Math"/>
                          </a:rPr>
                          <m:t>𝑧</m:t>
                        </m:r>
                      </m:sub>
                    </m:sSub>
                  </m:oMath>
                </a14:m>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the </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will return only one of two possible measurement outcomes, +1 with the </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state projected to |0</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or −1 with the </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state projected to  |1</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 subsequent measurement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a:rPr>
                          <m:t>𝑀</m:t>
                        </m:r>
                      </m:e>
                      <m:sub>
                        <m:r>
                          <a:rPr lang="en-US" sz="2000" i="1" dirty="0">
                            <a:latin typeface="Cambria Math"/>
                          </a:rPr>
                          <m:t>𝑥</m:t>
                        </m:r>
                      </m:sub>
                    </m:sSub>
                  </m:oMath>
                </a14:m>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a:t>
                </a:r>
                <a:r>
                  <a:rPr lang="en-US" sz="2000" i="1" dirty="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will project the </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state onto the </a:t>
                </a:r>
                <a:r>
                  <a:rPr lang="en-US" sz="2000" i="1" dirty="0">
                    <a:latin typeface="Times New Roman" panose="02020603050405020304" pitchFamily="18" charset="0"/>
                    <a:cs typeface="Times New Roman" panose="02020603050405020304" pitchFamily="18" charset="0"/>
                  </a:rPr>
                  <a:t>X </a:t>
                </a:r>
                <a:r>
                  <a:rPr lang="en-US" sz="2000" dirty="0" err="1">
                    <a:latin typeface="Times New Roman" panose="02020603050405020304" pitchFamily="18" charset="0"/>
                    <a:cs typeface="Times New Roman" panose="02020603050405020304" pitchFamily="18" charset="0"/>
                  </a:rPr>
                  <a:t>eigenstates</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or  |-</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with +1 and −1 measurement outcomes, respectively. </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t="-845" r="-741"/>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1689100" y="5219700"/>
          <a:ext cx="4483100" cy="876300"/>
        </p:xfrm>
        <a:graphic>
          <a:graphicData uri="http://schemas.openxmlformats.org/presentationml/2006/ole">
            <mc:AlternateContent xmlns:mc="http://schemas.openxmlformats.org/markup-compatibility/2006">
              <mc:Choice xmlns:v="urn:schemas-microsoft-com:vml" Requires="v">
                <p:oleObj spid="_x0000_s7188" name="Equation" r:id="rId5" imgW="4483080" imgH="876240" progId="Equation.DSMT4">
                  <p:embed/>
                </p:oleObj>
              </mc:Choice>
              <mc:Fallback>
                <p:oleObj name="Equation" r:id="rId5" imgW="4483080" imgH="876240" progId="Equation.DSMT4">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9100" y="5219700"/>
                        <a:ext cx="4483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r>
              <a:rPr lang="en-US"/>
              <a:t>Samira Sayedsalehi</a:t>
            </a:r>
          </a:p>
        </p:txBody>
      </p:sp>
      <p:sp>
        <p:nvSpPr>
          <p:cNvPr id="6" name="Slide Number Placeholder 5"/>
          <p:cNvSpPr>
            <a:spLocks noGrp="1"/>
          </p:cNvSpPr>
          <p:nvPr>
            <p:ph type="sldNum" sz="quarter" idx="12"/>
          </p:nvPr>
        </p:nvSpPr>
        <p:spPr/>
        <p:txBody>
          <a:bodyPr/>
          <a:lstStyle/>
          <a:p>
            <a:fld id="{8853CEFE-4D2F-418F-A1A9-D0B61FBDDD22}" type="slidenum">
              <a:rPr lang="en-US" smtClean="0"/>
              <a:t>36</a:t>
            </a:fld>
            <a:endParaRPr lang="en-US"/>
          </a:p>
        </p:txBody>
      </p:sp>
      <p:sp>
        <p:nvSpPr>
          <p:cNvPr id="7" name="Date Placeholder 6">
            <a:extLst>
              <a:ext uri="{FF2B5EF4-FFF2-40B4-BE49-F238E27FC236}">
                <a16:creationId xmlns:a16="http://schemas.microsoft.com/office/drawing/2014/main" id="{F22B5412-0FA9-486D-B724-89515C89E42D}"/>
              </a:ext>
            </a:extLst>
          </p:cNvPr>
          <p:cNvSpPr>
            <a:spLocks noGrp="1"/>
          </p:cNvSpPr>
          <p:nvPr>
            <p:ph type="dt" sz="half" idx="10"/>
          </p:nvPr>
        </p:nvSpPr>
        <p:spPr/>
        <p:txBody>
          <a:bodyPr/>
          <a:lstStyle/>
          <a:p>
            <a:fld id="{D4BC99CC-53D3-484F-A78B-7FDB5240FB18}" type="datetime1">
              <a:rPr lang="en-US" smtClean="0"/>
              <a:t>3/30/2022</a:t>
            </a:fld>
            <a:endParaRPr lang="en-US"/>
          </a:p>
        </p:txBody>
      </p:sp>
    </p:spTree>
    <p:extLst>
      <p:ext uri="{BB962C8B-B14F-4D97-AF65-F5344CB8AC3E}">
        <p14:creationId xmlns:p14="http://schemas.microsoft.com/office/powerpoint/2010/main" val="1976085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Surface code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A single error on data </a:t>
                </a:r>
                <a:r>
                  <a:rPr lang="en-US" sz="2000" dirty="0" err="1">
                    <a:latin typeface="Times New Roman" panose="02020603050405020304" pitchFamily="18" charset="0"/>
                    <a:cs typeface="Times New Roman" panose="02020603050405020304" pitchFamily="18" charset="0"/>
                  </a:rPr>
                  <a:t>qubit</a:t>
                </a:r>
                <a:r>
                  <a:rPr lang="en-US" sz="2000" dirty="0">
                    <a:latin typeface="Times New Roman" panose="02020603050405020304" pitchFamily="18" charset="0"/>
                    <a:cs typeface="Times New Roman" panose="02020603050405020304" pitchFamily="18" charset="0"/>
                  </a:rPr>
                  <a:t> will be indicated by changes in the measurement outcomes.</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Because of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a:rPr>
                          <m:t>𝑋</m:t>
                        </m:r>
                        <m:r>
                          <a:rPr lang="en-US" sz="2000" i="1">
                            <a:latin typeface="Cambria Math"/>
                          </a:rPr>
                          <m:t>,</m:t>
                        </m:r>
                        <m:r>
                          <a:rPr lang="en-US" sz="2000" b="0" i="1" smtClean="0">
                            <a:latin typeface="Cambria Math"/>
                          </a:rPr>
                          <m:t>𝑍</m:t>
                        </m:r>
                      </m:e>
                    </m:d>
                    <m:r>
                      <a:rPr lang="en-US" sz="2000" i="1">
                        <a:latin typeface="Cambria Math"/>
                        <a:ea typeface="Cambria Math"/>
                      </a:rPr>
                      <m:t>≠0</m:t>
                    </m:r>
                    <m:r>
                      <a:rPr lang="en-US" sz="2000">
                        <a:latin typeface="Cambria Math"/>
                        <a:ea typeface="Cambria Math"/>
                      </a:rPr>
                      <m:t>,</m:t>
                    </m:r>
                  </m:oMath>
                </a14:m>
                <a:r>
                  <a:rPr lang="en-US" sz="2000" dirty="0">
                    <a:latin typeface="Times New Roman" panose="02020603050405020304" pitchFamily="18" charset="0"/>
                    <a:cs typeface="Times New Roman" panose="02020603050405020304" pitchFamily="18" charset="0"/>
                  </a:rPr>
                  <a:t> operators X and Z </a:t>
                </a:r>
                <a:r>
                  <a:rPr lang="en-US" sz="2000" dirty="0" err="1">
                    <a:latin typeface="Times New Roman" panose="02020603050405020304" pitchFamily="18" charset="0"/>
                    <a:cs typeface="Times New Roman" panose="02020603050405020304" pitchFamily="18" charset="0"/>
                  </a:rPr>
                  <a:t>anticommute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704"/>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1752600" y="3200400"/>
          <a:ext cx="5130800" cy="876300"/>
        </p:xfrm>
        <a:graphic>
          <a:graphicData uri="http://schemas.openxmlformats.org/presentationml/2006/ole">
            <mc:AlternateContent xmlns:mc="http://schemas.openxmlformats.org/markup-compatibility/2006">
              <mc:Choice xmlns:v="urn:schemas-microsoft-com:vml" Requires="v">
                <p:oleObj spid="_x0000_s6183" name="Equation" r:id="rId4" imgW="5130720" imgH="876240" progId="Equation.DSMT4">
                  <p:embed/>
                </p:oleObj>
              </mc:Choice>
              <mc:Fallback>
                <p:oleObj name="Equation" r:id="rId4" imgW="5130720" imgH="87624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200400"/>
                        <a:ext cx="5130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898650" y="4343400"/>
          <a:ext cx="4838700" cy="876300"/>
        </p:xfrm>
        <a:graphic>
          <a:graphicData uri="http://schemas.openxmlformats.org/presentationml/2006/ole">
            <mc:AlternateContent xmlns:mc="http://schemas.openxmlformats.org/markup-compatibility/2006">
              <mc:Choice xmlns:v="urn:schemas-microsoft-com:vml" Requires="v">
                <p:oleObj spid="_x0000_s6184" name="Equation" r:id="rId6" imgW="4838400" imgH="876240" progId="Equation.DSMT4">
                  <p:embed/>
                </p:oleObj>
              </mc:Choice>
              <mc:Fallback>
                <p:oleObj name="Equation" r:id="rId6" imgW="4838400" imgH="876240"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8650" y="4343400"/>
                        <a:ext cx="48387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37</a:t>
            </a:fld>
            <a:endParaRPr lang="en-US"/>
          </a:p>
        </p:txBody>
      </p:sp>
      <p:sp>
        <p:nvSpPr>
          <p:cNvPr id="8" name="Date Placeholder 7">
            <a:extLst>
              <a:ext uri="{FF2B5EF4-FFF2-40B4-BE49-F238E27FC236}">
                <a16:creationId xmlns:a16="http://schemas.microsoft.com/office/drawing/2014/main" id="{B02BEBFC-C62B-4449-9EDF-40C0C8418134}"/>
              </a:ext>
            </a:extLst>
          </p:cNvPr>
          <p:cNvSpPr>
            <a:spLocks noGrp="1"/>
          </p:cNvSpPr>
          <p:nvPr>
            <p:ph type="dt" sz="half" idx="10"/>
          </p:nvPr>
        </p:nvSpPr>
        <p:spPr/>
        <p:txBody>
          <a:bodyPr/>
          <a:lstStyle/>
          <a:p>
            <a:fld id="{76B0F283-88EF-444C-90B6-2F893EA40693}" type="datetime1">
              <a:rPr lang="en-US" smtClean="0"/>
              <a:t>3/30/2022</a:t>
            </a:fld>
            <a:endParaRPr lang="en-US"/>
          </a:p>
        </p:txBody>
      </p:sp>
    </p:spTree>
    <p:extLst>
      <p:ext uri="{BB962C8B-B14F-4D97-AF65-F5344CB8AC3E}">
        <p14:creationId xmlns:p14="http://schemas.microsoft.com/office/powerpoint/2010/main" val="1487641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code</a:t>
            </a:r>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910840"/>
            <a:ext cx="377952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2910840"/>
            <a:ext cx="377952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a:t>Samira Sayedsalehi</a:t>
            </a:r>
          </a:p>
        </p:txBody>
      </p:sp>
      <p:sp>
        <p:nvSpPr>
          <p:cNvPr id="6" name="Slide Number Placeholder 5"/>
          <p:cNvSpPr>
            <a:spLocks noGrp="1"/>
          </p:cNvSpPr>
          <p:nvPr>
            <p:ph type="sldNum" sz="quarter" idx="12"/>
          </p:nvPr>
        </p:nvSpPr>
        <p:spPr/>
        <p:txBody>
          <a:bodyPr/>
          <a:lstStyle/>
          <a:p>
            <a:fld id="{8853CEFE-4D2F-418F-A1A9-D0B61FBDDD22}" type="slidenum">
              <a:rPr lang="en-US" smtClean="0"/>
              <a:t>38</a:t>
            </a:fld>
            <a:endParaRPr lang="en-US"/>
          </a:p>
        </p:txBody>
      </p:sp>
      <p:sp>
        <p:nvSpPr>
          <p:cNvPr id="14" name="TextBox 13"/>
          <p:cNvSpPr txBox="1"/>
          <p:nvPr/>
        </p:nvSpPr>
        <p:spPr>
          <a:xfrm>
            <a:off x="1600200" y="3398877"/>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5" name="TextBox 14"/>
          <p:cNvSpPr txBox="1"/>
          <p:nvPr/>
        </p:nvSpPr>
        <p:spPr>
          <a:xfrm>
            <a:off x="1981200" y="2919531"/>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6" name="TextBox 15"/>
          <p:cNvSpPr txBox="1"/>
          <p:nvPr/>
        </p:nvSpPr>
        <p:spPr>
          <a:xfrm>
            <a:off x="3286125" y="3383399"/>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7" name="TextBox 16"/>
          <p:cNvSpPr txBox="1"/>
          <p:nvPr/>
        </p:nvSpPr>
        <p:spPr>
          <a:xfrm>
            <a:off x="3286125" y="2921555"/>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X</a:t>
            </a:r>
          </a:p>
        </p:txBody>
      </p:sp>
      <p:sp>
        <p:nvSpPr>
          <p:cNvPr id="18" name="TextBox 17"/>
          <p:cNvSpPr txBox="1"/>
          <p:nvPr/>
        </p:nvSpPr>
        <p:spPr>
          <a:xfrm>
            <a:off x="5486400" y="3823454"/>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Z</a:t>
            </a:r>
          </a:p>
        </p:txBody>
      </p:sp>
      <p:sp>
        <p:nvSpPr>
          <p:cNvPr id="19" name="TextBox 18"/>
          <p:cNvSpPr txBox="1"/>
          <p:nvPr/>
        </p:nvSpPr>
        <p:spPr>
          <a:xfrm>
            <a:off x="6398895" y="2910840"/>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Z</a:t>
            </a:r>
          </a:p>
        </p:txBody>
      </p:sp>
      <p:sp>
        <p:nvSpPr>
          <p:cNvPr id="20" name="TextBox 19"/>
          <p:cNvSpPr txBox="1"/>
          <p:nvPr/>
        </p:nvSpPr>
        <p:spPr>
          <a:xfrm>
            <a:off x="7543800" y="3829169"/>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Z</a:t>
            </a:r>
          </a:p>
        </p:txBody>
      </p:sp>
      <p:sp>
        <p:nvSpPr>
          <p:cNvPr id="21" name="TextBox 20"/>
          <p:cNvSpPr txBox="1"/>
          <p:nvPr/>
        </p:nvSpPr>
        <p:spPr>
          <a:xfrm>
            <a:off x="7410450" y="2929532"/>
            <a:ext cx="2286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Z</a:t>
            </a:r>
          </a:p>
        </p:txBody>
      </p:sp>
      <p:sp>
        <p:nvSpPr>
          <p:cNvPr id="4" name="Date Placeholder 3">
            <a:extLst>
              <a:ext uri="{FF2B5EF4-FFF2-40B4-BE49-F238E27FC236}">
                <a16:creationId xmlns:a16="http://schemas.microsoft.com/office/drawing/2014/main" id="{210C7835-66B5-4E9E-AED8-AE61F4D8EF23}"/>
              </a:ext>
            </a:extLst>
          </p:cNvPr>
          <p:cNvSpPr>
            <a:spLocks noGrp="1"/>
          </p:cNvSpPr>
          <p:nvPr>
            <p:ph type="dt" sz="half" idx="10"/>
          </p:nvPr>
        </p:nvSpPr>
        <p:spPr/>
        <p:txBody>
          <a:bodyPr/>
          <a:lstStyle/>
          <a:p>
            <a:fld id="{B5546A38-90D9-44AD-B930-57CCDBDA4236}" type="datetime1">
              <a:rPr lang="en-US" smtClean="0"/>
              <a:t>3/30/2022</a:t>
            </a:fld>
            <a:endParaRPr lang="en-US"/>
          </a:p>
        </p:txBody>
      </p:sp>
    </p:spTree>
    <p:extLst>
      <p:ext uri="{BB962C8B-B14F-4D97-AF65-F5344CB8AC3E}">
        <p14:creationId xmlns:p14="http://schemas.microsoft.com/office/powerpoint/2010/main" val="316809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750"/>
                                  </p:stCondLst>
                                  <p:childTnLst>
                                    <p:set>
                                      <p:cBhvr>
                                        <p:cTn id="10" dur="1" fill="hold">
                                          <p:stCondLst>
                                            <p:cond delay="49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750"/>
                                  </p:stCondLst>
                                  <p:childTnLst>
                                    <p:set>
                                      <p:cBhvr>
                                        <p:cTn id="14" dur="1" fill="hold">
                                          <p:stCondLst>
                                            <p:cond delay="499"/>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750"/>
                                  </p:stCondLst>
                                  <p:childTnLst>
                                    <p:set>
                                      <p:cBhvr>
                                        <p:cTn id="18" dur="1" fill="hold">
                                          <p:stCondLst>
                                            <p:cond delay="499"/>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750"/>
                                  </p:stCondLst>
                                  <p:childTnLst>
                                    <p:set>
                                      <p:cBhvr>
                                        <p:cTn id="22"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750"/>
                                  </p:stCondLst>
                                  <p:childTnLst>
                                    <p:set>
                                      <p:cBhvr>
                                        <p:cTn id="26" dur="1" fill="hold">
                                          <p:stCondLst>
                                            <p:cond delay="4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750"/>
                                  </p:stCondLst>
                                  <p:childTnLst>
                                    <p:set>
                                      <p:cBhvr>
                                        <p:cTn id="30" dur="1" fill="hold">
                                          <p:stCondLst>
                                            <p:cond delay="499"/>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750"/>
                                  </p:stCondLst>
                                  <p:childTnLst>
                                    <p:set>
                                      <p:cBhvr>
                                        <p:cTn id="34"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Distance-three surface code layouts</a:t>
            </a:r>
            <a:endParaRPr lang="en-US" dirty="0"/>
          </a:p>
        </p:txBody>
      </p:sp>
      <p:sp>
        <p:nvSpPr>
          <p:cNvPr id="3" name="Content Placeholder 2"/>
          <p:cNvSpPr>
            <a:spLocks noGrp="1"/>
          </p:cNvSpPr>
          <p:nvPr>
            <p:ph idx="1"/>
          </p:nvPr>
        </p:nvSpPr>
        <p:spPr/>
        <p:txBody>
          <a:bodyPr/>
          <a:lstStyle/>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p>
        </p:txBody>
      </p:sp>
      <p:sp>
        <p:nvSpPr>
          <p:cNvPr id="6" name="Footer Placeholder 5"/>
          <p:cNvSpPr>
            <a:spLocks noGrp="1"/>
          </p:cNvSpPr>
          <p:nvPr>
            <p:ph type="ftr" sz="quarter" idx="11"/>
          </p:nvPr>
        </p:nvSpPr>
        <p:spPr/>
        <p:txBody>
          <a:bodyPr/>
          <a:lstStyle/>
          <a:p>
            <a:r>
              <a:rPr lang="en-US"/>
              <a:t>Samira Sayedsalehi</a:t>
            </a:r>
          </a:p>
        </p:txBody>
      </p:sp>
      <p:sp>
        <p:nvSpPr>
          <p:cNvPr id="7" name="Slide Number Placeholder 6"/>
          <p:cNvSpPr>
            <a:spLocks noGrp="1"/>
          </p:cNvSpPr>
          <p:nvPr>
            <p:ph type="sldNum" sz="quarter" idx="12"/>
          </p:nvPr>
        </p:nvSpPr>
        <p:spPr/>
        <p:txBody>
          <a:bodyPr/>
          <a:lstStyle/>
          <a:p>
            <a:fld id="{8853CEFE-4D2F-418F-A1A9-D0B61FBDDD22}" type="slidenum">
              <a:rPr lang="en-US" smtClean="0"/>
              <a:t>39</a:t>
            </a:fld>
            <a:endParaRPr lang="en-US"/>
          </a:p>
        </p:txBody>
      </p:sp>
      <p:pic>
        <p:nvPicPr>
          <p:cNvPr id="9" name="Picture 8">
            <a:extLst>
              <a:ext uri="{FF2B5EF4-FFF2-40B4-BE49-F238E27FC236}">
                <a16:creationId xmlns:a16="http://schemas.microsoft.com/office/drawing/2014/main" id="{06788EFF-ED15-4748-BE83-46F18E0FAAF8}"/>
              </a:ext>
            </a:extLst>
          </p:cNvPr>
          <p:cNvPicPr>
            <a:picLocks noChangeAspect="1"/>
          </p:cNvPicPr>
          <p:nvPr/>
        </p:nvPicPr>
        <p:blipFill>
          <a:blip r:embed="rId2"/>
          <a:stretch>
            <a:fillRect/>
          </a:stretch>
        </p:blipFill>
        <p:spPr>
          <a:xfrm>
            <a:off x="1265420" y="2499246"/>
            <a:ext cx="2356101" cy="2286000"/>
          </a:xfrm>
          <a:prstGeom prst="rect">
            <a:avLst/>
          </a:prstGeom>
        </p:spPr>
      </p:pic>
      <p:pic>
        <p:nvPicPr>
          <p:cNvPr id="11" name="Picture 10">
            <a:extLst>
              <a:ext uri="{FF2B5EF4-FFF2-40B4-BE49-F238E27FC236}">
                <a16:creationId xmlns:a16="http://schemas.microsoft.com/office/drawing/2014/main" id="{7DD06C16-DF67-4933-93A5-63AE86F7F401}"/>
              </a:ext>
            </a:extLst>
          </p:cNvPr>
          <p:cNvPicPr>
            <a:picLocks noChangeAspect="1"/>
          </p:cNvPicPr>
          <p:nvPr/>
        </p:nvPicPr>
        <p:blipFill>
          <a:blip r:embed="rId3"/>
          <a:stretch>
            <a:fillRect/>
          </a:stretch>
        </p:blipFill>
        <p:spPr>
          <a:xfrm>
            <a:off x="3962400" y="2743200"/>
            <a:ext cx="1767155" cy="1798093"/>
          </a:xfrm>
          <a:prstGeom prst="rect">
            <a:avLst/>
          </a:prstGeom>
        </p:spPr>
      </p:pic>
      <p:pic>
        <p:nvPicPr>
          <p:cNvPr id="13" name="Picture 12">
            <a:extLst>
              <a:ext uri="{FF2B5EF4-FFF2-40B4-BE49-F238E27FC236}">
                <a16:creationId xmlns:a16="http://schemas.microsoft.com/office/drawing/2014/main" id="{2EDF9C7E-18E7-492A-B37D-CD1C238CDA9B}"/>
              </a:ext>
            </a:extLst>
          </p:cNvPr>
          <p:cNvPicPr>
            <a:picLocks noChangeAspect="1"/>
          </p:cNvPicPr>
          <p:nvPr/>
        </p:nvPicPr>
        <p:blipFill>
          <a:blip r:embed="rId4"/>
          <a:stretch>
            <a:fillRect/>
          </a:stretch>
        </p:blipFill>
        <p:spPr>
          <a:xfrm>
            <a:off x="6040454" y="2984768"/>
            <a:ext cx="1534274" cy="1463722"/>
          </a:xfrm>
          <a:prstGeom prst="rect">
            <a:avLst/>
          </a:prstGeom>
        </p:spPr>
      </p:pic>
      <p:sp>
        <p:nvSpPr>
          <p:cNvPr id="17" name="TextBox 16">
            <a:extLst>
              <a:ext uri="{FF2B5EF4-FFF2-40B4-BE49-F238E27FC236}">
                <a16:creationId xmlns:a16="http://schemas.microsoft.com/office/drawing/2014/main" id="{553C1B5D-2937-4D17-8FB0-F378ED8E85FA}"/>
              </a:ext>
            </a:extLst>
          </p:cNvPr>
          <p:cNvSpPr txBox="1"/>
          <p:nvPr/>
        </p:nvSpPr>
        <p:spPr>
          <a:xfrm>
            <a:off x="1468454" y="4922224"/>
            <a:ext cx="4572000" cy="523220"/>
          </a:xfrm>
          <a:prstGeom prst="rect">
            <a:avLst/>
          </a:prstGeom>
          <a:noFill/>
        </p:spPr>
        <p:txBody>
          <a:bodyPr wrap="square">
            <a:spAutoFit/>
          </a:bodyPr>
          <a:lstStyle/>
          <a:p>
            <a:r>
              <a:rPr lang="en-US" sz="2800" b="0" i="0" u="none" strike="noStrike" baseline="0" dirty="0">
                <a:solidFill>
                  <a:srgbClr val="002060"/>
                </a:solidFill>
                <a:latin typeface="Times New Roman" panose="02020603050405020304" pitchFamily="18" charset="0"/>
                <a:cs typeface="Times New Roman" panose="02020603050405020304" pitchFamily="18" charset="0"/>
              </a:rPr>
              <a:t>Surface-25</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D860C12-EFC9-46F2-8335-2078551DA519}"/>
              </a:ext>
            </a:extLst>
          </p:cNvPr>
          <p:cNvSpPr txBox="1"/>
          <p:nvPr/>
        </p:nvSpPr>
        <p:spPr>
          <a:xfrm>
            <a:off x="3810000" y="4922224"/>
            <a:ext cx="4572000" cy="523220"/>
          </a:xfrm>
          <a:prstGeom prst="rect">
            <a:avLst/>
          </a:prstGeom>
          <a:noFill/>
        </p:spPr>
        <p:txBody>
          <a:bodyPr wrap="square">
            <a:spAutoFit/>
          </a:bodyPr>
          <a:lstStyle/>
          <a:p>
            <a:r>
              <a:rPr lang="en-US" sz="2800" b="0" i="0" u="none" strike="noStrike" baseline="0" dirty="0">
                <a:solidFill>
                  <a:srgbClr val="002060"/>
                </a:solidFill>
                <a:latin typeface="Times New Roman" panose="02020603050405020304" pitchFamily="18" charset="0"/>
                <a:cs typeface="Times New Roman" panose="02020603050405020304" pitchFamily="18" charset="0"/>
              </a:rPr>
              <a:t>Surface-17</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AF9230F-24BF-4DF2-B03B-B15257B7C199}"/>
              </a:ext>
            </a:extLst>
          </p:cNvPr>
          <p:cNvSpPr txBox="1"/>
          <p:nvPr/>
        </p:nvSpPr>
        <p:spPr>
          <a:xfrm>
            <a:off x="6019800" y="4922224"/>
            <a:ext cx="4572000" cy="523220"/>
          </a:xfrm>
          <a:prstGeom prst="rect">
            <a:avLst/>
          </a:prstGeom>
          <a:noFill/>
        </p:spPr>
        <p:txBody>
          <a:bodyPr wrap="square">
            <a:spAutoFit/>
          </a:bodyPr>
          <a:lstStyle/>
          <a:p>
            <a:r>
              <a:rPr lang="en-US" sz="2800" b="0" i="0" u="none" strike="noStrike" baseline="0" dirty="0">
                <a:solidFill>
                  <a:srgbClr val="002060"/>
                </a:solidFill>
                <a:latin typeface="Times New Roman" panose="02020603050405020304" pitchFamily="18" charset="0"/>
                <a:cs typeface="Times New Roman" panose="02020603050405020304" pitchFamily="18" charset="0"/>
              </a:rPr>
              <a:t>Surface-13</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048E767A-11F9-4130-AD89-8B0A7EBAB28D}"/>
              </a:ext>
            </a:extLst>
          </p:cNvPr>
          <p:cNvPicPr>
            <a:picLocks noChangeAspect="1"/>
          </p:cNvPicPr>
          <p:nvPr/>
        </p:nvPicPr>
        <p:blipFill>
          <a:blip r:embed="rId5"/>
          <a:stretch>
            <a:fillRect/>
          </a:stretch>
        </p:blipFill>
        <p:spPr>
          <a:xfrm>
            <a:off x="4377423" y="2490502"/>
            <a:ext cx="2907796" cy="2926080"/>
          </a:xfrm>
          <a:prstGeom prst="rect">
            <a:avLst/>
          </a:prstGeom>
        </p:spPr>
      </p:pic>
      <p:sp>
        <p:nvSpPr>
          <p:cNvPr id="30" name="Date Placeholder 29">
            <a:extLst>
              <a:ext uri="{FF2B5EF4-FFF2-40B4-BE49-F238E27FC236}">
                <a16:creationId xmlns:a16="http://schemas.microsoft.com/office/drawing/2014/main" id="{CB73DB26-E731-40CF-8DB7-4420B03CE508}"/>
              </a:ext>
            </a:extLst>
          </p:cNvPr>
          <p:cNvSpPr>
            <a:spLocks noGrp="1"/>
          </p:cNvSpPr>
          <p:nvPr>
            <p:ph type="dt" sz="half" idx="10"/>
          </p:nvPr>
        </p:nvSpPr>
        <p:spPr/>
        <p:txBody>
          <a:bodyPr/>
          <a:lstStyle/>
          <a:p>
            <a:fld id="{9248C3F8-4D3A-4BFF-AFDD-9E6B695A7598}" type="datetime1">
              <a:rPr lang="en-US" smtClean="0"/>
              <a:t>3/30/2022</a:t>
            </a:fld>
            <a:endParaRPr lang="en-US"/>
          </a:p>
        </p:txBody>
      </p:sp>
    </p:spTree>
    <p:extLst>
      <p:ext uri="{BB962C8B-B14F-4D97-AF65-F5344CB8AC3E}">
        <p14:creationId xmlns:p14="http://schemas.microsoft.com/office/powerpoint/2010/main" val="27804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Times New Roman" panose="02020603050405020304" pitchFamily="18" charset="0"/>
                <a:cs typeface="Times New Roman" panose="02020603050405020304" pitchFamily="18" charset="0"/>
              </a:rPr>
              <a:t>The power of quantum computer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Google announced it has a quantum computer that is 100 million times faster than any classical computer in its lab.</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Not only is this expected to make quantum computers faster and more efficient than even the most powerful current supercomputer, it’s thought they could have potential uses and solve problems that we can’t even comprehend yet.</a:t>
            </a:r>
          </a:p>
        </p:txBody>
      </p:sp>
      <p:sp>
        <p:nvSpPr>
          <p:cNvPr id="4" name="Date Placeholder 3">
            <a:extLst>
              <a:ext uri="{FF2B5EF4-FFF2-40B4-BE49-F238E27FC236}">
                <a16:creationId xmlns:a16="http://schemas.microsoft.com/office/drawing/2014/main" id="{0A4FE755-AC5C-4A67-8B9F-3BF80A9C4BE1}"/>
              </a:ext>
            </a:extLst>
          </p:cNvPr>
          <p:cNvSpPr>
            <a:spLocks noGrp="1"/>
          </p:cNvSpPr>
          <p:nvPr>
            <p:ph type="dt" sz="half" idx="10"/>
          </p:nvPr>
        </p:nvSpPr>
        <p:spPr/>
        <p:txBody>
          <a:bodyPr/>
          <a:lstStyle/>
          <a:p>
            <a:fld id="{48EE745A-9E41-4F47-8161-9296F3F96E21}" type="datetime1">
              <a:rPr lang="en-US" smtClean="0"/>
              <a:t>3/30/2022</a:t>
            </a:fld>
            <a:endParaRPr lang="en-US"/>
          </a:p>
        </p:txBody>
      </p:sp>
      <p:sp>
        <p:nvSpPr>
          <p:cNvPr id="5" name="Footer Placeholder 4">
            <a:extLst>
              <a:ext uri="{FF2B5EF4-FFF2-40B4-BE49-F238E27FC236}">
                <a16:creationId xmlns:a16="http://schemas.microsoft.com/office/drawing/2014/main" id="{BE3CBF93-04B1-4A52-B3B3-2FE47A5EDEA6}"/>
              </a:ext>
            </a:extLst>
          </p:cNvPr>
          <p:cNvSpPr>
            <a:spLocks noGrp="1"/>
          </p:cNvSpPr>
          <p:nvPr>
            <p:ph type="ftr" sz="quarter" idx="11"/>
          </p:nvPr>
        </p:nvSpPr>
        <p:spPr/>
        <p:txBody>
          <a:bodyPr/>
          <a:lstStyle/>
          <a:p>
            <a:r>
              <a:rPr lang="en-US"/>
              <a:t>Samira Sayedsalehi</a:t>
            </a:r>
          </a:p>
        </p:txBody>
      </p:sp>
      <p:sp>
        <p:nvSpPr>
          <p:cNvPr id="6" name="Slide Number Placeholder 5">
            <a:extLst>
              <a:ext uri="{FF2B5EF4-FFF2-40B4-BE49-F238E27FC236}">
                <a16:creationId xmlns:a16="http://schemas.microsoft.com/office/drawing/2014/main" id="{E112C232-3197-448C-9463-2B3F46D772DC}"/>
              </a:ext>
            </a:extLst>
          </p:cNvPr>
          <p:cNvSpPr>
            <a:spLocks noGrp="1"/>
          </p:cNvSpPr>
          <p:nvPr>
            <p:ph type="sldNum" sz="quarter" idx="12"/>
          </p:nvPr>
        </p:nvSpPr>
        <p:spPr/>
        <p:txBody>
          <a:bodyPr/>
          <a:lstStyle/>
          <a:p>
            <a:fld id="{8853CEFE-4D2F-418F-A1A9-D0B61FBDDD22}" type="slidenum">
              <a:rPr lang="en-US" smtClean="0"/>
              <a:t>4</a:t>
            </a:fld>
            <a:endParaRPr lang="en-US"/>
          </a:p>
        </p:txBody>
      </p:sp>
    </p:spTree>
    <p:extLst>
      <p:ext uri="{BB962C8B-B14F-4D97-AF65-F5344CB8AC3E}">
        <p14:creationId xmlns:p14="http://schemas.microsoft.com/office/powerpoint/2010/main" val="179043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85F4-AA16-42F3-8670-CD84DD88804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Distance-three surface code layouts</a:t>
            </a:r>
            <a:endParaRPr lang="en-US" dirty="0"/>
          </a:p>
        </p:txBody>
      </p:sp>
      <p:sp>
        <p:nvSpPr>
          <p:cNvPr id="4" name="Footer Placeholder 3">
            <a:extLst>
              <a:ext uri="{FF2B5EF4-FFF2-40B4-BE49-F238E27FC236}">
                <a16:creationId xmlns:a16="http://schemas.microsoft.com/office/drawing/2014/main" id="{131C9133-2615-46DC-A9D1-D8980D7F48C8}"/>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CA8DE28F-3A22-4B66-BB40-72EC5A6F4499}"/>
              </a:ext>
            </a:extLst>
          </p:cNvPr>
          <p:cNvSpPr>
            <a:spLocks noGrp="1"/>
          </p:cNvSpPr>
          <p:nvPr>
            <p:ph type="sldNum" sz="quarter" idx="12"/>
          </p:nvPr>
        </p:nvSpPr>
        <p:spPr/>
        <p:txBody>
          <a:bodyPr/>
          <a:lstStyle/>
          <a:p>
            <a:fld id="{8853CEFE-4D2F-418F-A1A9-D0B61FBDDD22}" type="slidenum">
              <a:rPr lang="en-US" smtClean="0"/>
              <a:t>40</a:t>
            </a:fld>
            <a:endParaRPr lang="en-US"/>
          </a:p>
        </p:txBody>
      </p:sp>
      <p:pic>
        <p:nvPicPr>
          <p:cNvPr id="10" name="Picture 9">
            <a:extLst>
              <a:ext uri="{FF2B5EF4-FFF2-40B4-BE49-F238E27FC236}">
                <a16:creationId xmlns:a16="http://schemas.microsoft.com/office/drawing/2014/main" id="{57464867-D118-4FCF-994E-F6C1653A00AF}"/>
              </a:ext>
            </a:extLst>
          </p:cNvPr>
          <p:cNvPicPr>
            <a:picLocks noChangeAspect="1"/>
          </p:cNvPicPr>
          <p:nvPr/>
        </p:nvPicPr>
        <p:blipFill>
          <a:blip r:embed="rId2"/>
          <a:stretch>
            <a:fillRect/>
          </a:stretch>
        </p:blipFill>
        <p:spPr>
          <a:xfrm>
            <a:off x="1128445" y="2362200"/>
            <a:ext cx="1767155" cy="1798093"/>
          </a:xfrm>
          <a:prstGeom prst="rect">
            <a:avLst/>
          </a:prstGeom>
        </p:spPr>
      </p:pic>
      <p:pic>
        <p:nvPicPr>
          <p:cNvPr id="12" name="Content Placeholder 11">
            <a:extLst>
              <a:ext uri="{FF2B5EF4-FFF2-40B4-BE49-F238E27FC236}">
                <a16:creationId xmlns:a16="http://schemas.microsoft.com/office/drawing/2014/main" id="{2212AEDE-2AC3-46CD-9FC1-0F319AC21D1F}"/>
              </a:ext>
            </a:extLst>
          </p:cNvPr>
          <p:cNvPicPr>
            <a:picLocks noGrp="1" noChangeAspect="1"/>
          </p:cNvPicPr>
          <p:nvPr>
            <p:ph idx="1"/>
          </p:nvPr>
        </p:nvPicPr>
        <p:blipFill>
          <a:blip r:embed="rId3"/>
          <a:stretch>
            <a:fillRect/>
          </a:stretch>
        </p:blipFill>
        <p:spPr>
          <a:xfrm>
            <a:off x="1361326" y="4419600"/>
            <a:ext cx="1534274" cy="1463722"/>
          </a:xfrm>
          <a:prstGeom prst="rect">
            <a:avLst/>
          </a:prstGeom>
        </p:spPr>
      </p:pic>
      <p:pic>
        <p:nvPicPr>
          <p:cNvPr id="14" name="Picture 13">
            <a:extLst>
              <a:ext uri="{FF2B5EF4-FFF2-40B4-BE49-F238E27FC236}">
                <a16:creationId xmlns:a16="http://schemas.microsoft.com/office/drawing/2014/main" id="{06F58E4F-62B9-44B8-B75A-3FD05D10AAD2}"/>
              </a:ext>
            </a:extLst>
          </p:cNvPr>
          <p:cNvPicPr>
            <a:picLocks noChangeAspect="1"/>
          </p:cNvPicPr>
          <p:nvPr/>
        </p:nvPicPr>
        <p:blipFill>
          <a:blip r:embed="rId4"/>
          <a:stretch>
            <a:fillRect/>
          </a:stretch>
        </p:blipFill>
        <p:spPr>
          <a:xfrm>
            <a:off x="3962400" y="2667000"/>
            <a:ext cx="2902653" cy="2834640"/>
          </a:xfrm>
          <a:prstGeom prst="rect">
            <a:avLst/>
          </a:prstGeom>
        </p:spPr>
      </p:pic>
      <p:sp>
        <p:nvSpPr>
          <p:cNvPr id="17" name="Date Placeholder 16">
            <a:extLst>
              <a:ext uri="{FF2B5EF4-FFF2-40B4-BE49-F238E27FC236}">
                <a16:creationId xmlns:a16="http://schemas.microsoft.com/office/drawing/2014/main" id="{28D558F4-79C3-40EE-8C2F-9F3EFDD93DF8}"/>
              </a:ext>
            </a:extLst>
          </p:cNvPr>
          <p:cNvSpPr>
            <a:spLocks noGrp="1"/>
          </p:cNvSpPr>
          <p:nvPr>
            <p:ph type="dt" sz="half" idx="10"/>
          </p:nvPr>
        </p:nvSpPr>
        <p:spPr/>
        <p:txBody>
          <a:bodyPr/>
          <a:lstStyle/>
          <a:p>
            <a:fld id="{8EB3D065-3465-4244-8EE9-7EC3CA1C3C73}" type="datetime1">
              <a:rPr lang="en-US" smtClean="0"/>
              <a:t>3/30/2022</a:t>
            </a:fld>
            <a:endParaRPr lang="en-US"/>
          </a:p>
        </p:txBody>
      </p:sp>
    </p:spTree>
    <p:extLst>
      <p:ext uri="{BB962C8B-B14F-4D97-AF65-F5344CB8AC3E}">
        <p14:creationId xmlns:p14="http://schemas.microsoft.com/office/powerpoint/2010/main" val="37525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50E3-3EAE-47A3-9AD3-9E048D3A53C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Surface-13</a:t>
            </a:r>
          </a:p>
        </p:txBody>
      </p:sp>
      <p:sp>
        <p:nvSpPr>
          <p:cNvPr id="4" name="Footer Placeholder 3">
            <a:extLst>
              <a:ext uri="{FF2B5EF4-FFF2-40B4-BE49-F238E27FC236}">
                <a16:creationId xmlns:a16="http://schemas.microsoft.com/office/drawing/2014/main" id="{5FDDFEA4-558B-42CB-8FA3-3765FB0AB6EC}"/>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6E3CF37E-763A-4EE0-98A7-D6A79A459AAC}"/>
              </a:ext>
            </a:extLst>
          </p:cNvPr>
          <p:cNvSpPr>
            <a:spLocks noGrp="1"/>
          </p:cNvSpPr>
          <p:nvPr>
            <p:ph type="sldNum" sz="quarter" idx="12"/>
          </p:nvPr>
        </p:nvSpPr>
        <p:spPr/>
        <p:txBody>
          <a:bodyPr/>
          <a:lstStyle/>
          <a:p>
            <a:fld id="{8853CEFE-4D2F-418F-A1A9-D0B61FBDDD22}" type="slidenum">
              <a:rPr lang="en-US" smtClean="0"/>
              <a:t>41</a:t>
            </a:fld>
            <a:endParaRPr lang="en-US"/>
          </a:p>
        </p:txBody>
      </p:sp>
      <p:pic>
        <p:nvPicPr>
          <p:cNvPr id="8" name="Picture 7">
            <a:extLst>
              <a:ext uri="{FF2B5EF4-FFF2-40B4-BE49-F238E27FC236}">
                <a16:creationId xmlns:a16="http://schemas.microsoft.com/office/drawing/2014/main" id="{3C06FB21-5268-4573-97FD-9BFA44C47483}"/>
              </a:ext>
            </a:extLst>
          </p:cNvPr>
          <p:cNvPicPr>
            <a:picLocks noChangeAspect="1"/>
          </p:cNvPicPr>
          <p:nvPr/>
        </p:nvPicPr>
        <p:blipFill>
          <a:blip r:embed="rId2"/>
          <a:stretch>
            <a:fillRect/>
          </a:stretch>
        </p:blipFill>
        <p:spPr>
          <a:xfrm>
            <a:off x="3505200" y="2438400"/>
            <a:ext cx="4041169" cy="1617260"/>
          </a:xfrm>
          <a:prstGeom prst="rect">
            <a:avLst/>
          </a:prstGeom>
        </p:spPr>
      </p:pic>
      <p:pic>
        <p:nvPicPr>
          <p:cNvPr id="10" name="Picture 9">
            <a:extLst>
              <a:ext uri="{FF2B5EF4-FFF2-40B4-BE49-F238E27FC236}">
                <a16:creationId xmlns:a16="http://schemas.microsoft.com/office/drawing/2014/main" id="{E6F61E42-7FBB-4DD9-A7B5-8ADBDC74906D}"/>
              </a:ext>
            </a:extLst>
          </p:cNvPr>
          <p:cNvPicPr>
            <a:picLocks noChangeAspect="1"/>
          </p:cNvPicPr>
          <p:nvPr/>
        </p:nvPicPr>
        <p:blipFill>
          <a:blip r:embed="rId3"/>
          <a:stretch>
            <a:fillRect/>
          </a:stretch>
        </p:blipFill>
        <p:spPr>
          <a:xfrm>
            <a:off x="2887901" y="4680680"/>
            <a:ext cx="5520647" cy="1323833"/>
          </a:xfrm>
          <a:prstGeom prst="rect">
            <a:avLst/>
          </a:prstGeom>
        </p:spPr>
      </p:pic>
      <p:sp>
        <p:nvSpPr>
          <p:cNvPr id="12" name="Content Placeholder 11">
            <a:extLst>
              <a:ext uri="{FF2B5EF4-FFF2-40B4-BE49-F238E27FC236}">
                <a16:creationId xmlns:a16="http://schemas.microsoft.com/office/drawing/2014/main" id="{115AA0EB-6439-444C-B982-B41FCA392E09}"/>
              </a:ext>
            </a:extLst>
          </p:cNvPr>
          <p:cNvSpPr>
            <a:spLocks noGrp="1"/>
          </p:cNvSpPr>
          <p:nvPr>
            <p:ph idx="1"/>
          </p:nvPr>
        </p:nvSpPr>
        <p:spPr/>
        <p:txBody>
          <a:bodyPr/>
          <a:lstStyle/>
          <a:p>
            <a:endParaRPr lang="en-US" dirty="0"/>
          </a:p>
        </p:txBody>
      </p:sp>
      <p:pic>
        <p:nvPicPr>
          <p:cNvPr id="13" name="Picture 12">
            <a:extLst>
              <a:ext uri="{FF2B5EF4-FFF2-40B4-BE49-F238E27FC236}">
                <a16:creationId xmlns:a16="http://schemas.microsoft.com/office/drawing/2014/main" id="{98864AE9-D82B-4735-AA55-8D5510C52F84}"/>
              </a:ext>
            </a:extLst>
          </p:cNvPr>
          <p:cNvPicPr>
            <a:picLocks noChangeAspect="1"/>
          </p:cNvPicPr>
          <p:nvPr/>
        </p:nvPicPr>
        <p:blipFill>
          <a:blip r:embed="rId4"/>
          <a:stretch>
            <a:fillRect/>
          </a:stretch>
        </p:blipFill>
        <p:spPr>
          <a:xfrm>
            <a:off x="986319" y="2457139"/>
            <a:ext cx="1767155" cy="1798093"/>
          </a:xfrm>
          <a:prstGeom prst="rect">
            <a:avLst/>
          </a:prstGeom>
        </p:spPr>
      </p:pic>
      <p:pic>
        <p:nvPicPr>
          <p:cNvPr id="14" name="Content Placeholder 11">
            <a:extLst>
              <a:ext uri="{FF2B5EF4-FFF2-40B4-BE49-F238E27FC236}">
                <a16:creationId xmlns:a16="http://schemas.microsoft.com/office/drawing/2014/main" id="{387E9E07-6A86-4886-A7E4-D69A3E4D599B}"/>
              </a:ext>
            </a:extLst>
          </p:cNvPr>
          <p:cNvPicPr>
            <a:picLocks noChangeAspect="1"/>
          </p:cNvPicPr>
          <p:nvPr/>
        </p:nvPicPr>
        <p:blipFill>
          <a:blip r:embed="rId5"/>
          <a:stretch>
            <a:fillRect/>
          </a:stretch>
        </p:blipFill>
        <p:spPr>
          <a:xfrm>
            <a:off x="1219200" y="4514539"/>
            <a:ext cx="1534274" cy="1463722"/>
          </a:xfrm>
          <a:prstGeom prst="rect">
            <a:avLst/>
          </a:prstGeom>
        </p:spPr>
      </p:pic>
      <p:sp>
        <p:nvSpPr>
          <p:cNvPr id="15" name="Date Placeholder 14">
            <a:extLst>
              <a:ext uri="{FF2B5EF4-FFF2-40B4-BE49-F238E27FC236}">
                <a16:creationId xmlns:a16="http://schemas.microsoft.com/office/drawing/2014/main" id="{30335035-5BF0-4EDF-981A-38E22508B0C7}"/>
              </a:ext>
            </a:extLst>
          </p:cNvPr>
          <p:cNvSpPr>
            <a:spLocks noGrp="1"/>
          </p:cNvSpPr>
          <p:nvPr>
            <p:ph type="dt" sz="half" idx="10"/>
          </p:nvPr>
        </p:nvSpPr>
        <p:spPr/>
        <p:txBody>
          <a:bodyPr/>
          <a:lstStyle/>
          <a:p>
            <a:fld id="{9162F112-A54E-4AAF-A04F-192EBA59D19D}" type="datetime1">
              <a:rPr lang="en-US" smtClean="0"/>
              <a:t>3/30/2022</a:t>
            </a:fld>
            <a:endParaRPr lang="en-US"/>
          </a:p>
        </p:txBody>
      </p:sp>
    </p:spTree>
    <p:extLst>
      <p:ext uri="{BB962C8B-B14F-4D97-AF65-F5344CB8AC3E}">
        <p14:creationId xmlns:p14="http://schemas.microsoft.com/office/powerpoint/2010/main" val="3940583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97DF-A16B-4ED0-BD02-211F6E51D1D1}"/>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Simulation tools for quantum computing</a:t>
            </a:r>
          </a:p>
        </p:txBody>
      </p:sp>
      <p:sp>
        <p:nvSpPr>
          <p:cNvPr id="4" name="Footer Placeholder 3">
            <a:extLst>
              <a:ext uri="{FF2B5EF4-FFF2-40B4-BE49-F238E27FC236}">
                <a16:creationId xmlns:a16="http://schemas.microsoft.com/office/drawing/2014/main" id="{3B0FB463-5F1E-4ADA-88AA-10B4BFCF54B9}"/>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5169B6F9-5C75-42C5-A65E-55A2026A65B3}"/>
              </a:ext>
            </a:extLst>
          </p:cNvPr>
          <p:cNvSpPr>
            <a:spLocks noGrp="1"/>
          </p:cNvSpPr>
          <p:nvPr>
            <p:ph type="sldNum" sz="quarter" idx="12"/>
          </p:nvPr>
        </p:nvSpPr>
        <p:spPr/>
        <p:txBody>
          <a:bodyPr/>
          <a:lstStyle/>
          <a:p>
            <a:fld id="{8853CEFE-4D2F-418F-A1A9-D0B61FBDDD22}" type="slidenum">
              <a:rPr lang="en-US" smtClean="0"/>
              <a:t>42</a:t>
            </a:fld>
            <a:endParaRPr lang="en-US"/>
          </a:p>
        </p:txBody>
      </p:sp>
      <p:pic>
        <p:nvPicPr>
          <p:cNvPr id="5126" name="Picture 6" descr="Quantum Software Development Kits in 2022">
            <a:extLst>
              <a:ext uri="{FF2B5EF4-FFF2-40B4-BE49-F238E27FC236}">
                <a16:creationId xmlns:a16="http://schemas.microsoft.com/office/drawing/2014/main" id="{D62A321A-E791-4609-AC44-72D141B8B3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3621" y="2249488"/>
            <a:ext cx="7216758" cy="432435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405B2904-5C31-4CF8-B117-AB1A6556BA2A}"/>
              </a:ext>
            </a:extLst>
          </p:cNvPr>
          <p:cNvSpPr>
            <a:spLocks noGrp="1"/>
          </p:cNvSpPr>
          <p:nvPr>
            <p:ph type="dt" sz="half" idx="10"/>
          </p:nvPr>
        </p:nvSpPr>
        <p:spPr/>
        <p:txBody>
          <a:bodyPr/>
          <a:lstStyle/>
          <a:p>
            <a:fld id="{30B9C94E-3D76-4AAD-9F51-D368137E2C22}" type="datetime1">
              <a:rPr lang="en-US" smtClean="0"/>
              <a:t>3/30/2022</a:t>
            </a:fld>
            <a:endParaRPr lang="en-US"/>
          </a:p>
        </p:txBody>
      </p:sp>
    </p:spTree>
    <p:extLst>
      <p:ext uri="{BB962C8B-B14F-4D97-AF65-F5344CB8AC3E}">
        <p14:creationId xmlns:p14="http://schemas.microsoft.com/office/powerpoint/2010/main" val="4213261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Noise model with </a:t>
            </a:r>
            <a:r>
              <a:rPr lang="en-US" dirty="0" err="1">
                <a:latin typeface="Times New Roman" panose="02020603050405020304" pitchFamily="18" charset="0"/>
                <a:cs typeface="Times New Roman" panose="02020603050405020304" pitchFamily="18" charset="0"/>
              </a:rPr>
              <a:t>Qiskit</a:t>
            </a:r>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43</a:t>
            </a:fld>
            <a:endParaRPr lang="en-US"/>
          </a:p>
        </p:txBody>
      </p:sp>
      <p:sp>
        <p:nvSpPr>
          <p:cNvPr id="8" name="Content Placeholder 7"/>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function below creates a simple noise model in order to </a:t>
            </a:r>
            <a:r>
              <a:rPr lang="en-US" sz="2400" dirty="0"/>
              <a:t>see the effects of imperfect </a:t>
            </a:r>
            <a:r>
              <a:rPr lang="en-US" sz="2400" dirty="0" err="1"/>
              <a:t>qubits</a:t>
            </a:r>
            <a:r>
              <a:rPr lang="en-US" sz="2400" dirty="0"/>
              <a:t>  in </a:t>
            </a:r>
            <a:r>
              <a:rPr lang="en-US" sz="2400" dirty="0" err="1"/>
              <a:t>Qiskit</a:t>
            </a:r>
            <a:r>
              <a:rPr lang="en-US" sz="2400" dirty="0"/>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First, we need to import all the tools we will need</a:t>
            </a:r>
          </a:p>
          <a:p>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qiskit.providers.aer.noise</a:t>
            </a:r>
            <a:r>
              <a:rPr lang="en-US" sz="2000" dirty="0">
                <a:latin typeface="Times New Roman" panose="02020603050405020304" pitchFamily="18" charset="0"/>
                <a:cs typeface="Times New Roman" panose="02020603050405020304" pitchFamily="18" charset="0"/>
              </a:rPr>
              <a:t> import </a:t>
            </a:r>
            <a:r>
              <a:rPr lang="en-US" sz="2000" dirty="0" err="1">
                <a:latin typeface="Times New Roman" panose="02020603050405020304" pitchFamily="18" charset="0"/>
                <a:cs typeface="Times New Roman" panose="02020603050405020304" pitchFamily="18" charset="0"/>
              </a:rPr>
              <a:t>NoiseModel</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qiskit.providers.aer.noise.errors</a:t>
            </a:r>
            <a:r>
              <a:rPr lang="en-US" sz="2000" dirty="0">
                <a:latin typeface="Times New Roman" panose="02020603050405020304" pitchFamily="18" charset="0"/>
                <a:cs typeface="Times New Roman" panose="02020603050405020304" pitchFamily="18" charset="0"/>
              </a:rPr>
              <a:t> import </a:t>
            </a:r>
            <a:r>
              <a:rPr lang="en-US" sz="2000" dirty="0" err="1">
                <a:latin typeface="Times New Roman" panose="02020603050405020304" pitchFamily="18" charset="0"/>
                <a:cs typeface="Times New Roman" panose="02020603050405020304" pitchFamily="18" charset="0"/>
              </a:rPr>
              <a:t>pauli_error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depolarizing_error</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qiskit</a:t>
            </a:r>
            <a:r>
              <a:rPr lang="en-US" sz="2000" dirty="0">
                <a:latin typeface="Times New Roman" panose="02020603050405020304" pitchFamily="18" charset="0"/>
                <a:cs typeface="Times New Roman" panose="02020603050405020304" pitchFamily="18" charset="0"/>
              </a:rPr>
              <a:t> import </a:t>
            </a:r>
            <a:r>
              <a:rPr lang="en-US" sz="2000" dirty="0" err="1">
                <a:latin typeface="Times New Roman" panose="02020603050405020304" pitchFamily="18" charset="0"/>
                <a:cs typeface="Times New Roman" panose="02020603050405020304" pitchFamily="18" charset="0"/>
              </a:rPr>
              <a:t>QuantumRegister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ClassicalRegister</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qiskit</a:t>
            </a:r>
            <a:r>
              <a:rPr lang="en-US" sz="2000" dirty="0">
                <a:latin typeface="Times New Roman" panose="02020603050405020304" pitchFamily="18" charset="0"/>
                <a:cs typeface="Times New Roman" panose="02020603050405020304" pitchFamily="18" charset="0"/>
              </a:rPr>
              <a:t> import </a:t>
            </a:r>
            <a:r>
              <a:rPr lang="en-US" sz="2000" dirty="0" err="1">
                <a:latin typeface="Times New Roman" panose="02020603050405020304" pitchFamily="18" charset="0"/>
                <a:cs typeface="Times New Roman" panose="02020603050405020304" pitchFamily="18" charset="0"/>
              </a:rPr>
              <a:t>QuantumCircuit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transpile</a:t>
            </a:r>
            <a:r>
              <a:rPr lang="en-US" sz="2000" dirty="0">
                <a:latin typeface="Times New Roman" panose="02020603050405020304" pitchFamily="18" charset="0"/>
                <a:cs typeface="Times New Roman" panose="02020603050405020304" pitchFamily="18" charset="0"/>
              </a:rPr>
              <a:t>, assemble</a:t>
            </a:r>
          </a:p>
          <a:p>
            <a:pPr lvl="1"/>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qiskit.visualization</a:t>
            </a:r>
            <a:r>
              <a:rPr lang="en-US" sz="2000" dirty="0">
                <a:latin typeface="Times New Roman" panose="02020603050405020304" pitchFamily="18" charset="0"/>
                <a:cs typeface="Times New Roman" panose="02020603050405020304" pitchFamily="18" charset="0"/>
              </a:rPr>
              <a:t> import </a:t>
            </a:r>
            <a:r>
              <a:rPr lang="en-US" sz="2000" dirty="0" err="1">
                <a:latin typeface="Times New Roman" panose="02020603050405020304" pitchFamily="18" charset="0"/>
                <a:cs typeface="Times New Roman" panose="02020603050405020304" pitchFamily="18" charset="0"/>
              </a:rPr>
              <a:t>plot_histogram</a:t>
            </a:r>
            <a:endParaRPr lang="en-US" sz="2000" dirty="0">
              <a:latin typeface="Times New Roman" panose="02020603050405020304" pitchFamily="18" charset="0"/>
              <a:cs typeface="Times New Roman" panose="02020603050405020304" pitchFamily="18" charset="0"/>
            </a:endParaRPr>
          </a:p>
          <a:p>
            <a:pPr lvl="1"/>
            <a:r>
              <a:rPr lang="en-US" sz="2000" dirty="0" err="1">
                <a:latin typeface="Times New Roman" panose="02020603050405020304" pitchFamily="18" charset="0"/>
                <a:cs typeface="Times New Roman" panose="02020603050405020304" pitchFamily="18" charset="0"/>
              </a:rPr>
              <a:t>aer_sim</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Aer.get_backend</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aer_simulator</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endParaRPr lang="en-US" dirty="0"/>
          </a:p>
        </p:txBody>
      </p:sp>
      <p:sp>
        <p:nvSpPr>
          <p:cNvPr id="3" name="Date Placeholder 2">
            <a:extLst>
              <a:ext uri="{FF2B5EF4-FFF2-40B4-BE49-F238E27FC236}">
                <a16:creationId xmlns:a16="http://schemas.microsoft.com/office/drawing/2014/main" id="{AEDBC7F5-2234-408D-BDA0-6FD52A4F92C2}"/>
              </a:ext>
            </a:extLst>
          </p:cNvPr>
          <p:cNvSpPr>
            <a:spLocks noGrp="1"/>
          </p:cNvSpPr>
          <p:nvPr>
            <p:ph type="dt" sz="half" idx="10"/>
          </p:nvPr>
        </p:nvSpPr>
        <p:spPr/>
        <p:txBody>
          <a:bodyPr/>
          <a:lstStyle/>
          <a:p>
            <a:fld id="{3CD93F80-128A-40A3-BE34-28874FC10469}" type="datetime1">
              <a:rPr lang="en-US" smtClean="0"/>
              <a:t>3/30/2022</a:t>
            </a:fld>
            <a:endParaRPr lang="en-US"/>
          </a:p>
        </p:txBody>
      </p:sp>
    </p:spTree>
    <p:extLst>
      <p:ext uri="{BB962C8B-B14F-4D97-AF65-F5344CB8AC3E}">
        <p14:creationId xmlns:p14="http://schemas.microsoft.com/office/powerpoint/2010/main" val="2959523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Noise model</a:t>
            </a:r>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44</a:t>
            </a:fld>
            <a:endParaRPr lang="en-US"/>
          </a:p>
        </p:txBody>
      </p:sp>
      <p:sp>
        <p:nvSpPr>
          <p:cNvPr id="8" name="Content Placeholder 7"/>
          <p:cNvSpPr>
            <a:spLocks noGrp="1"/>
          </p:cNvSpPr>
          <p:nvPr>
            <p:ph idx="1"/>
          </p:nvPr>
        </p:nvSpPr>
        <p:spPr/>
        <p:txBody>
          <a:bodyPr>
            <a:normAutofit/>
          </a:bodyPr>
          <a:lstStyle/>
          <a:p>
            <a:pPr lvl="1"/>
            <a:r>
              <a:rPr lang="en-US" sz="1800" dirty="0" err="1">
                <a:latin typeface="Times New Roman" panose="02020603050405020304" pitchFamily="18" charset="0"/>
                <a:cs typeface="Times New Roman" panose="02020603050405020304" pitchFamily="18" charset="0"/>
              </a:rPr>
              <a:t>def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get_noise</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p_meas,p_gate</a:t>
            </a:r>
            <a:r>
              <a:rPr lang="en-US" sz="1800" dirty="0">
                <a:latin typeface="Times New Roman" panose="02020603050405020304" pitchFamily="18" charset="0"/>
                <a:cs typeface="Times New Roman" panose="02020603050405020304" pitchFamily="18" charset="0"/>
              </a:rPr>
              <a:t>): </a:t>
            </a:r>
          </a:p>
          <a:p>
            <a:pPr lvl="1"/>
            <a:endParaRPr lang="en-US" sz="1800" dirty="0">
              <a:latin typeface="Times New Roman" panose="02020603050405020304" pitchFamily="18" charset="0"/>
              <a:cs typeface="Times New Roman" panose="02020603050405020304" pitchFamily="18" charset="0"/>
            </a:endParaRPr>
          </a:p>
          <a:p>
            <a:pPr marL="960120" lvl="3" indent="0">
              <a:buNone/>
            </a:pPr>
            <a:r>
              <a:rPr lang="en-US" sz="1600" dirty="0" err="1">
                <a:latin typeface="Times New Roman" panose="02020603050405020304" pitchFamily="18" charset="0"/>
                <a:cs typeface="Times New Roman" panose="02020603050405020304" pitchFamily="18" charset="0"/>
              </a:rPr>
              <a:t>error_meas</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pauli_error</a:t>
            </a:r>
            <a:r>
              <a:rPr lang="en-US" sz="1600" dirty="0">
                <a:latin typeface="Times New Roman" panose="02020603050405020304" pitchFamily="18" charset="0"/>
                <a:cs typeface="Times New Roman" panose="02020603050405020304" pitchFamily="18" charset="0"/>
              </a:rPr>
              <a:t>([('X',</a:t>
            </a:r>
            <a:r>
              <a:rPr lang="en-US" sz="1600" dirty="0" err="1">
                <a:latin typeface="Times New Roman" panose="02020603050405020304" pitchFamily="18" charset="0"/>
                <a:cs typeface="Times New Roman" panose="02020603050405020304" pitchFamily="18" charset="0"/>
              </a:rPr>
              <a:t>p_meas</a:t>
            </a:r>
            <a:r>
              <a:rPr lang="en-US" sz="1600" dirty="0">
                <a:latin typeface="Times New Roman" panose="02020603050405020304" pitchFamily="18" charset="0"/>
                <a:cs typeface="Times New Roman" panose="02020603050405020304" pitchFamily="18" charset="0"/>
              </a:rPr>
              <a:t>), ('I', 1 - </a:t>
            </a:r>
            <a:r>
              <a:rPr lang="en-US" sz="1600" dirty="0" err="1">
                <a:latin typeface="Times New Roman" panose="02020603050405020304" pitchFamily="18" charset="0"/>
                <a:cs typeface="Times New Roman" panose="02020603050405020304" pitchFamily="18" charset="0"/>
              </a:rPr>
              <a:t>p_meas</a:t>
            </a:r>
            <a:r>
              <a:rPr lang="en-US" sz="1600" dirty="0">
                <a:latin typeface="Times New Roman" panose="02020603050405020304" pitchFamily="18" charset="0"/>
                <a:cs typeface="Times New Roman" panose="02020603050405020304" pitchFamily="18" charset="0"/>
              </a:rPr>
              <a:t>)]) </a:t>
            </a:r>
          </a:p>
          <a:p>
            <a:pPr marL="960120" lvl="3" indent="0">
              <a:buNone/>
            </a:pPr>
            <a:r>
              <a:rPr lang="en-US" sz="1600" dirty="0">
                <a:latin typeface="Times New Roman" panose="02020603050405020304" pitchFamily="18" charset="0"/>
                <a:cs typeface="Times New Roman" panose="02020603050405020304" pitchFamily="18" charset="0"/>
              </a:rPr>
              <a:t>error_gate1 = </a:t>
            </a:r>
            <a:r>
              <a:rPr lang="en-US" sz="1600" dirty="0" err="1">
                <a:latin typeface="Times New Roman" panose="02020603050405020304" pitchFamily="18" charset="0"/>
                <a:cs typeface="Times New Roman" panose="02020603050405020304" pitchFamily="18" charset="0"/>
              </a:rPr>
              <a:t>depolarizing_error</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p_gate</a:t>
            </a:r>
            <a:r>
              <a:rPr lang="en-US" sz="1600" dirty="0">
                <a:latin typeface="Times New Roman" panose="02020603050405020304" pitchFamily="18" charset="0"/>
                <a:cs typeface="Times New Roman" panose="02020603050405020304" pitchFamily="18" charset="0"/>
              </a:rPr>
              <a:t>, 1)</a:t>
            </a:r>
          </a:p>
          <a:p>
            <a:pPr marL="960120" lvl="3" indent="0">
              <a:buNone/>
            </a:pPr>
            <a:r>
              <a:rPr lang="en-US" sz="1600" dirty="0">
                <a:latin typeface="Times New Roman" panose="02020603050405020304" pitchFamily="18" charset="0"/>
                <a:cs typeface="Times New Roman" panose="02020603050405020304" pitchFamily="18" charset="0"/>
              </a:rPr>
              <a:t>error_gate2 = error_gate1.tensor(error_gate1) </a:t>
            </a:r>
          </a:p>
          <a:p>
            <a:pPr marL="960120" lvl="3" indent="0">
              <a:buNone/>
            </a:pPr>
            <a:endParaRPr lang="en-US" sz="1600" dirty="0">
              <a:latin typeface="Times New Roman" panose="02020603050405020304" pitchFamily="18" charset="0"/>
              <a:cs typeface="Times New Roman" panose="02020603050405020304" pitchFamily="18" charset="0"/>
            </a:endParaRPr>
          </a:p>
          <a:p>
            <a:pPr marL="960120" lvl="3" indent="0">
              <a:buNone/>
            </a:pPr>
            <a:r>
              <a:rPr lang="en-US" sz="1600" dirty="0" err="1">
                <a:latin typeface="Times New Roman" panose="02020603050405020304" pitchFamily="18" charset="0"/>
                <a:cs typeface="Times New Roman" panose="02020603050405020304" pitchFamily="18" charset="0"/>
              </a:rPr>
              <a:t>noise_model</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NoiseModel</a:t>
            </a:r>
            <a:r>
              <a:rPr lang="en-US" sz="1600" dirty="0">
                <a:latin typeface="Times New Roman" panose="02020603050405020304" pitchFamily="18" charset="0"/>
                <a:cs typeface="Times New Roman" panose="02020603050405020304" pitchFamily="18" charset="0"/>
              </a:rPr>
              <a:t>() </a:t>
            </a:r>
          </a:p>
          <a:p>
            <a:pPr marL="960120" lvl="3" indent="0">
              <a:buNone/>
            </a:pPr>
            <a:r>
              <a:rPr lang="en-US" sz="1600" dirty="0" err="1">
                <a:latin typeface="Times New Roman" panose="02020603050405020304" pitchFamily="18" charset="0"/>
                <a:cs typeface="Times New Roman" panose="02020603050405020304" pitchFamily="18" charset="0"/>
              </a:rPr>
              <a:t>noise_model.add_all_qubit_quantum_error</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error_meas</a:t>
            </a:r>
            <a:r>
              <a:rPr lang="en-US" sz="1600" dirty="0">
                <a:latin typeface="Times New Roman" panose="02020603050405020304" pitchFamily="18" charset="0"/>
                <a:cs typeface="Times New Roman" panose="02020603050405020304" pitchFamily="18" charset="0"/>
              </a:rPr>
              <a:t>, "measure") </a:t>
            </a:r>
            <a:r>
              <a:rPr lang="en-US" sz="1600" dirty="0">
                <a:solidFill>
                  <a:srgbClr val="00B050"/>
                </a:solidFill>
                <a:latin typeface="Times New Roman" panose="02020603050405020304" pitchFamily="18" charset="0"/>
                <a:cs typeface="Times New Roman" panose="02020603050405020304" pitchFamily="18" charset="0"/>
              </a:rPr>
              <a:t># measurement error is applied to measurements </a:t>
            </a:r>
          </a:p>
          <a:p>
            <a:pPr marL="960120" lvl="3" indent="0">
              <a:buNone/>
            </a:pPr>
            <a:r>
              <a:rPr lang="en-US" sz="1600" dirty="0" err="1">
                <a:latin typeface="Times New Roman" panose="02020603050405020304" pitchFamily="18" charset="0"/>
                <a:cs typeface="Times New Roman" panose="02020603050405020304" pitchFamily="18" charset="0"/>
              </a:rPr>
              <a:t>noise_model.add_all_qubit_quantum_error</a:t>
            </a:r>
            <a:r>
              <a:rPr lang="en-US" sz="1600" dirty="0">
                <a:latin typeface="Times New Roman" panose="02020603050405020304" pitchFamily="18" charset="0"/>
                <a:cs typeface="Times New Roman" panose="02020603050405020304" pitchFamily="18" charset="0"/>
              </a:rPr>
              <a:t>(error_gate1, ["x"]) </a:t>
            </a:r>
            <a:r>
              <a:rPr lang="en-US" sz="1600" dirty="0">
                <a:solidFill>
                  <a:srgbClr val="00B050"/>
                </a:solidFill>
                <a:latin typeface="Times New Roman" panose="02020603050405020304" pitchFamily="18" charset="0"/>
                <a:cs typeface="Times New Roman" panose="02020603050405020304" pitchFamily="18" charset="0"/>
              </a:rPr>
              <a:t># single </a:t>
            </a:r>
            <a:r>
              <a:rPr lang="en-US" sz="1600" dirty="0" err="1">
                <a:solidFill>
                  <a:srgbClr val="00B050"/>
                </a:solidFill>
                <a:latin typeface="Times New Roman" panose="02020603050405020304" pitchFamily="18" charset="0"/>
                <a:cs typeface="Times New Roman" panose="02020603050405020304" pitchFamily="18" charset="0"/>
              </a:rPr>
              <a:t>qubit</a:t>
            </a:r>
            <a:r>
              <a:rPr lang="en-US" sz="1600" dirty="0">
                <a:solidFill>
                  <a:srgbClr val="00B050"/>
                </a:solidFill>
                <a:latin typeface="Times New Roman" panose="02020603050405020304" pitchFamily="18" charset="0"/>
                <a:cs typeface="Times New Roman" panose="02020603050405020304" pitchFamily="18" charset="0"/>
              </a:rPr>
              <a:t> gate error is applied to x gates </a:t>
            </a:r>
          </a:p>
          <a:p>
            <a:pPr marL="960120" lvl="3" indent="0">
              <a:buNone/>
            </a:pPr>
            <a:r>
              <a:rPr lang="en-US" sz="1600" dirty="0" err="1">
                <a:latin typeface="Times New Roman" panose="02020603050405020304" pitchFamily="18" charset="0"/>
                <a:cs typeface="Times New Roman" panose="02020603050405020304" pitchFamily="18" charset="0"/>
              </a:rPr>
              <a:t>noise_model.add_all_qubit_quantum_error</a:t>
            </a:r>
            <a:r>
              <a:rPr lang="en-US" sz="1600" dirty="0">
                <a:latin typeface="Times New Roman" panose="02020603050405020304" pitchFamily="18" charset="0"/>
                <a:cs typeface="Times New Roman" panose="02020603050405020304" pitchFamily="18" charset="0"/>
              </a:rPr>
              <a:t>(error_gate2, ["cx"]) </a:t>
            </a:r>
            <a:r>
              <a:rPr lang="en-US" sz="1600" dirty="0">
                <a:solidFill>
                  <a:srgbClr val="00B050"/>
                </a:solidFill>
                <a:latin typeface="Times New Roman" panose="02020603050405020304" pitchFamily="18" charset="0"/>
                <a:cs typeface="Times New Roman" panose="02020603050405020304" pitchFamily="18" charset="0"/>
              </a:rPr>
              <a:t># two </a:t>
            </a:r>
            <a:r>
              <a:rPr lang="en-US" sz="1600" dirty="0" err="1">
                <a:solidFill>
                  <a:srgbClr val="00B050"/>
                </a:solidFill>
                <a:latin typeface="Times New Roman" panose="02020603050405020304" pitchFamily="18" charset="0"/>
                <a:cs typeface="Times New Roman" panose="02020603050405020304" pitchFamily="18" charset="0"/>
              </a:rPr>
              <a:t>qubit</a:t>
            </a:r>
            <a:r>
              <a:rPr lang="en-US" sz="1600" dirty="0">
                <a:solidFill>
                  <a:srgbClr val="00B050"/>
                </a:solidFill>
                <a:latin typeface="Times New Roman" panose="02020603050405020304" pitchFamily="18" charset="0"/>
                <a:cs typeface="Times New Roman" panose="02020603050405020304" pitchFamily="18" charset="0"/>
              </a:rPr>
              <a:t> gate error is applied to cx gates return </a:t>
            </a:r>
            <a:r>
              <a:rPr lang="en-US" sz="1600" dirty="0" err="1">
                <a:solidFill>
                  <a:srgbClr val="00B050"/>
                </a:solidFill>
                <a:latin typeface="Times New Roman" panose="02020603050405020304" pitchFamily="18" charset="0"/>
                <a:cs typeface="Times New Roman" panose="02020603050405020304" pitchFamily="18" charset="0"/>
              </a:rPr>
              <a:t>noise_model</a:t>
            </a:r>
            <a:r>
              <a:rPr lang="en-US" sz="1600" dirty="0">
                <a:solidFill>
                  <a:srgbClr val="00B050"/>
                </a:solidFill>
                <a:latin typeface="Times New Roman" panose="02020603050405020304" pitchFamily="18" charset="0"/>
                <a:cs typeface="Times New Roman" panose="02020603050405020304" pitchFamily="18" charset="0"/>
              </a:rPr>
              <a:t> </a:t>
            </a:r>
          </a:p>
          <a:p>
            <a:pPr marL="438912" lvl="1" indent="0">
              <a:buNone/>
            </a:pPr>
            <a:r>
              <a:rPr lang="en-US" sz="2000" dirty="0">
                <a:solidFill>
                  <a:srgbClr val="00B05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return </a:t>
            </a:r>
            <a:r>
              <a:rPr lang="en-US" sz="1800" dirty="0" err="1">
                <a:latin typeface="Times New Roman" panose="02020603050405020304" pitchFamily="18" charset="0"/>
                <a:cs typeface="Times New Roman" panose="02020603050405020304" pitchFamily="18" charset="0"/>
              </a:rPr>
              <a:t>noise_model</a:t>
            </a:r>
            <a:endParaRPr lang="en-US" sz="1800" dirty="0">
              <a:latin typeface="Times New Roman" panose="02020603050405020304" pitchFamily="18" charset="0"/>
              <a:cs typeface="Times New Roman" panose="02020603050405020304" pitchFamily="18" charset="0"/>
            </a:endParaRPr>
          </a:p>
          <a:p>
            <a:pPr marL="704088" lvl="2" indent="0">
              <a:buNone/>
            </a:pPr>
            <a:endParaRPr lang="en-US" sz="1800" dirty="0">
              <a:solidFill>
                <a:srgbClr val="00B050"/>
              </a:solidFill>
              <a:latin typeface="Times New Roman" panose="02020603050405020304" pitchFamily="18" charset="0"/>
              <a:cs typeface="Times New Roman" panose="02020603050405020304" pitchFamily="18" charset="0"/>
            </a:endParaRPr>
          </a:p>
          <a:p>
            <a:endParaRPr lang="en-US" dirty="0"/>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000" b="0" i="0" u="none" strike="noStrike" cap="none" normalizeH="0" baseline="0">
                <a:ln>
                  <a:noFill/>
                </a:ln>
                <a:solidFill>
                  <a:schemeClr val="tx1"/>
                </a:solidFill>
                <a:effectLst/>
                <a:latin typeface="Arial Unicode MS" panose="020B0604020202020204" pitchFamily="34" charset="-128"/>
              </a:rPr>
              <a:t>return </a:t>
            </a:r>
            <a:r>
              <a:rPr kumimoji="0" lang="en-US" sz="1200" b="0" i="0" u="none" strike="noStrike" cap="none" normalizeH="0" baseline="0">
                <a:ln>
                  <a:noFill/>
                </a:ln>
                <a:solidFill>
                  <a:schemeClr val="tx1"/>
                </a:solidFill>
                <a:effectLst/>
                <a:latin typeface="Arial" panose="020B0604020202020204" pitchFamily="34" charset="0"/>
              </a:rPr>
              <a:t>noise_model</a:t>
            </a:r>
            <a:r>
              <a:rPr kumimoji="0" lang="en-US" sz="800" b="0" i="0" u="none" strike="noStrike" cap="none" normalizeH="0" baseline="0">
                <a:ln>
                  <a:noFill/>
                </a:ln>
                <a:solidFill>
                  <a:schemeClr val="tx1"/>
                </a:solidFill>
                <a:effectLst/>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Date Placeholder 5">
            <a:extLst>
              <a:ext uri="{FF2B5EF4-FFF2-40B4-BE49-F238E27FC236}">
                <a16:creationId xmlns:a16="http://schemas.microsoft.com/office/drawing/2014/main" id="{45A2271C-F91B-4197-BEFB-B598890F7C27}"/>
              </a:ext>
            </a:extLst>
          </p:cNvPr>
          <p:cNvSpPr>
            <a:spLocks noGrp="1"/>
          </p:cNvSpPr>
          <p:nvPr>
            <p:ph type="dt" sz="half" idx="10"/>
          </p:nvPr>
        </p:nvSpPr>
        <p:spPr/>
        <p:txBody>
          <a:bodyPr/>
          <a:lstStyle/>
          <a:p>
            <a:fld id="{749B15E8-ED30-4466-BB4F-80E045276A6D}" type="datetime1">
              <a:rPr lang="en-US" smtClean="0"/>
              <a:t>3/30/2022</a:t>
            </a:fld>
            <a:endParaRPr lang="en-US"/>
          </a:p>
        </p:txBody>
      </p:sp>
    </p:spTree>
    <p:extLst>
      <p:ext uri="{BB962C8B-B14F-4D97-AF65-F5344CB8AC3E}">
        <p14:creationId xmlns:p14="http://schemas.microsoft.com/office/powerpoint/2010/main" val="2715674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 with </a:t>
            </a:r>
            <a:r>
              <a:rPr lang="en-US" dirty="0" err="1">
                <a:latin typeface="Times New Roman" panose="02020603050405020304" pitchFamily="18" charset="0"/>
                <a:cs typeface="Times New Roman" panose="02020603050405020304" pitchFamily="18" charset="0"/>
              </a:rPr>
              <a:t>Qiskit</a:t>
            </a:r>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45</a:t>
            </a:fld>
            <a:endParaRPr lang="en-US"/>
          </a:p>
        </p:txBody>
      </p:sp>
      <p:sp>
        <p:nvSpPr>
          <p:cNvPr id="3" name="Content Placeholder 2"/>
          <p:cNvSpPr>
            <a:spLocks noGrp="1"/>
          </p:cNvSpPr>
          <p:nvPr>
            <p:ph idx="1"/>
          </p:nvPr>
        </p:nvSpPr>
        <p:spPr/>
        <p:txBody>
          <a:bodyPr>
            <a:normAutofit/>
          </a:bodyPr>
          <a:lstStyle/>
          <a:p>
            <a:r>
              <a:rPr lang="fr-FR" sz="2000" dirty="0">
                <a:latin typeface="Times New Roman" panose="02020603050405020304" pitchFamily="18" charset="0"/>
                <a:cs typeface="Times New Roman" panose="02020603050405020304" pitchFamily="18" charset="0"/>
              </a:rPr>
              <a:t>In </a:t>
            </a:r>
            <a:r>
              <a:rPr lang="fr-FR" sz="2000" dirty="0" err="1">
                <a:latin typeface="Times New Roman" panose="02020603050405020304" pitchFamily="18" charset="0"/>
                <a:cs typeface="Times New Roman" panose="02020603050405020304" pitchFamily="18" charset="0"/>
              </a:rPr>
              <a:t>this</a:t>
            </a:r>
            <a:r>
              <a:rPr lang="fr-FR" sz="2000" dirty="0">
                <a:latin typeface="Times New Roman" panose="02020603050405020304" pitchFamily="18" charset="0"/>
                <a:cs typeface="Times New Roman" panose="02020603050405020304" pitchFamily="18" charset="0"/>
              </a:rPr>
              <a:t> code, |000⟩ </a:t>
            </a:r>
            <a:r>
              <a:rPr lang="fr-FR" sz="2000" dirty="0" err="1">
                <a:latin typeface="Times New Roman" panose="02020603050405020304" pitchFamily="18" charset="0"/>
                <a:cs typeface="Times New Roman" panose="02020603050405020304" pitchFamily="18" charset="0"/>
              </a:rPr>
              <a:t>is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built</a:t>
            </a:r>
            <a:r>
              <a:rPr lang="fr-FR" sz="2000" dirty="0">
                <a:latin typeface="Times New Roman" panose="02020603050405020304" pitchFamily="18" charset="0"/>
                <a:cs typeface="Times New Roman" panose="02020603050405020304" pitchFamily="18" charset="0"/>
              </a:rPr>
              <a:t> and </a:t>
            </a:r>
            <a:r>
              <a:rPr lang="fr-FR" sz="2000" dirty="0" err="1">
                <a:latin typeface="Times New Roman" panose="02020603050405020304" pitchFamily="18" charset="0"/>
                <a:cs typeface="Times New Roman" panose="02020603050405020304" pitchFamily="18" charset="0"/>
              </a:rPr>
              <a:t>also</a:t>
            </a:r>
            <a:r>
              <a:rPr lang="fr-F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noise model is created with a probability of 1% for each type of error.</a:t>
            </a:r>
          </a:p>
          <a:p>
            <a:endParaRPr lang="en-US" sz="2000" dirty="0">
              <a:latin typeface="Times New Roman" panose="02020603050405020304" pitchFamily="18" charset="0"/>
              <a:cs typeface="Times New Roman" panose="02020603050405020304" pitchFamily="18" charset="0"/>
            </a:endParaRPr>
          </a:p>
          <a:p>
            <a:pPr lvl="1"/>
            <a:r>
              <a:rPr lang="fr-FR" sz="1800" dirty="0" err="1">
                <a:solidFill>
                  <a:schemeClr val="accent2"/>
                </a:solidFill>
                <a:latin typeface="Times New Roman" panose="02020603050405020304" pitchFamily="18" charset="0"/>
                <a:cs typeface="Times New Roman" panose="02020603050405020304" pitchFamily="18" charset="0"/>
              </a:rPr>
              <a:t>noise_model</a:t>
            </a:r>
            <a:r>
              <a:rPr lang="fr-FR" sz="1800" dirty="0">
                <a:solidFill>
                  <a:schemeClr val="accent2"/>
                </a:solidFill>
                <a:latin typeface="Times New Roman" panose="02020603050405020304" pitchFamily="18" charset="0"/>
                <a:cs typeface="Times New Roman" panose="02020603050405020304" pitchFamily="18" charset="0"/>
              </a:rPr>
              <a:t> = </a:t>
            </a:r>
            <a:r>
              <a:rPr lang="fr-FR" sz="1800" dirty="0" err="1">
                <a:solidFill>
                  <a:schemeClr val="accent2"/>
                </a:solidFill>
                <a:latin typeface="Times New Roman" panose="02020603050405020304" pitchFamily="18" charset="0"/>
                <a:cs typeface="Times New Roman" panose="02020603050405020304" pitchFamily="18" charset="0"/>
              </a:rPr>
              <a:t>get_noise</a:t>
            </a:r>
            <a:r>
              <a:rPr lang="fr-FR" sz="1800" dirty="0">
                <a:solidFill>
                  <a:schemeClr val="accent2"/>
                </a:solidFill>
                <a:latin typeface="Times New Roman" panose="02020603050405020304" pitchFamily="18" charset="0"/>
                <a:cs typeface="Times New Roman" panose="02020603050405020304" pitchFamily="18" charset="0"/>
              </a:rPr>
              <a:t>(0.01,0.01)</a:t>
            </a:r>
          </a:p>
          <a:p>
            <a:pPr lvl="1"/>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qc0 = </a:t>
            </a:r>
            <a:r>
              <a:rPr lang="en-US" sz="1800" dirty="0" err="1">
                <a:latin typeface="Times New Roman" panose="02020603050405020304" pitchFamily="18" charset="0"/>
                <a:cs typeface="Times New Roman" panose="02020603050405020304" pitchFamily="18" charset="0"/>
              </a:rPr>
              <a:t>QuantumCircuit</a:t>
            </a:r>
            <a:r>
              <a:rPr lang="en-US" sz="1800" dirty="0">
                <a:latin typeface="Times New Roman" panose="02020603050405020304" pitchFamily="18" charset="0"/>
                <a:cs typeface="Times New Roman" panose="02020603050405020304" pitchFamily="18" charset="0"/>
              </a:rPr>
              <a:t>(3) </a:t>
            </a:r>
            <a:r>
              <a:rPr lang="en-US" sz="1800" dirty="0">
                <a:solidFill>
                  <a:srgbClr val="00B050"/>
                </a:solidFill>
                <a:latin typeface="Times New Roman" panose="02020603050405020304" pitchFamily="18" charset="0"/>
                <a:cs typeface="Times New Roman" panose="02020603050405020304" pitchFamily="18" charset="0"/>
              </a:rPr>
              <a:t># initialize circuit with three qubits in the 0 state</a:t>
            </a:r>
          </a:p>
          <a:p>
            <a:pPr lvl="1"/>
            <a:r>
              <a:rPr lang="en-US" sz="1800" dirty="0">
                <a:latin typeface="Times New Roman" panose="02020603050405020304" pitchFamily="18" charset="0"/>
                <a:cs typeface="Times New Roman" panose="02020603050405020304" pitchFamily="18" charset="0"/>
              </a:rPr>
              <a:t>qc0.measure_all() </a:t>
            </a:r>
            <a:r>
              <a:rPr lang="en-US" sz="1800" dirty="0">
                <a:solidFill>
                  <a:srgbClr val="00B050"/>
                </a:solidFill>
                <a:latin typeface="Times New Roman" panose="02020603050405020304" pitchFamily="18" charset="0"/>
                <a:cs typeface="Times New Roman" panose="02020603050405020304" pitchFamily="18" charset="0"/>
              </a:rPr>
              <a:t># measure the qubits</a:t>
            </a:r>
          </a:p>
          <a:p>
            <a:pPr lvl="1"/>
            <a:endParaRPr lang="en-US" sz="1800" dirty="0">
              <a:latin typeface="Times New Roman" panose="02020603050405020304" pitchFamily="18" charset="0"/>
              <a:cs typeface="Times New Roman" panose="02020603050405020304" pitchFamily="18" charset="0"/>
            </a:endParaRPr>
          </a:p>
          <a:p>
            <a:pPr lvl="1"/>
            <a:r>
              <a:rPr lang="en-US" sz="1800" dirty="0">
                <a:solidFill>
                  <a:srgbClr val="00B050"/>
                </a:solidFill>
                <a:latin typeface="Times New Roman" panose="02020603050405020304" pitchFamily="18" charset="0"/>
                <a:cs typeface="Times New Roman" panose="02020603050405020304" pitchFamily="18" charset="0"/>
              </a:rPr>
              <a:t># run the circuit with the noise model and extract the counts</a:t>
            </a:r>
          </a:p>
          <a:p>
            <a:pPr lvl="1"/>
            <a:r>
              <a:rPr lang="en-US" sz="1800" dirty="0" err="1">
                <a:latin typeface="Times New Roman" panose="02020603050405020304" pitchFamily="18" charset="0"/>
                <a:cs typeface="Times New Roman" panose="02020603050405020304" pitchFamily="18" charset="0"/>
              </a:rPr>
              <a:t>qobj</a:t>
            </a:r>
            <a:r>
              <a:rPr lang="en-US" sz="1800" dirty="0">
                <a:latin typeface="Times New Roman" panose="02020603050405020304" pitchFamily="18" charset="0"/>
                <a:cs typeface="Times New Roman" panose="02020603050405020304" pitchFamily="18" charset="0"/>
              </a:rPr>
              <a:t> = assemble(qc0)</a:t>
            </a:r>
          </a:p>
          <a:p>
            <a:pPr lvl="1"/>
            <a:r>
              <a:rPr lang="en-US" sz="1800" dirty="0">
                <a:latin typeface="Times New Roman" panose="02020603050405020304" pitchFamily="18" charset="0"/>
                <a:cs typeface="Times New Roman" panose="02020603050405020304" pitchFamily="18" charset="0"/>
              </a:rPr>
              <a:t>counts = </a:t>
            </a:r>
            <a:r>
              <a:rPr lang="en-US" sz="1800" dirty="0" err="1">
                <a:latin typeface="Times New Roman" panose="02020603050405020304" pitchFamily="18" charset="0"/>
                <a:cs typeface="Times New Roman" panose="02020603050405020304" pitchFamily="18" charset="0"/>
              </a:rPr>
              <a:t>aer_sim.run</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qobj</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noise_model</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noise_model</a:t>
            </a:r>
            <a:r>
              <a:rPr lang="en-US" sz="1800" dirty="0">
                <a:latin typeface="Times New Roman" panose="02020603050405020304" pitchFamily="18" charset="0"/>
                <a:cs typeface="Times New Roman" panose="02020603050405020304" pitchFamily="18" charset="0"/>
              </a:rPr>
              <a:t>).result().</a:t>
            </a:r>
            <a:r>
              <a:rPr lang="en-US" sz="1800" dirty="0" err="1">
                <a:latin typeface="Times New Roman" panose="02020603050405020304" pitchFamily="18" charset="0"/>
                <a:cs typeface="Times New Roman" panose="02020603050405020304" pitchFamily="18" charset="0"/>
              </a:rPr>
              <a:t>get_counts</a:t>
            </a:r>
            <a:r>
              <a:rPr lang="en-US" sz="1800" dirty="0">
                <a:latin typeface="Times New Roman" panose="02020603050405020304" pitchFamily="18" charset="0"/>
                <a:cs typeface="Times New Roman" panose="02020603050405020304" pitchFamily="18" charset="0"/>
              </a:rPr>
              <a:t>()</a:t>
            </a:r>
          </a:p>
          <a:p>
            <a:pPr lvl="1"/>
            <a:endParaRPr lang="en-US" sz="1800" dirty="0">
              <a:latin typeface="Times New Roman" panose="02020603050405020304" pitchFamily="18" charset="0"/>
              <a:cs typeface="Times New Roman" panose="02020603050405020304" pitchFamily="18" charset="0"/>
            </a:endParaRPr>
          </a:p>
          <a:p>
            <a:pPr lvl="1"/>
            <a:r>
              <a:rPr lang="en-US" sz="1800" dirty="0" err="1">
                <a:latin typeface="Times New Roman" panose="02020603050405020304" pitchFamily="18" charset="0"/>
                <a:cs typeface="Times New Roman" panose="02020603050405020304" pitchFamily="18" charset="0"/>
              </a:rPr>
              <a:t>plot_histogram</a:t>
            </a:r>
            <a:r>
              <a:rPr lang="en-US" sz="1800" dirty="0">
                <a:latin typeface="Times New Roman" panose="02020603050405020304" pitchFamily="18" charset="0"/>
                <a:cs typeface="Times New Roman" panose="02020603050405020304" pitchFamily="18" charset="0"/>
              </a:rPr>
              <a:t>(counts)</a:t>
            </a:r>
          </a:p>
        </p:txBody>
      </p:sp>
      <p:sp>
        <p:nvSpPr>
          <p:cNvPr id="6" name="Date Placeholder 5">
            <a:extLst>
              <a:ext uri="{FF2B5EF4-FFF2-40B4-BE49-F238E27FC236}">
                <a16:creationId xmlns:a16="http://schemas.microsoft.com/office/drawing/2014/main" id="{1590AC5B-D7D8-498E-8A42-99C133EAAB2D}"/>
              </a:ext>
            </a:extLst>
          </p:cNvPr>
          <p:cNvSpPr>
            <a:spLocks noGrp="1"/>
          </p:cNvSpPr>
          <p:nvPr>
            <p:ph type="dt" sz="half" idx="10"/>
          </p:nvPr>
        </p:nvSpPr>
        <p:spPr/>
        <p:txBody>
          <a:bodyPr/>
          <a:lstStyle/>
          <a:p>
            <a:fld id="{91ABA906-C2F8-4FAD-875B-F7844BEE86A9}" type="datetime1">
              <a:rPr lang="en-US" smtClean="0"/>
              <a:t>3/30/2022</a:t>
            </a:fld>
            <a:endParaRPr lang="en-US"/>
          </a:p>
        </p:txBody>
      </p:sp>
    </p:spTree>
    <p:extLst>
      <p:ext uri="{BB962C8B-B14F-4D97-AF65-F5344CB8AC3E}">
        <p14:creationId xmlns:p14="http://schemas.microsoft.com/office/powerpoint/2010/main" val="674590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 with </a:t>
            </a:r>
            <a:r>
              <a:rPr lang="en-US" dirty="0" err="1">
                <a:latin typeface="Times New Roman" panose="02020603050405020304" pitchFamily="18" charset="0"/>
                <a:cs typeface="Times New Roman" panose="02020603050405020304" pitchFamily="18" charset="0"/>
              </a:rPr>
              <a:t>Qiskit</a:t>
            </a:r>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46</a:t>
            </a:fld>
            <a:endParaRPr lang="en-US"/>
          </a:p>
        </p:txBody>
      </p:sp>
      <p:sp>
        <p:nvSpPr>
          <p:cNvPr id="9" name="Content Placeholder 8">
            <a:extLst>
              <a:ext uri="{FF2B5EF4-FFF2-40B4-BE49-F238E27FC236}">
                <a16:creationId xmlns:a16="http://schemas.microsoft.com/office/drawing/2014/main" id="{1BFD66FF-6201-4FCE-98A6-AC6E6C776193}"/>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Here we see that almost all results still come out '000', as they would if there was no noise. Of the remaining possibilities, those with a majority of 0s are most likely. In total, much less than 10 samples come out with a majority of 1s.</a:t>
            </a:r>
          </a:p>
        </p:txBody>
      </p:sp>
      <p:pic>
        <p:nvPicPr>
          <p:cNvPr id="12" name="Picture 11">
            <a:extLst>
              <a:ext uri="{FF2B5EF4-FFF2-40B4-BE49-F238E27FC236}">
                <a16:creationId xmlns:a16="http://schemas.microsoft.com/office/drawing/2014/main" id="{9A0948A5-C806-4D5E-A464-2B6BFE070AEC}"/>
              </a:ext>
            </a:extLst>
          </p:cNvPr>
          <p:cNvPicPr>
            <a:picLocks noChangeAspect="1"/>
          </p:cNvPicPr>
          <p:nvPr/>
        </p:nvPicPr>
        <p:blipFill>
          <a:blip r:embed="rId3"/>
          <a:stretch>
            <a:fillRect/>
          </a:stretch>
        </p:blipFill>
        <p:spPr>
          <a:xfrm>
            <a:off x="2104707" y="3355571"/>
            <a:ext cx="4934585" cy="3474720"/>
          </a:xfrm>
          <a:prstGeom prst="rect">
            <a:avLst/>
          </a:prstGeom>
        </p:spPr>
      </p:pic>
      <p:sp>
        <p:nvSpPr>
          <p:cNvPr id="13" name="Date Placeholder 12">
            <a:extLst>
              <a:ext uri="{FF2B5EF4-FFF2-40B4-BE49-F238E27FC236}">
                <a16:creationId xmlns:a16="http://schemas.microsoft.com/office/drawing/2014/main" id="{6B8FC5AF-7B43-4660-B4CF-9D1DA6AF06EC}"/>
              </a:ext>
            </a:extLst>
          </p:cNvPr>
          <p:cNvSpPr>
            <a:spLocks noGrp="1"/>
          </p:cNvSpPr>
          <p:nvPr>
            <p:ph type="dt" sz="half" idx="10"/>
          </p:nvPr>
        </p:nvSpPr>
        <p:spPr/>
        <p:txBody>
          <a:bodyPr/>
          <a:lstStyle/>
          <a:p>
            <a:fld id="{63FE2090-03CF-4039-A5FC-9708EA32E66E}" type="datetime1">
              <a:rPr lang="en-US" smtClean="0"/>
              <a:t>3/30/2022</a:t>
            </a:fld>
            <a:endParaRPr lang="en-US"/>
          </a:p>
        </p:txBody>
      </p:sp>
    </p:spTree>
    <p:extLst>
      <p:ext uri="{BB962C8B-B14F-4D97-AF65-F5344CB8AC3E}">
        <p14:creationId xmlns:p14="http://schemas.microsoft.com/office/powerpoint/2010/main" val="130302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 with </a:t>
            </a:r>
            <a:r>
              <a:rPr lang="en-US" dirty="0" err="1">
                <a:latin typeface="Times New Roman" panose="02020603050405020304" pitchFamily="18" charset="0"/>
                <a:cs typeface="Times New Roman" panose="02020603050405020304" pitchFamily="18" charset="0"/>
              </a:rPr>
              <a:t>Qiskit</a:t>
            </a:r>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47</a:t>
            </a:fld>
            <a:endParaRPr lang="en-US"/>
          </a:p>
        </p:txBody>
      </p:sp>
      <p:sp>
        <p:nvSpPr>
          <p:cNvPr id="3" name="Content Placeholder 2"/>
          <p:cNvSpPr>
            <a:spLocks noGrp="1"/>
          </p:cNvSpPr>
          <p:nvPr>
            <p:ph idx="1"/>
          </p:nvPr>
        </p:nvSpPr>
        <p:spPr/>
        <p:txBody>
          <a:bodyPr>
            <a:normAutofit/>
          </a:bodyPr>
          <a:lstStyle/>
          <a:p>
            <a:r>
              <a:rPr lang="fr-FR" sz="2000" dirty="0">
                <a:latin typeface="Times New Roman" panose="02020603050405020304" pitchFamily="18" charset="0"/>
                <a:cs typeface="Times New Roman" panose="02020603050405020304" pitchFamily="18" charset="0"/>
              </a:rPr>
              <a:t>In </a:t>
            </a:r>
            <a:r>
              <a:rPr lang="fr-FR" sz="2000" dirty="0" err="1">
                <a:latin typeface="Times New Roman" panose="02020603050405020304" pitchFamily="18" charset="0"/>
                <a:cs typeface="Times New Roman" panose="02020603050405020304" pitchFamily="18" charset="0"/>
              </a:rPr>
              <a:t>this</a:t>
            </a:r>
            <a:r>
              <a:rPr lang="fr-FR" sz="2000" dirty="0">
                <a:latin typeface="Times New Roman" panose="02020603050405020304" pitchFamily="18" charset="0"/>
                <a:cs typeface="Times New Roman" panose="02020603050405020304" pitchFamily="18" charset="0"/>
              </a:rPr>
              <a:t> code, |111⟩ </a:t>
            </a:r>
            <a:r>
              <a:rPr lang="fr-FR" sz="2000" dirty="0" err="1">
                <a:latin typeface="Times New Roman" panose="02020603050405020304" pitchFamily="18" charset="0"/>
                <a:cs typeface="Times New Roman" panose="02020603050405020304" pitchFamily="18" charset="0"/>
              </a:rPr>
              <a:t>is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built</a:t>
            </a:r>
            <a:r>
              <a:rPr lang="fr-FR" sz="2000" dirty="0">
                <a:latin typeface="Times New Roman" panose="02020603050405020304" pitchFamily="18" charset="0"/>
                <a:cs typeface="Times New Roman" panose="02020603050405020304" pitchFamily="18" charset="0"/>
              </a:rPr>
              <a:t> and </a:t>
            </a:r>
            <a:r>
              <a:rPr lang="fr-FR" sz="2000" dirty="0" err="1">
                <a:latin typeface="Times New Roman" panose="02020603050405020304" pitchFamily="18" charset="0"/>
                <a:cs typeface="Times New Roman" panose="02020603050405020304" pitchFamily="18" charset="0"/>
              </a:rPr>
              <a:t>also</a:t>
            </a:r>
            <a:r>
              <a:rPr lang="fr-F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noise model is created with a probability of 1% for each type of error.</a:t>
            </a:r>
          </a:p>
          <a:p>
            <a:endParaRPr lang="en-US" sz="2000" dirty="0">
              <a:latin typeface="Times New Roman" panose="02020603050405020304" pitchFamily="18" charset="0"/>
              <a:cs typeface="Times New Roman" panose="02020603050405020304" pitchFamily="18" charset="0"/>
            </a:endParaRPr>
          </a:p>
          <a:p>
            <a:pPr lvl="1"/>
            <a:r>
              <a:rPr lang="fr-FR" sz="1800" dirty="0" err="1">
                <a:solidFill>
                  <a:schemeClr val="accent2"/>
                </a:solidFill>
                <a:latin typeface="Times New Roman" panose="02020603050405020304" pitchFamily="18" charset="0"/>
                <a:cs typeface="Times New Roman" panose="02020603050405020304" pitchFamily="18" charset="0"/>
              </a:rPr>
              <a:t>noise_model</a:t>
            </a:r>
            <a:r>
              <a:rPr lang="fr-FR" sz="1800" dirty="0">
                <a:solidFill>
                  <a:schemeClr val="accent2"/>
                </a:solidFill>
                <a:latin typeface="Times New Roman" panose="02020603050405020304" pitchFamily="18" charset="0"/>
                <a:cs typeface="Times New Roman" panose="02020603050405020304" pitchFamily="18" charset="0"/>
              </a:rPr>
              <a:t> = </a:t>
            </a:r>
            <a:r>
              <a:rPr lang="fr-FR" sz="1800" dirty="0" err="1">
                <a:solidFill>
                  <a:schemeClr val="accent2"/>
                </a:solidFill>
                <a:latin typeface="Times New Roman" panose="02020603050405020304" pitchFamily="18" charset="0"/>
                <a:cs typeface="Times New Roman" panose="02020603050405020304" pitchFamily="18" charset="0"/>
              </a:rPr>
              <a:t>get_noise</a:t>
            </a:r>
            <a:r>
              <a:rPr lang="fr-FR" sz="1800" dirty="0">
                <a:solidFill>
                  <a:schemeClr val="accent2"/>
                </a:solidFill>
                <a:latin typeface="Times New Roman" panose="02020603050405020304" pitchFamily="18" charset="0"/>
                <a:cs typeface="Times New Roman" panose="02020603050405020304" pitchFamily="18" charset="0"/>
              </a:rPr>
              <a:t>(0.01,0.01)</a:t>
            </a:r>
          </a:p>
          <a:p>
            <a:pPr lvl="1"/>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qc0 = </a:t>
            </a:r>
            <a:r>
              <a:rPr lang="en-US" sz="1800" dirty="0" err="1">
                <a:latin typeface="Times New Roman" panose="02020603050405020304" pitchFamily="18" charset="0"/>
                <a:cs typeface="Times New Roman" panose="02020603050405020304" pitchFamily="18" charset="0"/>
              </a:rPr>
              <a:t>QuantumCircuit</a:t>
            </a:r>
            <a:r>
              <a:rPr lang="en-US" sz="1800" dirty="0">
                <a:latin typeface="Times New Roman" panose="02020603050405020304" pitchFamily="18" charset="0"/>
                <a:cs typeface="Times New Roman" panose="02020603050405020304" pitchFamily="18" charset="0"/>
              </a:rPr>
              <a:t>(3) </a:t>
            </a:r>
            <a:r>
              <a:rPr lang="en-US" sz="1800" dirty="0">
                <a:solidFill>
                  <a:srgbClr val="00B050"/>
                </a:solidFill>
                <a:latin typeface="Times New Roman" panose="02020603050405020304" pitchFamily="18" charset="0"/>
                <a:cs typeface="Times New Roman" panose="02020603050405020304" pitchFamily="18" charset="0"/>
              </a:rPr>
              <a:t># initialize circuit with three qubits in the 0 state</a:t>
            </a:r>
          </a:p>
          <a:p>
            <a:pPr lvl="1"/>
            <a:r>
              <a:rPr lang="en-US" sz="1800" dirty="0">
                <a:latin typeface="Times New Roman" panose="02020603050405020304" pitchFamily="18" charset="0"/>
                <a:cs typeface="Times New Roman" panose="02020603050405020304" pitchFamily="18" charset="0"/>
              </a:rPr>
              <a:t>qc0.measure_all() </a:t>
            </a:r>
            <a:r>
              <a:rPr lang="en-US" sz="1800" dirty="0">
                <a:solidFill>
                  <a:srgbClr val="00B050"/>
                </a:solidFill>
                <a:latin typeface="Times New Roman" panose="02020603050405020304" pitchFamily="18" charset="0"/>
                <a:cs typeface="Times New Roman" panose="02020603050405020304" pitchFamily="18" charset="0"/>
              </a:rPr>
              <a:t># measure the qubits</a:t>
            </a:r>
          </a:p>
          <a:p>
            <a:pPr lvl="1"/>
            <a:endParaRPr lang="en-US" sz="1800" dirty="0">
              <a:latin typeface="Times New Roman" panose="02020603050405020304" pitchFamily="18" charset="0"/>
              <a:cs typeface="Times New Roman" panose="02020603050405020304" pitchFamily="18" charset="0"/>
            </a:endParaRPr>
          </a:p>
          <a:p>
            <a:pPr lvl="1"/>
            <a:r>
              <a:rPr lang="en-US" sz="1800" dirty="0">
                <a:solidFill>
                  <a:srgbClr val="00B050"/>
                </a:solidFill>
                <a:latin typeface="Times New Roman" panose="02020603050405020304" pitchFamily="18" charset="0"/>
                <a:cs typeface="Times New Roman" panose="02020603050405020304" pitchFamily="18" charset="0"/>
              </a:rPr>
              <a:t># run the circuit with the noise model and extract the counts</a:t>
            </a:r>
          </a:p>
          <a:p>
            <a:pPr lvl="1"/>
            <a:r>
              <a:rPr lang="en-US" sz="1800" dirty="0" err="1">
                <a:latin typeface="Times New Roman" panose="02020603050405020304" pitchFamily="18" charset="0"/>
                <a:cs typeface="Times New Roman" panose="02020603050405020304" pitchFamily="18" charset="0"/>
              </a:rPr>
              <a:t>qobj</a:t>
            </a:r>
            <a:r>
              <a:rPr lang="en-US" sz="1800" dirty="0">
                <a:latin typeface="Times New Roman" panose="02020603050405020304" pitchFamily="18" charset="0"/>
                <a:cs typeface="Times New Roman" panose="02020603050405020304" pitchFamily="18" charset="0"/>
              </a:rPr>
              <a:t> = assemble(qc0)</a:t>
            </a:r>
          </a:p>
          <a:p>
            <a:pPr lvl="1"/>
            <a:r>
              <a:rPr lang="en-US" sz="1800" dirty="0">
                <a:latin typeface="Times New Roman" panose="02020603050405020304" pitchFamily="18" charset="0"/>
                <a:cs typeface="Times New Roman" panose="02020603050405020304" pitchFamily="18" charset="0"/>
              </a:rPr>
              <a:t>counts = </a:t>
            </a:r>
            <a:r>
              <a:rPr lang="en-US" sz="1800" dirty="0" err="1">
                <a:latin typeface="Times New Roman" panose="02020603050405020304" pitchFamily="18" charset="0"/>
                <a:cs typeface="Times New Roman" panose="02020603050405020304" pitchFamily="18" charset="0"/>
              </a:rPr>
              <a:t>aer_sim.run</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qobj</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noise_model</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noise_model</a:t>
            </a:r>
            <a:r>
              <a:rPr lang="en-US" sz="1800" dirty="0">
                <a:latin typeface="Times New Roman" panose="02020603050405020304" pitchFamily="18" charset="0"/>
                <a:cs typeface="Times New Roman" panose="02020603050405020304" pitchFamily="18" charset="0"/>
              </a:rPr>
              <a:t>).result().</a:t>
            </a:r>
            <a:r>
              <a:rPr lang="en-US" sz="1800" dirty="0" err="1">
                <a:latin typeface="Times New Roman" panose="02020603050405020304" pitchFamily="18" charset="0"/>
                <a:cs typeface="Times New Roman" panose="02020603050405020304" pitchFamily="18" charset="0"/>
              </a:rPr>
              <a:t>get_counts</a:t>
            </a:r>
            <a:r>
              <a:rPr lang="en-US" sz="1800" dirty="0">
                <a:latin typeface="Times New Roman" panose="02020603050405020304" pitchFamily="18" charset="0"/>
                <a:cs typeface="Times New Roman" panose="02020603050405020304" pitchFamily="18" charset="0"/>
              </a:rPr>
              <a:t>()</a:t>
            </a:r>
          </a:p>
          <a:p>
            <a:pPr lvl="1"/>
            <a:endParaRPr lang="en-US" sz="1800" dirty="0">
              <a:latin typeface="Times New Roman" panose="02020603050405020304" pitchFamily="18" charset="0"/>
              <a:cs typeface="Times New Roman" panose="02020603050405020304" pitchFamily="18" charset="0"/>
            </a:endParaRPr>
          </a:p>
          <a:p>
            <a:pPr lvl="1"/>
            <a:r>
              <a:rPr lang="en-US" sz="1800" dirty="0" err="1">
                <a:latin typeface="Times New Roman" panose="02020603050405020304" pitchFamily="18" charset="0"/>
                <a:cs typeface="Times New Roman" panose="02020603050405020304" pitchFamily="18" charset="0"/>
              </a:rPr>
              <a:t>plot_histogram</a:t>
            </a:r>
            <a:r>
              <a:rPr lang="en-US" sz="1800" dirty="0">
                <a:latin typeface="Times New Roman" panose="02020603050405020304" pitchFamily="18" charset="0"/>
                <a:cs typeface="Times New Roman" panose="02020603050405020304" pitchFamily="18" charset="0"/>
              </a:rPr>
              <a:t>(counts)</a:t>
            </a:r>
          </a:p>
        </p:txBody>
      </p:sp>
      <p:sp>
        <p:nvSpPr>
          <p:cNvPr id="6" name="Date Placeholder 5">
            <a:extLst>
              <a:ext uri="{FF2B5EF4-FFF2-40B4-BE49-F238E27FC236}">
                <a16:creationId xmlns:a16="http://schemas.microsoft.com/office/drawing/2014/main" id="{D2A79726-0F2D-4E1A-A2BC-7ADC27AAFB06}"/>
              </a:ext>
            </a:extLst>
          </p:cNvPr>
          <p:cNvSpPr>
            <a:spLocks noGrp="1"/>
          </p:cNvSpPr>
          <p:nvPr>
            <p:ph type="dt" sz="half" idx="10"/>
          </p:nvPr>
        </p:nvSpPr>
        <p:spPr/>
        <p:txBody>
          <a:bodyPr/>
          <a:lstStyle/>
          <a:p>
            <a:fld id="{4DF53AF6-25C5-4A2E-BB95-917808D22AAA}" type="datetime1">
              <a:rPr lang="en-US" smtClean="0"/>
              <a:t>3/30/2022</a:t>
            </a:fld>
            <a:endParaRPr lang="en-US"/>
          </a:p>
        </p:txBody>
      </p:sp>
    </p:spTree>
    <p:extLst>
      <p:ext uri="{BB962C8B-B14F-4D97-AF65-F5344CB8AC3E}">
        <p14:creationId xmlns:p14="http://schemas.microsoft.com/office/powerpoint/2010/main" val="2896864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 with </a:t>
            </a:r>
            <a:r>
              <a:rPr lang="en-US" dirty="0" err="1">
                <a:latin typeface="Times New Roman" panose="02020603050405020304" pitchFamily="18" charset="0"/>
                <a:cs typeface="Times New Roman" panose="02020603050405020304" pitchFamily="18" charset="0"/>
              </a:rPr>
              <a:t>Qiskit</a:t>
            </a:r>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48</a:t>
            </a:fld>
            <a:endParaRPr lang="en-US"/>
          </a:p>
        </p:txBody>
      </p:sp>
      <p:sp>
        <p:nvSpPr>
          <p:cNvPr id="3" name="Content Placeholder 2"/>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 The number of samples that come out with a majority in the wrong state (0 in this case) is again much less than 10, so P&lt;1%.</a:t>
            </a:r>
          </a:p>
        </p:txBody>
      </p:sp>
      <p:pic>
        <p:nvPicPr>
          <p:cNvPr id="7" name="Picture 6">
            <a:extLst>
              <a:ext uri="{FF2B5EF4-FFF2-40B4-BE49-F238E27FC236}">
                <a16:creationId xmlns:a16="http://schemas.microsoft.com/office/drawing/2014/main" id="{E3DED82E-3053-4763-95A9-638B81761D59}"/>
              </a:ext>
            </a:extLst>
          </p:cNvPr>
          <p:cNvPicPr>
            <a:picLocks noChangeAspect="1"/>
          </p:cNvPicPr>
          <p:nvPr/>
        </p:nvPicPr>
        <p:blipFill>
          <a:blip r:embed="rId3"/>
          <a:stretch>
            <a:fillRect/>
          </a:stretch>
        </p:blipFill>
        <p:spPr>
          <a:xfrm>
            <a:off x="1828800" y="2984768"/>
            <a:ext cx="5363682" cy="3749040"/>
          </a:xfrm>
          <a:prstGeom prst="rect">
            <a:avLst/>
          </a:prstGeom>
        </p:spPr>
      </p:pic>
      <p:sp>
        <p:nvSpPr>
          <p:cNvPr id="9" name="Date Placeholder 8">
            <a:extLst>
              <a:ext uri="{FF2B5EF4-FFF2-40B4-BE49-F238E27FC236}">
                <a16:creationId xmlns:a16="http://schemas.microsoft.com/office/drawing/2014/main" id="{8ED5CFB4-7350-43EE-A63B-4399F18F639F}"/>
              </a:ext>
            </a:extLst>
          </p:cNvPr>
          <p:cNvSpPr>
            <a:spLocks noGrp="1"/>
          </p:cNvSpPr>
          <p:nvPr>
            <p:ph type="dt" sz="half" idx="10"/>
          </p:nvPr>
        </p:nvSpPr>
        <p:spPr/>
        <p:txBody>
          <a:bodyPr/>
          <a:lstStyle/>
          <a:p>
            <a:fld id="{24B6F3C2-22C4-4B1F-A970-AB9E93431D48}" type="datetime1">
              <a:rPr lang="en-US" smtClean="0"/>
              <a:t>3/30/2022</a:t>
            </a:fld>
            <a:endParaRPr lang="en-US"/>
          </a:p>
        </p:txBody>
      </p:sp>
    </p:spTree>
    <p:extLst>
      <p:ext uri="{BB962C8B-B14F-4D97-AF65-F5344CB8AC3E}">
        <p14:creationId xmlns:p14="http://schemas.microsoft.com/office/powerpoint/2010/main" val="4213024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 with </a:t>
            </a:r>
            <a:r>
              <a:rPr lang="en-US" dirty="0" err="1">
                <a:latin typeface="Times New Roman" panose="02020603050405020304" pitchFamily="18" charset="0"/>
                <a:cs typeface="Times New Roman" panose="02020603050405020304" pitchFamily="18" charset="0"/>
              </a:rPr>
              <a:t>Qiskit</a:t>
            </a:r>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49</a:t>
            </a:fld>
            <a:endParaRPr lang="en-US"/>
          </a:p>
        </p:txBody>
      </p:sp>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As we increase </a:t>
            </a:r>
            <a:r>
              <a:rPr lang="en-US" sz="2000" dirty="0" err="1">
                <a:latin typeface="Times New Roman" panose="02020603050405020304" pitchFamily="18" charset="0"/>
                <a:cs typeface="Times New Roman" panose="02020603050405020304" pitchFamily="18" charset="0"/>
              </a:rPr>
              <a:t>pmeas</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pgate</a:t>
            </a:r>
            <a:r>
              <a:rPr lang="en-US" sz="2000" dirty="0">
                <a:latin typeface="Times New Roman" panose="02020603050405020304" pitchFamily="18" charset="0"/>
                <a:cs typeface="Times New Roman" panose="02020603050405020304" pitchFamily="18" charset="0"/>
              </a:rPr>
              <a:t>, the higher the probability P will be. The extreme case of this is for either of them to have a 50/50 chance of applying the bit flip error, x. For example, let's run the same circuit as before but with </a:t>
            </a:r>
            <a:r>
              <a:rPr lang="en-US" sz="2000" dirty="0" err="1">
                <a:latin typeface="Times New Roman" panose="02020603050405020304" pitchFamily="18" charset="0"/>
                <a:cs typeface="Times New Roman" panose="02020603050405020304" pitchFamily="18" charset="0"/>
              </a:rPr>
              <a:t>pmeas</a:t>
            </a:r>
            <a:r>
              <a:rPr lang="en-US" sz="2000" dirty="0">
                <a:latin typeface="Times New Roman" panose="02020603050405020304" pitchFamily="18" charset="0"/>
                <a:cs typeface="Times New Roman" panose="02020603050405020304" pitchFamily="18" charset="0"/>
              </a:rPr>
              <a:t> = 0.5 and </a:t>
            </a:r>
            <a:r>
              <a:rPr lang="en-US" sz="2000" dirty="0" err="1">
                <a:latin typeface="Times New Roman" panose="02020603050405020304" pitchFamily="18" charset="0"/>
                <a:cs typeface="Times New Roman" panose="02020603050405020304" pitchFamily="18" charset="0"/>
              </a:rPr>
              <a:t>pgate</a:t>
            </a:r>
            <a:r>
              <a:rPr lang="en-US" sz="2000" dirty="0">
                <a:latin typeface="Times New Roman" panose="02020603050405020304" pitchFamily="18" charset="0"/>
                <a:cs typeface="Times New Roman" panose="02020603050405020304" pitchFamily="18" charset="0"/>
              </a:rPr>
              <a:t> = 0.5.</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lvl="1"/>
            <a:r>
              <a:rPr lang="en-US" sz="1800" dirty="0" err="1">
                <a:latin typeface="Times New Roman" panose="02020603050405020304" pitchFamily="18" charset="0"/>
                <a:cs typeface="Times New Roman" panose="02020603050405020304" pitchFamily="18" charset="0"/>
              </a:rPr>
              <a:t>noise_model</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get_noise</a:t>
            </a:r>
            <a:r>
              <a:rPr lang="en-US" sz="1800" dirty="0">
                <a:latin typeface="Times New Roman" panose="02020603050405020304" pitchFamily="18" charset="0"/>
                <a:cs typeface="Times New Roman" panose="02020603050405020304" pitchFamily="18" charset="0"/>
              </a:rPr>
              <a:t>(0.5,0.0)</a:t>
            </a:r>
          </a:p>
          <a:p>
            <a:pPr lvl="1"/>
            <a:r>
              <a:rPr lang="en-US" sz="1800" dirty="0" err="1">
                <a:latin typeface="Times New Roman" panose="02020603050405020304" pitchFamily="18" charset="0"/>
                <a:cs typeface="Times New Roman" panose="02020603050405020304" pitchFamily="18" charset="0"/>
              </a:rPr>
              <a:t>qobj</a:t>
            </a:r>
            <a:r>
              <a:rPr lang="en-US" sz="1800" dirty="0">
                <a:latin typeface="Times New Roman" panose="02020603050405020304" pitchFamily="18" charset="0"/>
                <a:cs typeface="Times New Roman" panose="02020603050405020304" pitchFamily="18" charset="0"/>
              </a:rPr>
              <a:t> = assemble(qc1)</a:t>
            </a:r>
          </a:p>
          <a:p>
            <a:pPr lvl="1"/>
            <a:r>
              <a:rPr lang="en-US" sz="1800" dirty="0">
                <a:latin typeface="Times New Roman" panose="02020603050405020304" pitchFamily="18" charset="0"/>
                <a:cs typeface="Times New Roman" panose="02020603050405020304" pitchFamily="18" charset="0"/>
              </a:rPr>
              <a:t>counts = </a:t>
            </a:r>
            <a:r>
              <a:rPr lang="en-US" sz="1800" dirty="0" err="1">
                <a:latin typeface="Times New Roman" panose="02020603050405020304" pitchFamily="18" charset="0"/>
                <a:cs typeface="Times New Roman" panose="02020603050405020304" pitchFamily="18" charset="0"/>
              </a:rPr>
              <a:t>aer_sim.run</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qobj</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noise_model</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noise_model</a:t>
            </a:r>
            <a:r>
              <a:rPr lang="en-US" sz="1800" dirty="0">
                <a:latin typeface="Times New Roman" panose="02020603050405020304" pitchFamily="18" charset="0"/>
                <a:cs typeface="Times New Roman" panose="02020603050405020304" pitchFamily="18" charset="0"/>
              </a:rPr>
              <a:t>).result().</a:t>
            </a:r>
            <a:r>
              <a:rPr lang="en-US" sz="1800" dirty="0" err="1">
                <a:latin typeface="Times New Roman" panose="02020603050405020304" pitchFamily="18" charset="0"/>
                <a:cs typeface="Times New Roman" panose="02020603050405020304" pitchFamily="18" charset="0"/>
              </a:rPr>
              <a:t>get_counts</a:t>
            </a:r>
            <a:r>
              <a:rPr lang="en-US" sz="1800" dirty="0">
                <a:latin typeface="Times New Roman" panose="02020603050405020304" pitchFamily="18" charset="0"/>
                <a:cs typeface="Times New Roman" panose="02020603050405020304" pitchFamily="18" charset="0"/>
              </a:rPr>
              <a:t>()</a:t>
            </a:r>
          </a:p>
          <a:p>
            <a:pPr lvl="1"/>
            <a:r>
              <a:rPr lang="en-US" sz="1800" dirty="0" err="1">
                <a:latin typeface="Times New Roman" panose="02020603050405020304" pitchFamily="18" charset="0"/>
                <a:cs typeface="Times New Roman" panose="02020603050405020304" pitchFamily="18" charset="0"/>
              </a:rPr>
              <a:t>plot_histogram</a:t>
            </a:r>
            <a:r>
              <a:rPr lang="en-US" sz="1800" dirty="0">
                <a:latin typeface="Times New Roman" panose="02020603050405020304" pitchFamily="18" charset="0"/>
                <a:cs typeface="Times New Roman" panose="02020603050405020304" pitchFamily="18" charset="0"/>
              </a:rPr>
              <a:t>(counts)</a:t>
            </a:r>
          </a:p>
          <a:p>
            <a:endParaRPr lang="en-US"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6E08041-97C6-4F47-ABD7-0D8F317ACDFC}"/>
              </a:ext>
            </a:extLst>
          </p:cNvPr>
          <p:cNvPicPr>
            <a:picLocks noChangeAspect="1"/>
          </p:cNvPicPr>
          <p:nvPr/>
        </p:nvPicPr>
        <p:blipFill>
          <a:blip r:embed="rId3"/>
          <a:stretch>
            <a:fillRect/>
          </a:stretch>
        </p:blipFill>
        <p:spPr>
          <a:xfrm>
            <a:off x="1219200" y="2282952"/>
            <a:ext cx="6241416" cy="4389120"/>
          </a:xfrm>
          <a:prstGeom prst="rect">
            <a:avLst/>
          </a:prstGeom>
        </p:spPr>
      </p:pic>
      <p:sp>
        <p:nvSpPr>
          <p:cNvPr id="11" name="Date Placeholder 10">
            <a:extLst>
              <a:ext uri="{FF2B5EF4-FFF2-40B4-BE49-F238E27FC236}">
                <a16:creationId xmlns:a16="http://schemas.microsoft.com/office/drawing/2014/main" id="{87987581-6EB8-4BB2-B5C3-AF59FD0C5E97}"/>
              </a:ext>
            </a:extLst>
          </p:cNvPr>
          <p:cNvSpPr>
            <a:spLocks noGrp="1"/>
          </p:cNvSpPr>
          <p:nvPr>
            <p:ph type="dt" sz="half" idx="10"/>
          </p:nvPr>
        </p:nvSpPr>
        <p:spPr/>
        <p:txBody>
          <a:bodyPr/>
          <a:lstStyle/>
          <a:p>
            <a:fld id="{5916939A-E7D5-4039-9CA4-BC097D118035}" type="datetime1">
              <a:rPr lang="en-US" smtClean="0"/>
              <a:t>3/30/2022</a:t>
            </a:fld>
            <a:endParaRPr lang="en-US"/>
          </a:p>
        </p:txBody>
      </p:sp>
    </p:spTree>
    <p:extLst>
      <p:ext uri="{BB962C8B-B14F-4D97-AF65-F5344CB8AC3E}">
        <p14:creationId xmlns:p14="http://schemas.microsoft.com/office/powerpoint/2010/main" val="155357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3" end="3"/>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5" end="5"/>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5" end="5"/>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6" end="6"/>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History of quantum computing</a:t>
            </a:r>
            <a:endParaRPr lang="en-US" sz="3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lgn="just"/>
            <a:r>
              <a:rPr lang="en-US" dirty="0">
                <a:latin typeface="Times New Roman" panose="02020603050405020304" pitchFamily="18" charset="0"/>
                <a:cs typeface="Times New Roman" panose="02020603050405020304" pitchFamily="18" charset="0"/>
              </a:rPr>
              <a:t>Yuri </a:t>
            </a:r>
            <a:r>
              <a:rPr lang="en-US" dirty="0" err="1">
                <a:latin typeface="Times New Roman" panose="02020603050405020304" pitchFamily="18" charset="0"/>
                <a:cs typeface="Times New Roman" panose="02020603050405020304" pitchFamily="18" charset="0"/>
              </a:rPr>
              <a:t>Manin</a:t>
            </a:r>
            <a:r>
              <a:rPr lang="en-US" dirty="0">
                <a:latin typeface="Times New Roman" panose="02020603050405020304" pitchFamily="18" charset="0"/>
                <a:cs typeface="Times New Roman" panose="02020603050405020304" pitchFamily="18" charset="0"/>
              </a:rPr>
              <a:t>(1980) and Richard Feynman (1981) proposed independently the concept of Quantum Computer.</a:t>
            </a:r>
          </a:p>
          <a:p>
            <a:pPr lvl="0" algn="just"/>
            <a:r>
              <a:rPr lang="en-US" dirty="0">
                <a:latin typeface="Times New Roman" panose="02020603050405020304" pitchFamily="18" charset="0"/>
                <a:cs typeface="Times New Roman" panose="02020603050405020304" pitchFamily="18" charset="0"/>
              </a:rPr>
              <a:t>David Deutsch (1985) developed the quantum Turing machine, showing that quantum circuits are universal.</a:t>
            </a:r>
          </a:p>
          <a:p>
            <a:pPr lvl="0" algn="just"/>
            <a:r>
              <a:rPr lang="en-US" dirty="0">
                <a:latin typeface="Times New Roman" panose="02020603050405020304" pitchFamily="18" charset="0"/>
                <a:cs typeface="Times New Roman" panose="02020603050405020304" pitchFamily="18" charset="0"/>
              </a:rPr>
              <a:t>Peter </a:t>
            </a:r>
            <a:r>
              <a:rPr lang="en-US" dirty="0" err="1">
                <a:latin typeface="Times New Roman" panose="02020603050405020304" pitchFamily="18" charset="0"/>
                <a:cs typeface="Times New Roman" panose="02020603050405020304" pitchFamily="18" charset="0"/>
              </a:rPr>
              <a:t>Shor</a:t>
            </a:r>
            <a:r>
              <a:rPr lang="en-US" dirty="0">
                <a:latin typeface="Times New Roman" panose="02020603050405020304" pitchFamily="18" charset="0"/>
                <a:cs typeface="Times New Roman" panose="02020603050405020304" pitchFamily="18" charset="0"/>
              </a:rPr>
              <a:t> (1994) came up with a quantum algorithm to factor very large numbers in polynomial time.</a:t>
            </a:r>
          </a:p>
          <a:p>
            <a:pPr algn="just"/>
            <a:r>
              <a:rPr lang="en-US" dirty="0" err="1">
                <a:latin typeface="Times New Roman" panose="02020603050405020304" pitchFamily="18" charset="0"/>
                <a:cs typeface="Times New Roman" panose="02020603050405020304" pitchFamily="18" charset="0"/>
              </a:rPr>
              <a:t>Lov</a:t>
            </a:r>
            <a:r>
              <a:rPr lang="en-US" dirty="0">
                <a:latin typeface="Times New Roman" panose="02020603050405020304" pitchFamily="18" charset="0"/>
                <a:cs typeface="Times New Roman" panose="02020603050405020304" pitchFamily="18" charset="0"/>
              </a:rPr>
              <a:t> Grover (1996) invents quantum database search algorithm.</a:t>
            </a:r>
          </a:p>
          <a:p>
            <a:pPr lvl="0"/>
            <a:endParaRPr lang="en-US" dirty="0"/>
          </a:p>
          <a:p>
            <a:pPr lvl="0"/>
            <a:endParaRPr lang="en-US" dirty="0"/>
          </a:p>
        </p:txBody>
      </p:sp>
      <p:sp>
        <p:nvSpPr>
          <p:cNvPr id="4" name="Date Placeholder 3">
            <a:extLst>
              <a:ext uri="{FF2B5EF4-FFF2-40B4-BE49-F238E27FC236}">
                <a16:creationId xmlns:a16="http://schemas.microsoft.com/office/drawing/2014/main" id="{65A58ED3-233C-4256-85C2-1D6886EA5938}"/>
              </a:ext>
            </a:extLst>
          </p:cNvPr>
          <p:cNvSpPr>
            <a:spLocks noGrp="1"/>
          </p:cNvSpPr>
          <p:nvPr>
            <p:ph type="dt" sz="half" idx="10"/>
          </p:nvPr>
        </p:nvSpPr>
        <p:spPr/>
        <p:txBody>
          <a:bodyPr/>
          <a:lstStyle/>
          <a:p>
            <a:fld id="{C8C541AC-8DCC-4A60-AEF1-E5150A72EB5B}" type="datetime1">
              <a:rPr lang="en-US" smtClean="0"/>
              <a:t>3/30/2022</a:t>
            </a:fld>
            <a:endParaRPr lang="en-US"/>
          </a:p>
        </p:txBody>
      </p:sp>
      <p:sp>
        <p:nvSpPr>
          <p:cNvPr id="5" name="Footer Placeholder 4">
            <a:extLst>
              <a:ext uri="{FF2B5EF4-FFF2-40B4-BE49-F238E27FC236}">
                <a16:creationId xmlns:a16="http://schemas.microsoft.com/office/drawing/2014/main" id="{E6E7E065-843F-4DE5-902E-B71A7343D9D3}"/>
              </a:ext>
            </a:extLst>
          </p:cNvPr>
          <p:cNvSpPr>
            <a:spLocks noGrp="1"/>
          </p:cNvSpPr>
          <p:nvPr>
            <p:ph type="ftr" sz="quarter" idx="11"/>
          </p:nvPr>
        </p:nvSpPr>
        <p:spPr/>
        <p:txBody>
          <a:bodyPr/>
          <a:lstStyle/>
          <a:p>
            <a:r>
              <a:rPr lang="en-US"/>
              <a:t>Samira Sayedsalehi</a:t>
            </a:r>
          </a:p>
        </p:txBody>
      </p:sp>
      <p:sp>
        <p:nvSpPr>
          <p:cNvPr id="6" name="Slide Number Placeholder 5">
            <a:extLst>
              <a:ext uri="{FF2B5EF4-FFF2-40B4-BE49-F238E27FC236}">
                <a16:creationId xmlns:a16="http://schemas.microsoft.com/office/drawing/2014/main" id="{985B97FF-CD0E-4D81-B948-3E7BEA30F4E5}"/>
              </a:ext>
            </a:extLst>
          </p:cNvPr>
          <p:cNvSpPr>
            <a:spLocks noGrp="1"/>
          </p:cNvSpPr>
          <p:nvPr>
            <p:ph type="sldNum" sz="quarter" idx="12"/>
          </p:nvPr>
        </p:nvSpPr>
        <p:spPr/>
        <p:txBody>
          <a:bodyPr/>
          <a:lstStyle/>
          <a:p>
            <a:fld id="{8853CEFE-4D2F-418F-A1A9-D0B61FBDDD22}" type="slidenum">
              <a:rPr lang="en-US" smtClean="0"/>
              <a:t>5</a:t>
            </a:fld>
            <a:endParaRPr lang="en-US"/>
          </a:p>
        </p:txBody>
      </p:sp>
    </p:spTree>
    <p:extLst>
      <p:ext uri="{BB962C8B-B14F-4D97-AF65-F5344CB8AC3E}">
        <p14:creationId xmlns:p14="http://schemas.microsoft.com/office/powerpoint/2010/main" val="656569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369F-3060-4DCB-BE0D-C53DF52A29A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 with </a:t>
            </a:r>
            <a:r>
              <a:rPr lang="en-US" dirty="0" err="1">
                <a:latin typeface="Times New Roman" panose="02020603050405020304" pitchFamily="18" charset="0"/>
                <a:cs typeface="Times New Roman" panose="02020603050405020304" pitchFamily="18" charset="0"/>
              </a:rPr>
              <a:t>Qiskit</a:t>
            </a:r>
            <a:endParaRPr lang="en-US" dirty="0"/>
          </a:p>
        </p:txBody>
      </p:sp>
      <p:sp>
        <p:nvSpPr>
          <p:cNvPr id="3" name="Content Placeholder 2">
            <a:extLst>
              <a:ext uri="{FF2B5EF4-FFF2-40B4-BE49-F238E27FC236}">
                <a16:creationId xmlns:a16="http://schemas.microsoft.com/office/drawing/2014/main" id="{C66754D9-8237-40D1-9E70-7350493F6B59}"/>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The code qubits are initially </a:t>
            </a:r>
            <a:r>
              <a:rPr lang="en-US" sz="2400" dirty="0">
                <a:effectLst/>
                <a:latin typeface="Times New Roman" panose="02020603050405020304" pitchFamily="18" charset="0"/>
                <a:cs typeface="Times New Roman" panose="02020603050405020304" pitchFamily="18" charset="0"/>
              </a:rPr>
              <a:t>|00⟩</a:t>
            </a:r>
            <a:r>
              <a:rPr lang="en-US" sz="2400" dirty="0">
                <a:latin typeface="Times New Roman" panose="02020603050405020304" pitchFamily="18" charset="0"/>
                <a:cs typeface="Times New Roman" panose="02020603050405020304" pitchFamily="18" charset="0"/>
              </a:rPr>
              <a:t>.</a:t>
            </a:r>
          </a:p>
          <a:p>
            <a:pPr lvl="1"/>
            <a:endParaRPr lang="en-US" sz="2000" dirty="0">
              <a:latin typeface="Times New Roman" panose="02020603050405020304" pitchFamily="18" charset="0"/>
              <a:cs typeface="Times New Roman" panose="02020603050405020304" pitchFamily="18" charset="0"/>
            </a:endParaRPr>
          </a:p>
          <a:p>
            <a:pPr lvl="1"/>
            <a:r>
              <a:rPr lang="en-US" sz="2000" dirty="0" err="1">
                <a:latin typeface="Times New Roman" panose="02020603050405020304" pitchFamily="18" charset="0"/>
                <a:cs typeface="Times New Roman" panose="02020603050405020304" pitchFamily="18" charset="0"/>
              </a:rPr>
              <a:t>cq</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QuantumRegister</a:t>
            </a: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code_qubit</a:t>
            </a:r>
            <a:r>
              <a:rPr lang="en-US" sz="2000" dirty="0">
                <a:latin typeface="Times New Roman" panose="02020603050405020304" pitchFamily="18" charset="0"/>
                <a:cs typeface="Times New Roman" panose="02020603050405020304" pitchFamily="18" charset="0"/>
              </a:rPr>
              <a:t>')</a:t>
            </a:r>
          </a:p>
          <a:p>
            <a:pPr lvl="1"/>
            <a:r>
              <a:rPr lang="en-US" sz="2000" dirty="0" err="1">
                <a:latin typeface="Times New Roman" panose="02020603050405020304" pitchFamily="18" charset="0"/>
                <a:cs typeface="Times New Roman" panose="02020603050405020304" pitchFamily="18" charset="0"/>
              </a:rPr>
              <a:t>lq</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QuantumRegister</a:t>
            </a:r>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auxiliary_qubit</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sb = </a:t>
            </a:r>
            <a:r>
              <a:rPr lang="en-US" sz="2000" dirty="0" err="1">
                <a:latin typeface="Times New Roman" panose="02020603050405020304" pitchFamily="18" charset="0"/>
                <a:cs typeface="Times New Roman" panose="02020603050405020304" pitchFamily="18" charset="0"/>
              </a:rPr>
              <a:t>ClassicalRegister</a:t>
            </a:r>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syndrome_bit</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qc = </a:t>
            </a:r>
            <a:r>
              <a:rPr lang="en-US" sz="2000" dirty="0" err="1">
                <a:latin typeface="Times New Roman" panose="02020603050405020304" pitchFamily="18" charset="0"/>
                <a:cs typeface="Times New Roman" panose="02020603050405020304" pitchFamily="18" charset="0"/>
              </a:rPr>
              <a:t>QuantumCircuit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cq</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lq</a:t>
            </a:r>
            <a:r>
              <a:rPr lang="en-US" sz="2000" dirty="0">
                <a:latin typeface="Times New Roman" panose="02020603050405020304" pitchFamily="18" charset="0"/>
                <a:cs typeface="Times New Roman" panose="02020603050405020304" pitchFamily="18" charset="0"/>
              </a:rPr>
              <a:t>, sb)</a:t>
            </a:r>
          </a:p>
          <a:p>
            <a:pPr lvl="1"/>
            <a:r>
              <a:rPr lang="en-US" sz="2000" dirty="0">
                <a:latin typeface="Times New Roman" panose="02020603050405020304" pitchFamily="18" charset="0"/>
                <a:cs typeface="Times New Roman" panose="02020603050405020304" pitchFamily="18" charset="0"/>
              </a:rPr>
              <a:t>qc.cx(</a:t>
            </a:r>
            <a:r>
              <a:rPr lang="en-US" sz="2000" dirty="0" err="1">
                <a:latin typeface="Times New Roman" panose="02020603050405020304" pitchFamily="18" charset="0"/>
                <a:cs typeface="Times New Roman" panose="02020603050405020304" pitchFamily="18" charset="0"/>
              </a:rPr>
              <a:t>cq</a:t>
            </a:r>
            <a:r>
              <a:rPr lang="en-US" sz="2000" dirty="0">
                <a:latin typeface="Times New Roman" panose="02020603050405020304" pitchFamily="18" charset="0"/>
                <a:cs typeface="Times New Roman" panose="02020603050405020304" pitchFamily="18" charset="0"/>
              </a:rPr>
              <a:t>[0], </a:t>
            </a:r>
            <a:r>
              <a:rPr lang="en-US" sz="2000" dirty="0" err="1">
                <a:latin typeface="Times New Roman" panose="02020603050405020304" pitchFamily="18" charset="0"/>
                <a:cs typeface="Times New Roman" panose="02020603050405020304" pitchFamily="18" charset="0"/>
              </a:rPr>
              <a:t>lq</a:t>
            </a:r>
            <a:r>
              <a:rPr lang="en-US" sz="2000" dirty="0">
                <a:latin typeface="Times New Roman" panose="02020603050405020304" pitchFamily="18" charset="0"/>
                <a:cs typeface="Times New Roman" panose="02020603050405020304" pitchFamily="18" charset="0"/>
              </a:rPr>
              <a:t>[0])</a:t>
            </a:r>
          </a:p>
          <a:p>
            <a:pPr lvl="1"/>
            <a:r>
              <a:rPr lang="en-US" sz="2000" dirty="0">
                <a:latin typeface="Times New Roman" panose="02020603050405020304" pitchFamily="18" charset="0"/>
                <a:cs typeface="Times New Roman" panose="02020603050405020304" pitchFamily="18" charset="0"/>
              </a:rPr>
              <a:t>qc.cx(</a:t>
            </a:r>
            <a:r>
              <a:rPr lang="en-US" sz="2000" dirty="0" err="1">
                <a:latin typeface="Times New Roman" panose="02020603050405020304" pitchFamily="18" charset="0"/>
                <a:cs typeface="Times New Roman" panose="02020603050405020304" pitchFamily="18" charset="0"/>
              </a:rPr>
              <a:t>cq</a:t>
            </a:r>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lq</a:t>
            </a:r>
            <a:r>
              <a:rPr lang="en-US" sz="2000" dirty="0">
                <a:latin typeface="Times New Roman" panose="02020603050405020304" pitchFamily="18" charset="0"/>
                <a:cs typeface="Times New Roman" panose="02020603050405020304" pitchFamily="18" charset="0"/>
              </a:rPr>
              <a:t>[0])</a:t>
            </a:r>
          </a:p>
          <a:p>
            <a:pPr lvl="1"/>
            <a:r>
              <a:rPr lang="en-US" sz="2000" dirty="0" err="1">
                <a:latin typeface="Times New Roman" panose="02020603050405020304" pitchFamily="18" charset="0"/>
                <a:cs typeface="Times New Roman" panose="02020603050405020304" pitchFamily="18" charset="0"/>
              </a:rPr>
              <a:t>qc.measure</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lq</a:t>
            </a:r>
            <a:r>
              <a:rPr lang="en-US" sz="2000" dirty="0">
                <a:latin typeface="Times New Roman" panose="02020603050405020304" pitchFamily="18" charset="0"/>
                <a:cs typeface="Times New Roman" panose="02020603050405020304" pitchFamily="18" charset="0"/>
              </a:rPr>
              <a:t>, sb)</a:t>
            </a:r>
          </a:p>
          <a:p>
            <a:pPr lvl="1"/>
            <a:r>
              <a:rPr lang="fr-FR" sz="2000" dirty="0" err="1">
                <a:latin typeface="Times New Roman" panose="02020603050405020304" pitchFamily="18" charset="0"/>
                <a:cs typeface="Times New Roman" panose="02020603050405020304" pitchFamily="18" charset="0"/>
              </a:rPr>
              <a:t>qc_init</a:t>
            </a:r>
            <a:r>
              <a:rPr lang="fr-FR" sz="2000" dirty="0">
                <a:latin typeface="Times New Roman" panose="02020603050405020304" pitchFamily="18" charset="0"/>
                <a:cs typeface="Times New Roman" panose="02020603050405020304" pitchFamily="18" charset="0"/>
              </a:rPr>
              <a:t> = </a:t>
            </a:r>
            <a:r>
              <a:rPr lang="fr-FR" sz="2000" dirty="0" err="1">
                <a:latin typeface="Times New Roman" panose="02020603050405020304" pitchFamily="18" charset="0"/>
                <a:cs typeface="Times New Roman" panose="02020603050405020304" pitchFamily="18" charset="0"/>
              </a:rPr>
              <a:t>QuantumCircuit</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cq</a:t>
            </a:r>
            <a:r>
              <a:rPr lang="fr-FR" sz="2000" dirty="0">
                <a:latin typeface="Times New Roman" panose="02020603050405020304" pitchFamily="18" charset="0"/>
                <a:cs typeface="Times New Roman" panose="02020603050405020304" pitchFamily="18" charset="0"/>
              </a:rPr>
              <a:t>)</a:t>
            </a:r>
          </a:p>
          <a:p>
            <a:pPr lvl="1"/>
            <a:r>
              <a:rPr lang="fr-FR" sz="2000" dirty="0" err="1">
                <a:latin typeface="Times New Roman" panose="02020603050405020304" pitchFamily="18" charset="0"/>
                <a:cs typeface="Times New Roman" panose="02020603050405020304" pitchFamily="18" charset="0"/>
              </a:rPr>
              <a:t>qc.compose</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qc_init</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draw</a:t>
            </a:r>
            <a:r>
              <a:rPr lang="fr-FR" sz="2000" dirty="0">
                <a:latin typeface="Times New Roman" panose="02020603050405020304" pitchFamily="18" charset="0"/>
                <a:cs typeface="Times New Roman" panose="02020603050405020304" pitchFamily="18" charset="0"/>
              </a:rPr>
              <a:t>()</a:t>
            </a:r>
          </a:p>
          <a:p>
            <a:pPr lvl="1"/>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294E48C-BB92-46D8-82B5-1FC66A99B3D9}"/>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897412BD-361C-4F33-BB88-CB70F313E18E}"/>
              </a:ext>
            </a:extLst>
          </p:cNvPr>
          <p:cNvSpPr>
            <a:spLocks noGrp="1"/>
          </p:cNvSpPr>
          <p:nvPr>
            <p:ph type="sldNum" sz="quarter" idx="12"/>
          </p:nvPr>
        </p:nvSpPr>
        <p:spPr/>
        <p:txBody>
          <a:bodyPr/>
          <a:lstStyle/>
          <a:p>
            <a:fld id="{8853CEFE-4D2F-418F-A1A9-D0B61FBDDD22}" type="slidenum">
              <a:rPr lang="en-US" smtClean="0"/>
              <a:t>50</a:t>
            </a:fld>
            <a:endParaRPr lang="en-US"/>
          </a:p>
        </p:txBody>
      </p:sp>
      <p:pic>
        <p:nvPicPr>
          <p:cNvPr id="9" name="Picture 8">
            <a:extLst>
              <a:ext uri="{FF2B5EF4-FFF2-40B4-BE49-F238E27FC236}">
                <a16:creationId xmlns:a16="http://schemas.microsoft.com/office/drawing/2014/main" id="{F0A406FA-31E6-4986-B4F5-454EA57774B5}"/>
              </a:ext>
            </a:extLst>
          </p:cNvPr>
          <p:cNvPicPr>
            <a:picLocks noChangeAspect="1"/>
          </p:cNvPicPr>
          <p:nvPr/>
        </p:nvPicPr>
        <p:blipFill>
          <a:blip r:embed="rId2"/>
          <a:stretch>
            <a:fillRect/>
          </a:stretch>
        </p:blipFill>
        <p:spPr>
          <a:xfrm>
            <a:off x="1371600" y="2811780"/>
            <a:ext cx="6069498" cy="3200400"/>
          </a:xfrm>
          <a:prstGeom prst="rect">
            <a:avLst/>
          </a:prstGeom>
        </p:spPr>
      </p:pic>
      <p:sp>
        <p:nvSpPr>
          <p:cNvPr id="10" name="Date Placeholder 9">
            <a:extLst>
              <a:ext uri="{FF2B5EF4-FFF2-40B4-BE49-F238E27FC236}">
                <a16:creationId xmlns:a16="http://schemas.microsoft.com/office/drawing/2014/main" id="{AAB80624-6524-4DC2-932D-B13C083FF01D}"/>
              </a:ext>
            </a:extLst>
          </p:cNvPr>
          <p:cNvSpPr>
            <a:spLocks noGrp="1"/>
          </p:cNvSpPr>
          <p:nvPr>
            <p:ph type="dt" sz="half" idx="10"/>
          </p:nvPr>
        </p:nvSpPr>
        <p:spPr/>
        <p:txBody>
          <a:bodyPr/>
          <a:lstStyle/>
          <a:p>
            <a:fld id="{53B710CC-79F7-4579-8F1D-6C8CB5168365}" type="datetime1">
              <a:rPr lang="en-US" smtClean="0"/>
              <a:t>3/30/2022</a:t>
            </a:fld>
            <a:endParaRPr lang="en-US"/>
          </a:p>
        </p:txBody>
      </p:sp>
    </p:spTree>
    <p:extLst>
      <p:ext uri="{BB962C8B-B14F-4D97-AF65-F5344CB8AC3E}">
        <p14:creationId xmlns:p14="http://schemas.microsoft.com/office/powerpoint/2010/main" val="61864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2" end="2"/>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3" end="3"/>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5" end="5"/>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5" end="5"/>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6" end="6"/>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6" end="6"/>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7" end="7"/>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7" end="7"/>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8" end="8"/>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8" end="8"/>
                                            </p:txEl>
                                          </p:spTgt>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9" end="9"/>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9" end="9"/>
                                            </p:txEl>
                                          </p:spTgt>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10" end="1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 with </a:t>
            </a:r>
            <a:r>
              <a:rPr lang="en-US" dirty="0" err="1">
                <a:latin typeface="Times New Roman" panose="02020603050405020304" pitchFamily="18" charset="0"/>
                <a:cs typeface="Times New Roman" panose="02020603050405020304" pitchFamily="18" charset="0"/>
              </a:rPr>
              <a:t>Qiskit</a:t>
            </a:r>
            <a:endParaRPr lang="en-US" dirty="0"/>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51</a:t>
            </a:fld>
            <a:endParaRPr lang="en-US"/>
          </a:p>
        </p:txBody>
      </p:sp>
      <p:sp>
        <p:nvSpPr>
          <p:cNvPr id="3" name="Content Placeholder 2"/>
          <p:cNvSpPr>
            <a:spLocks noGrp="1"/>
          </p:cNvSpPr>
          <p:nvPr>
            <p:ph idx="1"/>
          </p:nvPr>
        </p:nvSpPr>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We can use it in </a:t>
            </a:r>
            <a:r>
              <a:rPr lang="en-US" sz="2000" dirty="0" err="1">
                <a:latin typeface="Times New Roman" panose="02020603050405020304" pitchFamily="18" charset="0"/>
                <a:cs typeface="Times New Roman" panose="02020603050405020304" pitchFamily="18" charset="0"/>
              </a:rPr>
              <a:t>Qiskit</a:t>
            </a:r>
            <a:r>
              <a:rPr lang="en-US" sz="2000" dirty="0">
                <a:latin typeface="Times New Roman" panose="02020603050405020304" pitchFamily="18" charset="0"/>
                <a:cs typeface="Times New Roman" panose="02020603050405020304" pitchFamily="18" charset="0"/>
              </a:rPr>
              <a:t> by importing the required tools from </a:t>
            </a:r>
            <a:r>
              <a:rPr lang="en-US" sz="2000" dirty="0" err="1">
                <a:latin typeface="Times New Roman" panose="02020603050405020304" pitchFamily="18" charset="0"/>
                <a:cs typeface="Times New Roman" panose="02020603050405020304" pitchFamily="18" charset="0"/>
              </a:rPr>
              <a:t>Ignis</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411480" lvl="1" indent="0">
              <a:buNone/>
            </a:pPr>
            <a:r>
              <a:rPr lang="en-US" sz="1900" dirty="0">
                <a:latin typeface="Times New Roman" panose="02020603050405020304" pitchFamily="18" charset="0"/>
                <a:cs typeface="Times New Roman" panose="02020603050405020304" pitchFamily="18" charset="0"/>
              </a:rPr>
              <a:t>from </a:t>
            </a:r>
            <a:r>
              <a:rPr lang="en-US" sz="1900" dirty="0" err="1">
                <a:latin typeface="Times New Roman" panose="02020603050405020304" pitchFamily="18" charset="0"/>
                <a:cs typeface="Times New Roman" panose="02020603050405020304" pitchFamily="18" charset="0"/>
              </a:rPr>
              <a:t>qiskit.ignis.verification.topological_codes</a:t>
            </a:r>
            <a:r>
              <a:rPr lang="en-US" sz="1900" dirty="0">
                <a:latin typeface="Times New Roman" panose="02020603050405020304" pitchFamily="18" charset="0"/>
                <a:cs typeface="Times New Roman" panose="02020603050405020304" pitchFamily="18" charset="0"/>
              </a:rPr>
              <a:t> import </a:t>
            </a:r>
            <a:r>
              <a:rPr lang="en-US" sz="1900" dirty="0" err="1">
                <a:latin typeface="Times New Roman" panose="02020603050405020304" pitchFamily="18" charset="0"/>
                <a:cs typeface="Times New Roman" panose="02020603050405020304" pitchFamily="18" charset="0"/>
              </a:rPr>
              <a:t>RepetitionCode</a:t>
            </a:r>
            <a:endParaRPr lang="en-US" sz="1900" dirty="0">
              <a:latin typeface="Times New Roman" panose="02020603050405020304" pitchFamily="18" charset="0"/>
              <a:cs typeface="Times New Roman" panose="02020603050405020304" pitchFamily="18" charset="0"/>
            </a:endParaRPr>
          </a:p>
          <a:p>
            <a:pPr marL="411480" lvl="1" indent="0">
              <a:buNone/>
            </a:pPr>
            <a:endParaRPr lang="en-US" sz="1800" dirty="0">
              <a:latin typeface="Times New Roman" panose="02020603050405020304" pitchFamily="18" charset="0"/>
              <a:cs typeface="Times New Roman" panose="02020603050405020304" pitchFamily="18" charset="0"/>
            </a:endParaRPr>
          </a:p>
          <a:p>
            <a:pPr marL="461772" indent="-342900"/>
            <a:r>
              <a:rPr lang="en-US" sz="2000" dirty="0">
                <a:latin typeface="Times New Roman" panose="02020603050405020304" pitchFamily="18" charset="0"/>
                <a:cs typeface="Times New Roman" panose="02020603050405020304" pitchFamily="18" charset="0"/>
              </a:rPr>
              <a:t>In the version 0.7.0 </a:t>
            </a:r>
            <a:r>
              <a:rPr lang="en-US" sz="2000" dirty="0" err="1">
                <a:latin typeface="Times New Roman" panose="02020603050405020304" pitchFamily="18" charset="0"/>
                <a:cs typeface="Times New Roman" panose="02020603050405020304" pitchFamily="18" charset="0"/>
              </a:rPr>
              <a:t>Qiskit</a:t>
            </a:r>
            <a:r>
              <a:rPr lang="en-US" sz="2000" dirty="0">
                <a:latin typeface="Times New Roman" panose="02020603050405020304" pitchFamily="18" charset="0"/>
                <a:cs typeface="Times New Roman" panose="02020603050405020304" pitchFamily="18" charset="0"/>
              </a:rPr>
              <a:t> Ignis is deprecated has been </a:t>
            </a:r>
            <a:r>
              <a:rPr lang="en-US" sz="2000" dirty="0" err="1">
                <a:latin typeface="Times New Roman" panose="02020603050405020304" pitchFamily="18" charset="0"/>
                <a:cs typeface="Times New Roman" panose="02020603050405020304" pitchFamily="18" charset="0"/>
              </a:rPr>
              <a:t>supersceded</a:t>
            </a:r>
            <a:r>
              <a:rPr lang="en-US" sz="2000" dirty="0">
                <a:latin typeface="Times New Roman" panose="02020603050405020304" pitchFamily="18" charset="0"/>
                <a:cs typeface="Times New Roman" panose="02020603050405020304" pitchFamily="18" charset="0"/>
              </a:rPr>
              <a:t> by </a:t>
            </a:r>
            <a:r>
              <a:rPr lang="en-US" sz="2000" dirty="0" err="1">
                <a:latin typeface="Times New Roman" panose="02020603050405020304" pitchFamily="18" charset="0"/>
                <a:cs typeface="Times New Roman" panose="02020603050405020304" pitchFamily="18" charset="0"/>
              </a:rPr>
              <a:t>Qiskit</a:t>
            </a:r>
            <a:r>
              <a:rPr lang="en-US" sz="2000" dirty="0">
                <a:latin typeface="Times New Roman" panose="02020603050405020304" pitchFamily="18" charset="0"/>
                <a:cs typeface="Times New Roman" panose="02020603050405020304" pitchFamily="18" charset="0"/>
              </a:rPr>
              <a:t> Experiments project</a:t>
            </a:r>
          </a:p>
          <a:p>
            <a:pPr marL="461772" indent="-342900"/>
            <a:endParaRPr lang="en-US" sz="2000" dirty="0">
              <a:latin typeface="Times New Roman" panose="02020603050405020304" pitchFamily="18" charset="0"/>
              <a:cs typeface="Times New Roman" panose="02020603050405020304" pitchFamily="18" charset="0"/>
            </a:endParaRPr>
          </a:p>
          <a:p>
            <a:pPr marL="754380" lvl="1" indent="-342900"/>
            <a:r>
              <a:rPr lang="en-US" sz="1800" dirty="0">
                <a:latin typeface="Times New Roman" panose="02020603050405020304" pitchFamily="18" charset="0"/>
                <a:cs typeface="Times New Roman" panose="02020603050405020304" pitchFamily="18" charset="0"/>
              </a:rPr>
              <a:t>Import </a:t>
            </a:r>
            <a:r>
              <a:rPr lang="en-US" sz="1800" dirty="0" err="1">
                <a:latin typeface="Times New Roman" panose="02020603050405020304" pitchFamily="18" charset="0"/>
                <a:cs typeface="Times New Roman" panose="02020603050405020304" pitchFamily="18" charset="0"/>
              </a:rPr>
              <a:t>qiskit_experiments.library</a:t>
            </a:r>
            <a:endParaRPr lang="en-US" sz="1800" dirty="0">
              <a:latin typeface="Times New Roman" panose="02020603050405020304" pitchFamily="18" charset="0"/>
              <a:cs typeface="Times New Roman" panose="02020603050405020304" pitchFamily="18" charset="0"/>
            </a:endParaRPr>
          </a:p>
          <a:p>
            <a:pPr marL="118872" indent="0">
              <a:buNone/>
            </a:pP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The circuits for the repetition code can then be created automatically from using the </a:t>
            </a:r>
            <a:r>
              <a:rPr lang="en-US" sz="2000" dirty="0" err="1">
                <a:latin typeface="Times New Roman" panose="02020603050405020304" pitchFamily="18" charset="0"/>
                <a:cs typeface="Times New Roman" panose="02020603050405020304" pitchFamily="18" charset="0"/>
              </a:rPr>
              <a:t>RepetitionCode</a:t>
            </a:r>
            <a:r>
              <a:rPr lang="en-US" sz="2000" dirty="0">
                <a:latin typeface="Times New Roman" panose="02020603050405020304" pitchFamily="18" charset="0"/>
                <a:cs typeface="Times New Roman" panose="02020603050405020304" pitchFamily="18" charset="0"/>
              </a:rPr>
              <a:t> object from </a:t>
            </a:r>
            <a:r>
              <a:rPr lang="en-US" sz="2000" dirty="0" err="1">
                <a:latin typeface="Times New Roman" panose="02020603050405020304" pitchFamily="18" charset="0"/>
                <a:cs typeface="Times New Roman" panose="02020603050405020304" pitchFamily="18" charset="0"/>
              </a:rPr>
              <a:t>Qiskit-Ignis</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411480" lvl="1" indent="0">
              <a:buNone/>
            </a:pPr>
            <a:r>
              <a:rPr lang="fr-FR" sz="1800" dirty="0">
                <a:latin typeface="Times New Roman" panose="02020603050405020304" pitchFamily="18" charset="0"/>
                <a:cs typeface="Times New Roman" panose="02020603050405020304" pitchFamily="18" charset="0"/>
              </a:rPr>
              <a:t>n = 3</a:t>
            </a:r>
          </a:p>
          <a:p>
            <a:pPr marL="411480" lvl="1" indent="0">
              <a:buNone/>
            </a:pPr>
            <a:r>
              <a:rPr lang="fr-FR" sz="1800" dirty="0">
                <a:latin typeface="Times New Roman" panose="02020603050405020304" pitchFamily="18" charset="0"/>
                <a:cs typeface="Times New Roman" panose="02020603050405020304" pitchFamily="18" charset="0"/>
              </a:rPr>
              <a:t>T = 1 </a:t>
            </a:r>
            <a:r>
              <a:rPr lang="fr-FR" sz="1800" dirty="0">
                <a:solidFill>
                  <a:srgbClr val="00B050"/>
                </a:solidFill>
                <a:latin typeface="Times New Roman" panose="02020603050405020304" pitchFamily="18" charset="0"/>
                <a:cs typeface="Times New Roman" panose="02020603050405020304" pitchFamily="18" charset="0"/>
              </a:rPr>
              <a:t>#</a:t>
            </a:r>
            <a:r>
              <a:rPr lang="en-US" sz="1800" dirty="0">
                <a:solidFill>
                  <a:srgbClr val="00B050"/>
                </a:solidFill>
                <a:latin typeface="Times New Roman" panose="02020603050405020304" pitchFamily="18" charset="0"/>
                <a:cs typeface="Times New Roman" panose="02020603050405020304" pitchFamily="18" charset="0"/>
              </a:rPr>
              <a:t>one syndrome measurement round</a:t>
            </a:r>
            <a:endParaRPr lang="fr-FR" sz="1800" dirty="0">
              <a:solidFill>
                <a:srgbClr val="00B050"/>
              </a:solidFill>
              <a:latin typeface="Times New Roman" panose="02020603050405020304" pitchFamily="18" charset="0"/>
              <a:cs typeface="Times New Roman" panose="02020603050405020304" pitchFamily="18" charset="0"/>
            </a:endParaRPr>
          </a:p>
          <a:p>
            <a:pPr marL="411480" lvl="1" indent="0">
              <a:buNone/>
            </a:pPr>
            <a:r>
              <a:rPr lang="fr-FR" sz="1800" dirty="0">
                <a:latin typeface="Times New Roman" panose="02020603050405020304" pitchFamily="18" charset="0"/>
                <a:cs typeface="Times New Roman" panose="02020603050405020304" pitchFamily="18" charset="0"/>
              </a:rPr>
              <a:t>code = </a:t>
            </a:r>
            <a:r>
              <a:rPr lang="fr-FR" sz="1800" dirty="0" err="1">
                <a:latin typeface="Times New Roman" panose="02020603050405020304" pitchFamily="18" charset="0"/>
                <a:cs typeface="Times New Roman" panose="02020603050405020304" pitchFamily="18" charset="0"/>
              </a:rPr>
              <a:t>RepetitionCode</a:t>
            </a:r>
            <a:r>
              <a:rPr lang="fr-FR" sz="1800" dirty="0">
                <a:latin typeface="Times New Roman" panose="02020603050405020304" pitchFamily="18" charset="0"/>
                <a:cs typeface="Times New Roman" panose="02020603050405020304" pitchFamily="18" charset="0"/>
              </a:rPr>
              <a:t>(n, T) </a:t>
            </a:r>
            <a:r>
              <a:rPr lang="en-US" sz="1800" dirty="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F467917D-F431-4A7D-B429-63528F4F12BA}"/>
              </a:ext>
            </a:extLst>
          </p:cNvPr>
          <p:cNvSpPr>
            <a:spLocks noGrp="1"/>
          </p:cNvSpPr>
          <p:nvPr>
            <p:ph type="dt" sz="half" idx="10"/>
          </p:nvPr>
        </p:nvSpPr>
        <p:spPr/>
        <p:txBody>
          <a:bodyPr/>
          <a:lstStyle/>
          <a:p>
            <a:fld id="{AF8CDE4A-80E0-43FB-A06B-8DB4AB25DA8C}" type="datetime1">
              <a:rPr lang="en-US" smtClean="0"/>
              <a:t>3/30/2022</a:t>
            </a:fld>
            <a:endParaRPr lang="en-US"/>
          </a:p>
        </p:txBody>
      </p:sp>
    </p:spTree>
    <p:extLst>
      <p:ext uri="{BB962C8B-B14F-4D97-AF65-F5344CB8AC3E}">
        <p14:creationId xmlns:p14="http://schemas.microsoft.com/office/powerpoint/2010/main" val="2910154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a:t>
            </a:r>
            <a:endParaRPr lang="en-US" dirty="0"/>
          </a:p>
        </p:txBody>
      </p:sp>
      <p:sp>
        <p:nvSpPr>
          <p:cNvPr id="3" name="Content Placeholder 2"/>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The </a:t>
            </a:r>
            <a:r>
              <a:rPr lang="en-US" sz="1800" dirty="0" err="1">
                <a:latin typeface="Times New Roman" panose="02020603050405020304" pitchFamily="18" charset="0"/>
                <a:cs typeface="Times New Roman" panose="02020603050405020304" pitchFamily="18" charset="0"/>
              </a:rPr>
              <a:t>RepetitionCode</a:t>
            </a:r>
            <a:r>
              <a:rPr lang="en-US" sz="1800" dirty="0">
                <a:latin typeface="Times New Roman" panose="02020603050405020304" pitchFamily="18" charset="0"/>
                <a:cs typeface="Times New Roman" panose="02020603050405020304" pitchFamily="18" charset="0"/>
              </a:rPr>
              <a:t> contains two quantum circuits that implement the code: One for each of the two possible logical bit values. Here are those for logical 0 and 1, respectively.</a:t>
            </a:r>
          </a:p>
          <a:p>
            <a:pPr lvl="1"/>
            <a:r>
              <a:rPr lang="en-US" sz="1600" dirty="0" err="1">
                <a:latin typeface="Times New Roman" panose="02020603050405020304" pitchFamily="18" charset="0"/>
                <a:cs typeface="Times New Roman" panose="02020603050405020304" pitchFamily="18" charset="0"/>
              </a:rPr>
              <a:t>code.circuit</a:t>
            </a:r>
            <a:r>
              <a:rPr lang="en-US" sz="1600" dirty="0">
                <a:latin typeface="Times New Roman" panose="02020603050405020304" pitchFamily="18" charset="0"/>
                <a:cs typeface="Times New Roman" panose="02020603050405020304" pitchFamily="18" charset="0"/>
              </a:rPr>
              <a:t>['0'].draw(‘</a:t>
            </a:r>
            <a:r>
              <a:rPr lang="en-US" sz="1600" dirty="0" err="1">
                <a:latin typeface="Times New Roman" panose="02020603050405020304" pitchFamily="18" charset="0"/>
                <a:cs typeface="Times New Roman" panose="02020603050405020304" pitchFamily="18" charset="0"/>
              </a:rPr>
              <a:t>mpl</a:t>
            </a:r>
            <a:r>
              <a:rPr lang="en-US" sz="1600"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52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42" y="3581400"/>
            <a:ext cx="6373115" cy="3124636"/>
          </a:xfrm>
          <a:prstGeom prst="rect">
            <a:avLst/>
          </a:prstGeom>
        </p:spPr>
      </p:pic>
      <p:sp>
        <p:nvSpPr>
          <p:cNvPr id="7" name="Date Placeholder 6">
            <a:extLst>
              <a:ext uri="{FF2B5EF4-FFF2-40B4-BE49-F238E27FC236}">
                <a16:creationId xmlns:a16="http://schemas.microsoft.com/office/drawing/2014/main" id="{F6B2FB4C-1C15-422C-844A-08181D677F21}"/>
              </a:ext>
            </a:extLst>
          </p:cNvPr>
          <p:cNvSpPr>
            <a:spLocks noGrp="1"/>
          </p:cNvSpPr>
          <p:nvPr>
            <p:ph type="dt" sz="half" idx="10"/>
          </p:nvPr>
        </p:nvSpPr>
        <p:spPr/>
        <p:txBody>
          <a:bodyPr/>
          <a:lstStyle/>
          <a:p>
            <a:fld id="{2AB9E351-A9C4-418B-8DA8-CF04DB6F84CB}" type="datetime1">
              <a:rPr lang="en-US" smtClean="0"/>
              <a:t>3/30/2022</a:t>
            </a:fld>
            <a:endParaRPr lang="en-US"/>
          </a:p>
        </p:txBody>
      </p:sp>
    </p:spTree>
    <p:extLst>
      <p:ext uri="{BB962C8B-B14F-4D97-AF65-F5344CB8AC3E}">
        <p14:creationId xmlns:p14="http://schemas.microsoft.com/office/powerpoint/2010/main" val="452954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a:t>
            </a:r>
            <a:endParaRPr lang="en-US" dirty="0"/>
          </a:p>
        </p:txBody>
      </p:sp>
      <p:sp>
        <p:nvSpPr>
          <p:cNvPr id="3" name="Content Placeholder 2"/>
          <p:cNvSpPr>
            <a:spLocks noGrp="1"/>
          </p:cNvSpPr>
          <p:nvPr>
            <p:ph idx="1"/>
          </p:nvPr>
        </p:nvSpPr>
        <p:spPr/>
        <p:txBody>
          <a:bodyPr>
            <a:normAutofit/>
          </a:bodyPr>
          <a:lstStyle/>
          <a:p>
            <a:pPr lvl="1"/>
            <a:endParaRPr lang="en-US" sz="1600" dirty="0">
              <a:latin typeface="Times New Roman" panose="02020603050405020304" pitchFamily="18" charset="0"/>
              <a:cs typeface="Times New Roman" panose="02020603050405020304" pitchFamily="18" charset="0"/>
            </a:endParaRPr>
          </a:p>
          <a:p>
            <a:pPr lvl="1"/>
            <a:r>
              <a:rPr lang="en-US" sz="1600" dirty="0" err="1">
                <a:latin typeface="Times New Roman" panose="02020603050405020304" pitchFamily="18" charset="0"/>
                <a:cs typeface="Times New Roman" panose="02020603050405020304" pitchFamily="18" charset="0"/>
              </a:rPr>
              <a:t>code.circuit</a:t>
            </a:r>
            <a:r>
              <a:rPr lang="en-US" sz="1600" dirty="0">
                <a:latin typeface="Times New Roman" panose="02020603050405020304" pitchFamily="18" charset="0"/>
                <a:cs typeface="Times New Roman" panose="02020603050405020304" pitchFamily="18" charset="0"/>
              </a:rPr>
              <a:t>[‘1'].draw(‘</a:t>
            </a:r>
            <a:r>
              <a:rPr lang="en-US" sz="1600" dirty="0" err="1">
                <a:latin typeface="Times New Roman" panose="02020603050405020304" pitchFamily="18" charset="0"/>
                <a:cs typeface="Times New Roman" panose="02020603050405020304" pitchFamily="18" charset="0"/>
              </a:rPr>
              <a:t>mpl</a:t>
            </a:r>
            <a:r>
              <a:rPr lang="en-US" sz="1600"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53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123753"/>
            <a:ext cx="6430273" cy="3200847"/>
          </a:xfrm>
          <a:prstGeom prst="rect">
            <a:avLst/>
          </a:prstGeom>
        </p:spPr>
      </p:pic>
      <p:sp>
        <p:nvSpPr>
          <p:cNvPr id="6" name="Date Placeholder 5">
            <a:extLst>
              <a:ext uri="{FF2B5EF4-FFF2-40B4-BE49-F238E27FC236}">
                <a16:creationId xmlns:a16="http://schemas.microsoft.com/office/drawing/2014/main" id="{4429D964-D745-4DE3-9808-6475C0115A68}"/>
              </a:ext>
            </a:extLst>
          </p:cNvPr>
          <p:cNvSpPr>
            <a:spLocks noGrp="1"/>
          </p:cNvSpPr>
          <p:nvPr>
            <p:ph type="dt" sz="half" idx="10"/>
          </p:nvPr>
        </p:nvSpPr>
        <p:spPr/>
        <p:txBody>
          <a:bodyPr/>
          <a:lstStyle/>
          <a:p>
            <a:fld id="{FE00908C-02EA-4E83-82E5-C326282E1961}" type="datetime1">
              <a:rPr lang="en-US" smtClean="0"/>
              <a:t>3/30/2022</a:t>
            </a:fld>
            <a:endParaRPr lang="en-US"/>
          </a:p>
        </p:txBody>
      </p:sp>
    </p:spTree>
    <p:extLst>
      <p:ext uri="{BB962C8B-B14F-4D97-AF65-F5344CB8AC3E}">
        <p14:creationId xmlns:p14="http://schemas.microsoft.com/office/powerpoint/2010/main" val="739464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a:t>
            </a:r>
            <a:endParaRPr lang="en-US" dirty="0"/>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Running these circuits on a simulator without any noise leads to very simple results.</a:t>
            </a:r>
          </a:p>
          <a:p>
            <a:endParaRPr lang="en-US" sz="2000" dirty="0">
              <a:latin typeface="Times New Roman" panose="02020603050405020304" pitchFamily="18" charset="0"/>
              <a:cs typeface="Times New Roman" panose="02020603050405020304" pitchFamily="18" charset="0"/>
            </a:endParaRPr>
          </a:p>
          <a:p>
            <a:pPr marL="411480" lvl="1" indent="0">
              <a:buNone/>
            </a:pPr>
            <a:r>
              <a:rPr lang="en-US" sz="1800" dirty="0" err="1">
                <a:latin typeface="Times New Roman" panose="02020603050405020304" pitchFamily="18" charset="0"/>
                <a:cs typeface="Times New Roman" panose="02020603050405020304" pitchFamily="18" charset="0"/>
              </a:rPr>
              <a:t>def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get_raw_results</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code,noise_model</a:t>
            </a:r>
            <a:r>
              <a:rPr lang="en-US" sz="1800" dirty="0">
                <a:latin typeface="Times New Roman" panose="02020603050405020304" pitchFamily="18" charset="0"/>
                <a:cs typeface="Times New Roman" panose="02020603050405020304" pitchFamily="18" charset="0"/>
              </a:rPr>
              <a:t>=None): </a:t>
            </a:r>
          </a:p>
          <a:p>
            <a:pPr marL="704088" lvl="2" indent="0">
              <a:buNone/>
            </a:pPr>
            <a:r>
              <a:rPr lang="en-US" sz="1600" dirty="0">
                <a:latin typeface="Times New Roman" panose="02020603050405020304" pitchFamily="18" charset="0"/>
                <a:cs typeface="Times New Roman" panose="02020603050405020304" pitchFamily="18" charset="0"/>
              </a:rPr>
              <a:t>circuits = </a:t>
            </a:r>
            <a:r>
              <a:rPr lang="en-US" sz="1600" dirty="0" err="1">
                <a:latin typeface="Times New Roman" panose="02020603050405020304" pitchFamily="18" charset="0"/>
                <a:cs typeface="Times New Roman" panose="02020603050405020304" pitchFamily="18" charset="0"/>
              </a:rPr>
              <a:t>code.get_circuit_list</a:t>
            </a:r>
            <a:r>
              <a:rPr lang="en-US" sz="1600" dirty="0">
                <a:latin typeface="Times New Roman" panose="02020603050405020304" pitchFamily="18" charset="0"/>
                <a:cs typeface="Times New Roman" panose="02020603050405020304" pitchFamily="18" charset="0"/>
              </a:rPr>
              <a:t>() </a:t>
            </a:r>
          </a:p>
          <a:p>
            <a:pPr marL="704088" lvl="2" indent="0">
              <a:buNone/>
            </a:pPr>
            <a:r>
              <a:rPr lang="en-US" sz="1600" dirty="0" err="1">
                <a:latin typeface="Times New Roman" panose="02020603050405020304" pitchFamily="18" charset="0"/>
                <a:cs typeface="Times New Roman" panose="02020603050405020304" pitchFamily="18" charset="0"/>
              </a:rPr>
              <a:t>raw_results</a:t>
            </a:r>
            <a:r>
              <a:rPr lang="en-US" sz="1600" dirty="0">
                <a:latin typeface="Times New Roman" panose="02020603050405020304" pitchFamily="18" charset="0"/>
                <a:cs typeface="Times New Roman" panose="02020603050405020304" pitchFamily="18" charset="0"/>
              </a:rPr>
              <a:t> = {} </a:t>
            </a:r>
          </a:p>
          <a:p>
            <a:pPr marL="704088" lvl="2" indent="0">
              <a:buNone/>
            </a:pPr>
            <a:r>
              <a:rPr lang="en-US" sz="1600" dirty="0">
                <a:latin typeface="Times New Roman" panose="02020603050405020304" pitchFamily="18" charset="0"/>
                <a:cs typeface="Times New Roman" panose="02020603050405020304" pitchFamily="18" charset="0"/>
              </a:rPr>
              <a:t>for log in range(2): </a:t>
            </a:r>
          </a:p>
          <a:p>
            <a:pPr marL="978408" lvl="3" indent="0">
              <a:buNone/>
            </a:pPr>
            <a:r>
              <a:rPr lang="en-US" sz="1600" dirty="0" err="1">
                <a:latin typeface="Times New Roman" panose="02020603050405020304" pitchFamily="18" charset="0"/>
                <a:cs typeface="Times New Roman" panose="02020603050405020304" pitchFamily="18" charset="0"/>
              </a:rPr>
              <a:t>qobj</a:t>
            </a:r>
            <a:r>
              <a:rPr lang="en-US" sz="1600" dirty="0">
                <a:latin typeface="Times New Roman" panose="02020603050405020304" pitchFamily="18" charset="0"/>
                <a:cs typeface="Times New Roman" panose="02020603050405020304" pitchFamily="18" charset="0"/>
              </a:rPr>
              <a:t> = assemble(circuits[log]) </a:t>
            </a:r>
          </a:p>
          <a:p>
            <a:pPr marL="978408" lvl="3" indent="0">
              <a:buNone/>
            </a:pPr>
            <a:r>
              <a:rPr lang="en-US" sz="1600" dirty="0">
                <a:latin typeface="Times New Roman" panose="02020603050405020304" pitchFamily="18" charset="0"/>
                <a:cs typeface="Times New Roman" panose="02020603050405020304" pitchFamily="18" charset="0"/>
              </a:rPr>
              <a:t>job = </a:t>
            </a:r>
            <a:r>
              <a:rPr lang="en-US" sz="1600" dirty="0" err="1">
                <a:latin typeface="Times New Roman" panose="02020603050405020304" pitchFamily="18" charset="0"/>
                <a:cs typeface="Times New Roman" panose="02020603050405020304" pitchFamily="18" charset="0"/>
              </a:rPr>
              <a:t>qasm_sim.run</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qobj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noise_model</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noise_model</a:t>
            </a:r>
            <a:r>
              <a:rPr lang="en-US" sz="1600" dirty="0">
                <a:latin typeface="Times New Roman" panose="02020603050405020304" pitchFamily="18" charset="0"/>
                <a:cs typeface="Times New Roman" panose="02020603050405020304" pitchFamily="18" charset="0"/>
              </a:rPr>
              <a:t>)</a:t>
            </a:r>
          </a:p>
          <a:p>
            <a:pPr marL="978408" lvl="3" indent="0">
              <a:buNone/>
            </a:pPr>
            <a:r>
              <a:rPr lang="en-US" sz="1600" dirty="0" err="1">
                <a:latin typeface="Times New Roman" panose="02020603050405020304" pitchFamily="18" charset="0"/>
                <a:cs typeface="Times New Roman" panose="02020603050405020304" pitchFamily="18" charset="0"/>
              </a:rPr>
              <a:t>raw_results</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str</a:t>
            </a:r>
            <a:r>
              <a:rPr lang="en-US" sz="1600" dirty="0">
                <a:latin typeface="Times New Roman" panose="02020603050405020304" pitchFamily="18" charset="0"/>
                <a:cs typeface="Times New Roman" panose="02020603050405020304" pitchFamily="18" charset="0"/>
              </a:rPr>
              <a:t>(log)] = </a:t>
            </a:r>
            <a:r>
              <a:rPr lang="en-US" sz="1600" dirty="0" err="1">
                <a:latin typeface="Times New Roman" panose="02020603050405020304" pitchFamily="18" charset="0"/>
                <a:cs typeface="Times New Roman" panose="02020603050405020304" pitchFamily="18" charset="0"/>
              </a:rPr>
              <a:t>job.result</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get_counts</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str</a:t>
            </a:r>
            <a:r>
              <a:rPr lang="en-US" sz="1600" dirty="0">
                <a:latin typeface="Times New Roman" panose="02020603050405020304" pitchFamily="18" charset="0"/>
                <a:cs typeface="Times New Roman" panose="02020603050405020304" pitchFamily="18" charset="0"/>
              </a:rPr>
              <a:t>(log))</a:t>
            </a:r>
          </a:p>
          <a:p>
            <a:pPr marL="411480" lvl="1" indent="0">
              <a:buNone/>
            </a:pPr>
            <a:r>
              <a:rPr lang="en-US" sz="1800" dirty="0">
                <a:latin typeface="Times New Roman" panose="02020603050405020304" pitchFamily="18" charset="0"/>
                <a:cs typeface="Times New Roman" panose="02020603050405020304" pitchFamily="18" charset="0"/>
              </a:rPr>
              <a:t>return </a:t>
            </a:r>
            <a:r>
              <a:rPr lang="en-US" sz="1800" dirty="0" err="1">
                <a:latin typeface="Times New Roman" panose="02020603050405020304" pitchFamily="18" charset="0"/>
                <a:cs typeface="Times New Roman" panose="02020603050405020304" pitchFamily="18" charset="0"/>
              </a:rPr>
              <a:t>raw_results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raw_results</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get_raw_results</a:t>
            </a:r>
            <a:r>
              <a:rPr lang="en-US" sz="1800" dirty="0">
                <a:latin typeface="Times New Roman" panose="02020603050405020304" pitchFamily="18" charset="0"/>
                <a:cs typeface="Times New Roman" panose="02020603050405020304" pitchFamily="18" charset="0"/>
              </a:rPr>
              <a:t>(code) </a:t>
            </a:r>
          </a:p>
          <a:p>
            <a:pPr marL="411480" lvl="1" indent="0">
              <a:buNone/>
            </a:pPr>
            <a:r>
              <a:rPr lang="en-US" sz="1800" dirty="0">
                <a:latin typeface="Times New Roman" panose="02020603050405020304" pitchFamily="18" charset="0"/>
                <a:cs typeface="Times New Roman" panose="02020603050405020304" pitchFamily="18" charset="0"/>
              </a:rPr>
              <a:t>for log in </a:t>
            </a:r>
            <a:r>
              <a:rPr lang="en-US" sz="1800" dirty="0" err="1">
                <a:latin typeface="Times New Roman" panose="02020603050405020304" pitchFamily="18" charset="0"/>
                <a:cs typeface="Times New Roman" panose="02020603050405020304" pitchFamily="18" charset="0"/>
              </a:rPr>
              <a:t>raw_results</a:t>
            </a:r>
            <a:r>
              <a:rPr lang="en-US" sz="1800" dirty="0">
                <a:latin typeface="Times New Roman" panose="02020603050405020304" pitchFamily="18" charset="0"/>
                <a:cs typeface="Times New Roman" panose="02020603050405020304" pitchFamily="18" charset="0"/>
              </a:rPr>
              <a:t>: </a:t>
            </a:r>
          </a:p>
          <a:p>
            <a:pPr marL="704088" lvl="2" indent="0">
              <a:buNone/>
            </a:pPr>
            <a:r>
              <a:rPr lang="en-US" sz="1600" dirty="0">
                <a:latin typeface="Times New Roman" panose="02020603050405020304" pitchFamily="18" charset="0"/>
                <a:cs typeface="Times New Roman" panose="02020603050405020304" pitchFamily="18" charset="0"/>
              </a:rPr>
              <a:t>print('Logical', log, ':', </a:t>
            </a:r>
            <a:r>
              <a:rPr lang="en-US" sz="1600" dirty="0" err="1">
                <a:latin typeface="Times New Roman" panose="02020603050405020304" pitchFamily="18" charset="0"/>
                <a:cs typeface="Times New Roman" panose="02020603050405020304" pitchFamily="18" charset="0"/>
              </a:rPr>
              <a:t>raw_results</a:t>
            </a:r>
            <a:r>
              <a:rPr lang="en-US" sz="1600" dirty="0">
                <a:latin typeface="Times New Roman" panose="02020603050405020304" pitchFamily="18" charset="0"/>
                <a:cs typeface="Times New Roman" panose="02020603050405020304" pitchFamily="18" charset="0"/>
              </a:rPr>
              <a:t>[log], '\n') </a:t>
            </a: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54</a:t>
            </a:fld>
            <a:endParaRPr lang="en-US"/>
          </a:p>
        </p:txBody>
      </p:sp>
      <p:pic>
        <p:nvPicPr>
          <p:cNvPr id="7" name="Picture 6">
            <a:extLst>
              <a:ext uri="{FF2B5EF4-FFF2-40B4-BE49-F238E27FC236}">
                <a16:creationId xmlns:a16="http://schemas.microsoft.com/office/drawing/2014/main" id="{DEBA8D92-84AB-4E43-A36F-8170DB4B2573}"/>
              </a:ext>
            </a:extLst>
          </p:cNvPr>
          <p:cNvPicPr>
            <a:picLocks noChangeAspect="1"/>
          </p:cNvPicPr>
          <p:nvPr/>
        </p:nvPicPr>
        <p:blipFill>
          <a:blip r:embed="rId2"/>
          <a:stretch>
            <a:fillRect/>
          </a:stretch>
        </p:blipFill>
        <p:spPr>
          <a:xfrm>
            <a:off x="1905000" y="3733800"/>
            <a:ext cx="5286375" cy="1676400"/>
          </a:xfrm>
          <a:prstGeom prst="rect">
            <a:avLst/>
          </a:prstGeom>
        </p:spPr>
      </p:pic>
      <p:sp>
        <p:nvSpPr>
          <p:cNvPr id="8" name="Date Placeholder 7">
            <a:extLst>
              <a:ext uri="{FF2B5EF4-FFF2-40B4-BE49-F238E27FC236}">
                <a16:creationId xmlns:a16="http://schemas.microsoft.com/office/drawing/2014/main" id="{069E1DE5-8C4D-4458-9FE0-94E4267EB6FC}"/>
              </a:ext>
            </a:extLst>
          </p:cNvPr>
          <p:cNvSpPr>
            <a:spLocks noGrp="1"/>
          </p:cNvSpPr>
          <p:nvPr>
            <p:ph type="dt" sz="half" idx="10"/>
          </p:nvPr>
        </p:nvSpPr>
        <p:spPr/>
        <p:txBody>
          <a:bodyPr/>
          <a:lstStyle/>
          <a:p>
            <a:fld id="{78EFCD0E-4DF4-492F-A52F-6BD42A5D103B}" type="datetime1">
              <a:rPr lang="en-US" smtClean="0"/>
              <a:t>3/30/2022</a:t>
            </a:fld>
            <a:endParaRPr lang="en-US"/>
          </a:p>
        </p:txBody>
      </p:sp>
    </p:spTree>
    <p:extLst>
      <p:ext uri="{BB962C8B-B14F-4D97-AF65-F5344CB8AC3E}">
        <p14:creationId xmlns:p14="http://schemas.microsoft.com/office/powerpoint/2010/main" val="400938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5" end="5"/>
                                            </p:txEl>
                                          </p:spTgt>
                                        </p:tgtEl>
                                      </p:cBhvr>
                                    </p:animEffect>
                                    <p:set>
                                      <p:cBhvr>
                                        <p:cTn id="16" dur="1" fill="hold">
                                          <p:stCondLst>
                                            <p:cond delay="499"/>
                                          </p:stCondLst>
                                        </p:cTn>
                                        <p:tgtEl>
                                          <p:spTgt spid="3">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6" end="6"/>
                                            </p:txEl>
                                          </p:spTgt>
                                        </p:tgtEl>
                                      </p:cBhvr>
                                    </p:animEffect>
                                    <p:set>
                                      <p:cBhvr>
                                        <p:cTn id="19" dur="1" fill="hold">
                                          <p:stCondLst>
                                            <p:cond delay="499"/>
                                          </p:stCondLst>
                                        </p:cTn>
                                        <p:tgtEl>
                                          <p:spTgt spid="3">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7" end="7"/>
                                            </p:txEl>
                                          </p:spTgt>
                                        </p:tgtEl>
                                      </p:cBhvr>
                                    </p:animEffect>
                                    <p:set>
                                      <p:cBhvr>
                                        <p:cTn id="22" dur="1" fill="hold">
                                          <p:stCondLst>
                                            <p:cond delay="499"/>
                                          </p:stCondLst>
                                        </p:cTn>
                                        <p:tgtEl>
                                          <p:spTgt spid="3">
                                            <p:txEl>
                                              <p:pRg st="7" end="7"/>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8" end="8"/>
                                            </p:txEl>
                                          </p:spTgt>
                                        </p:tgtEl>
                                      </p:cBhvr>
                                    </p:animEffect>
                                    <p:set>
                                      <p:cBhvr>
                                        <p:cTn id="25" dur="1" fill="hold">
                                          <p:stCondLst>
                                            <p:cond delay="499"/>
                                          </p:stCondLst>
                                        </p:cTn>
                                        <p:tgtEl>
                                          <p:spTgt spid="3">
                                            <p:txEl>
                                              <p:pRg st="8" end="8"/>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xEl>
                                              <p:pRg st="9" end="9"/>
                                            </p:txEl>
                                          </p:spTgt>
                                        </p:tgtEl>
                                      </p:cBhvr>
                                    </p:animEffect>
                                    <p:set>
                                      <p:cBhvr>
                                        <p:cTn id="28" dur="1" fill="hold">
                                          <p:stCondLst>
                                            <p:cond delay="499"/>
                                          </p:stCondLst>
                                        </p:cTn>
                                        <p:tgtEl>
                                          <p:spTgt spid="3">
                                            <p:txEl>
                                              <p:pRg st="9" end="9"/>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xEl>
                                              <p:pRg st="10" end="10"/>
                                            </p:txEl>
                                          </p:spTgt>
                                        </p:tgtEl>
                                      </p:cBhvr>
                                    </p:animEffect>
                                    <p:set>
                                      <p:cBhvr>
                                        <p:cTn id="31" dur="1" fill="hold">
                                          <p:stCondLst>
                                            <p:cond delay="499"/>
                                          </p:stCondLst>
                                        </p:cTn>
                                        <p:tgtEl>
                                          <p:spTgt spid="3">
                                            <p:txEl>
                                              <p:pRg st="10" end="10"/>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
                                            <p:txEl>
                                              <p:pRg st="11" end="11"/>
                                            </p:txEl>
                                          </p:spTgt>
                                        </p:tgtEl>
                                      </p:cBhvr>
                                    </p:animEffect>
                                    <p:set>
                                      <p:cBhvr>
                                        <p:cTn id="34"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repetition code</a:t>
            </a:r>
            <a:endParaRPr lang="en-US" dirty="0"/>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Repetition code with some noise:</a:t>
            </a:r>
          </a:p>
          <a:p>
            <a:endParaRPr lang="en-US" sz="2000" dirty="0">
              <a:latin typeface="Times New Roman" panose="02020603050405020304" pitchFamily="18" charset="0"/>
              <a:cs typeface="Times New Roman" panose="02020603050405020304" pitchFamily="18" charset="0"/>
            </a:endParaRPr>
          </a:p>
          <a:p>
            <a:pPr marL="411480" lvl="1" indent="0">
              <a:buNone/>
            </a:pPr>
            <a:r>
              <a:rPr lang="en-US" sz="1800" dirty="0">
                <a:latin typeface="Times New Roman" panose="02020603050405020304" pitchFamily="18" charset="0"/>
                <a:cs typeface="Times New Roman" panose="02020603050405020304" pitchFamily="18" charset="0"/>
              </a:rPr>
              <a:t>code = </a:t>
            </a:r>
            <a:r>
              <a:rPr lang="en-US" sz="1800" dirty="0" err="1">
                <a:latin typeface="Times New Roman" panose="02020603050405020304" pitchFamily="18" charset="0"/>
                <a:cs typeface="Times New Roman" panose="02020603050405020304" pitchFamily="18" charset="0"/>
              </a:rPr>
              <a:t>RepetitionCode</a:t>
            </a:r>
            <a:r>
              <a:rPr lang="en-US" sz="1800" dirty="0">
                <a:latin typeface="Times New Roman" panose="02020603050405020304" pitchFamily="18" charset="0"/>
                <a:cs typeface="Times New Roman" panose="02020603050405020304" pitchFamily="18" charset="0"/>
              </a:rPr>
              <a:t>(3,1)</a:t>
            </a:r>
          </a:p>
          <a:p>
            <a:pPr marL="411480" lvl="1" indent="0">
              <a:buNone/>
            </a:pPr>
            <a:r>
              <a:rPr lang="en-US" sz="1800" dirty="0" err="1">
                <a:latin typeface="Times New Roman" panose="02020603050405020304" pitchFamily="18" charset="0"/>
                <a:cs typeface="Times New Roman" panose="02020603050405020304" pitchFamily="18" charset="0"/>
              </a:rPr>
              <a:t>noise_model</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get_noise</a:t>
            </a:r>
            <a:r>
              <a:rPr lang="en-US" sz="1800" dirty="0">
                <a:latin typeface="Times New Roman" panose="02020603050405020304" pitchFamily="18" charset="0"/>
                <a:cs typeface="Times New Roman" panose="02020603050405020304" pitchFamily="18" charset="0"/>
              </a:rPr>
              <a:t>(0.05,0.05)</a:t>
            </a:r>
          </a:p>
          <a:p>
            <a:pPr marL="411480" lvl="1" indent="0">
              <a:buNone/>
            </a:pPr>
            <a:r>
              <a:rPr lang="en-US" sz="1800" dirty="0" err="1">
                <a:latin typeface="Times New Roman" panose="02020603050405020304" pitchFamily="18" charset="0"/>
                <a:cs typeface="Times New Roman" panose="02020603050405020304" pitchFamily="18" charset="0"/>
              </a:rPr>
              <a:t>raw_results</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get_raw_results</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code,noise_model</a:t>
            </a:r>
            <a:r>
              <a:rPr lang="en-US" sz="1800" dirty="0">
                <a:latin typeface="Times New Roman" panose="02020603050405020304" pitchFamily="18" charset="0"/>
                <a:cs typeface="Times New Roman" panose="02020603050405020304" pitchFamily="18" charset="0"/>
              </a:rPr>
              <a:t>) </a:t>
            </a:r>
          </a:p>
          <a:p>
            <a:pPr marL="411480" lvl="1" indent="0">
              <a:buNone/>
            </a:pPr>
            <a:r>
              <a:rPr lang="en-US" sz="1800" dirty="0">
                <a:latin typeface="Times New Roman" panose="02020603050405020304" pitchFamily="18" charset="0"/>
                <a:cs typeface="Times New Roman" panose="02020603050405020304" pitchFamily="18" charset="0"/>
              </a:rPr>
              <a:t>for log in </a:t>
            </a:r>
            <a:r>
              <a:rPr lang="en-US" sz="1800" dirty="0" err="1">
                <a:latin typeface="Times New Roman" panose="02020603050405020304" pitchFamily="18" charset="0"/>
                <a:cs typeface="Times New Roman" panose="02020603050405020304" pitchFamily="18" charset="0"/>
              </a:rPr>
              <a:t>raw_results</a:t>
            </a:r>
            <a:r>
              <a:rPr lang="en-US" sz="1800" dirty="0">
                <a:latin typeface="Times New Roman" panose="02020603050405020304" pitchFamily="18" charset="0"/>
                <a:cs typeface="Times New Roman" panose="02020603050405020304" pitchFamily="18" charset="0"/>
              </a:rPr>
              <a:t>: </a:t>
            </a:r>
          </a:p>
          <a:p>
            <a:pPr marL="704088" lvl="2" indent="0">
              <a:buNone/>
            </a:pPr>
            <a:r>
              <a:rPr lang="en-US" sz="1600" dirty="0">
                <a:latin typeface="Times New Roman" panose="02020603050405020304" pitchFamily="18" charset="0"/>
                <a:cs typeface="Times New Roman" panose="02020603050405020304" pitchFamily="18" charset="0"/>
              </a:rPr>
              <a:t>print('Logical', log,':', </a:t>
            </a:r>
            <a:r>
              <a:rPr lang="en-US" sz="1600" dirty="0" err="1">
                <a:latin typeface="Times New Roman" panose="02020603050405020304" pitchFamily="18" charset="0"/>
                <a:cs typeface="Times New Roman" panose="02020603050405020304" pitchFamily="18" charset="0"/>
              </a:rPr>
              <a:t>raw_results</a:t>
            </a:r>
            <a:r>
              <a:rPr lang="en-US" sz="1600" dirty="0">
                <a:latin typeface="Times New Roman" panose="02020603050405020304" pitchFamily="18" charset="0"/>
                <a:cs typeface="Times New Roman" panose="02020603050405020304" pitchFamily="18" charset="0"/>
              </a:rPr>
              <a:t>[log],'\n') </a:t>
            </a:r>
          </a:p>
          <a:p>
            <a:pPr marL="704088" lvl="2" indent="0">
              <a:buNone/>
            </a:pPr>
            <a:endParaRPr lang="en-US" sz="1600" dirty="0">
              <a:latin typeface="Times New Roman" panose="02020603050405020304" pitchFamily="18" charset="0"/>
              <a:cs typeface="Times New Roman" panose="02020603050405020304" pitchFamily="18" charset="0"/>
            </a:endParaRPr>
          </a:p>
          <a:p>
            <a:pPr marL="489204" indent="-342900"/>
            <a:r>
              <a:rPr lang="en-US" sz="2000" dirty="0">
                <a:latin typeface="Times New Roman" panose="02020603050405020304" pitchFamily="18" charset="0"/>
                <a:cs typeface="Times New Roman" panose="02020603050405020304" pitchFamily="18" charset="0"/>
              </a:rPr>
              <a:t>Result : </a:t>
            </a:r>
          </a:p>
          <a:p>
            <a:pPr marL="489204" indent="-342900"/>
            <a:endParaRPr lang="en-US"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Samira Sayedsalehi</a:t>
            </a:r>
          </a:p>
        </p:txBody>
      </p:sp>
      <p:sp>
        <p:nvSpPr>
          <p:cNvPr id="5" name="Slide Number Placeholder 4"/>
          <p:cNvSpPr>
            <a:spLocks noGrp="1"/>
          </p:cNvSpPr>
          <p:nvPr>
            <p:ph type="sldNum" sz="quarter" idx="12"/>
          </p:nvPr>
        </p:nvSpPr>
        <p:spPr/>
        <p:txBody>
          <a:bodyPr/>
          <a:lstStyle/>
          <a:p>
            <a:fld id="{8853CEFE-4D2F-418F-A1A9-D0B61FBDDD22}" type="slidenum">
              <a:rPr lang="en-US" smtClean="0"/>
              <a:t>55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257608"/>
            <a:ext cx="7678222" cy="1371792"/>
          </a:xfrm>
          <a:prstGeom prst="rect">
            <a:avLst/>
          </a:prstGeom>
        </p:spPr>
      </p:pic>
      <p:sp>
        <p:nvSpPr>
          <p:cNvPr id="7" name="Date Placeholder 6">
            <a:extLst>
              <a:ext uri="{FF2B5EF4-FFF2-40B4-BE49-F238E27FC236}">
                <a16:creationId xmlns:a16="http://schemas.microsoft.com/office/drawing/2014/main" id="{E6AB9BAD-59EC-49DB-A1B5-F49242056C75}"/>
              </a:ext>
            </a:extLst>
          </p:cNvPr>
          <p:cNvSpPr>
            <a:spLocks noGrp="1"/>
          </p:cNvSpPr>
          <p:nvPr>
            <p:ph type="dt" sz="half" idx="10"/>
          </p:nvPr>
        </p:nvSpPr>
        <p:spPr/>
        <p:txBody>
          <a:bodyPr/>
          <a:lstStyle/>
          <a:p>
            <a:fld id="{EFB72FFB-0278-4DB6-8BA0-116D81F36A66}" type="datetime1">
              <a:rPr lang="en-US" smtClean="0"/>
              <a:t>3/30/2022</a:t>
            </a:fld>
            <a:endParaRPr lang="en-US"/>
          </a:p>
        </p:txBody>
      </p:sp>
    </p:spTree>
    <p:extLst>
      <p:ext uri="{BB962C8B-B14F-4D97-AF65-F5344CB8AC3E}">
        <p14:creationId xmlns:p14="http://schemas.microsoft.com/office/powerpoint/2010/main" val="3938389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75F5-559A-4B15-8304-BA2722C7AA4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228B95AA-9D33-4129-8F2A-BCFBA515D8B9}"/>
              </a:ext>
            </a:extLst>
          </p:cNvPr>
          <p:cNvSpPr>
            <a:spLocks noGrp="1"/>
          </p:cNvSpPr>
          <p:nvPr>
            <p:ph idx="1"/>
          </p:nvPr>
        </p:nvSpPr>
        <p:spPr/>
        <p:txBody>
          <a:bodyPr>
            <a:normAutofit fontScale="85000" lnSpcReduction="10000"/>
          </a:bodyPr>
          <a:lstStyle/>
          <a:p>
            <a:r>
              <a:rPr lang="en-US" sz="2800" dirty="0">
                <a:latin typeface="Times New Roman" panose="02020603050405020304" pitchFamily="18" charset="0"/>
                <a:cs typeface="Times New Roman" panose="02020603050405020304" pitchFamily="18" charset="0"/>
                <a:hlinkClick r:id="rId2"/>
              </a:rPr>
              <a:t>https://qiskit.org/textbook/preface.html</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Fowler, A.G., </a:t>
            </a:r>
            <a:r>
              <a:rPr lang="en-US" sz="2800" dirty="0" err="1">
                <a:latin typeface="Times New Roman" panose="02020603050405020304" pitchFamily="18" charset="0"/>
                <a:cs typeface="Times New Roman" panose="02020603050405020304" pitchFamily="18" charset="0"/>
              </a:rPr>
              <a:t>Mariantoni</a:t>
            </a:r>
            <a:r>
              <a:rPr lang="en-US" sz="2800" dirty="0">
                <a:latin typeface="Times New Roman" panose="02020603050405020304" pitchFamily="18" charset="0"/>
                <a:cs typeface="Times New Roman" panose="02020603050405020304" pitchFamily="18" charset="0"/>
              </a:rPr>
              <a:t>, M., Martinis, J.M. and Cleland, A.N., 2012. Surface codes: Towards practical large-scale quantum computation. </a:t>
            </a:r>
            <a:r>
              <a:rPr lang="en-US" sz="2800" i="1" dirty="0">
                <a:latin typeface="Times New Roman" panose="02020603050405020304" pitchFamily="18" charset="0"/>
                <a:cs typeface="Times New Roman" panose="02020603050405020304" pitchFamily="18" charset="0"/>
              </a:rPr>
              <a:t>Physical Review A</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86</a:t>
            </a:r>
            <a:r>
              <a:rPr lang="en-US" sz="2800" dirty="0">
                <a:latin typeface="Times New Roman" panose="02020603050405020304" pitchFamily="18" charset="0"/>
                <a:cs typeface="Times New Roman" panose="02020603050405020304" pitchFamily="18" charset="0"/>
              </a:rPr>
              <a:t>(3), p.032324.</a:t>
            </a:r>
          </a:p>
          <a:p>
            <a:endParaRPr lang="en-US" sz="2800" dirty="0">
              <a:latin typeface="Times New Roman" panose="02020603050405020304" pitchFamily="18" charset="0"/>
              <a:cs typeface="Times New Roman" panose="02020603050405020304" pitchFamily="18" charset="0"/>
            </a:endParaRPr>
          </a:p>
          <a:p>
            <a:r>
              <a:rPr lang="en-US" b="0" i="0" dirty="0">
                <a:solidFill>
                  <a:srgbClr val="222222"/>
                </a:solidFill>
                <a:effectLst/>
                <a:latin typeface="Times New Roman" panose="02020603050405020304" pitchFamily="18" charset="0"/>
                <a:cs typeface="Times New Roman" panose="02020603050405020304" pitchFamily="18" charset="0"/>
              </a:rPr>
              <a:t>Tomita, Y. and </a:t>
            </a:r>
            <a:r>
              <a:rPr lang="en-US" b="0" i="0" dirty="0" err="1">
                <a:solidFill>
                  <a:srgbClr val="222222"/>
                </a:solidFill>
                <a:effectLst/>
                <a:latin typeface="Times New Roman" panose="02020603050405020304" pitchFamily="18" charset="0"/>
                <a:cs typeface="Times New Roman" panose="02020603050405020304" pitchFamily="18" charset="0"/>
              </a:rPr>
              <a:t>Svore</a:t>
            </a:r>
            <a:r>
              <a:rPr lang="en-US" b="0" i="0" dirty="0">
                <a:solidFill>
                  <a:srgbClr val="222222"/>
                </a:solidFill>
                <a:effectLst/>
                <a:latin typeface="Times New Roman" panose="02020603050405020304" pitchFamily="18" charset="0"/>
                <a:cs typeface="Times New Roman" panose="02020603050405020304" pitchFamily="18" charset="0"/>
              </a:rPr>
              <a:t>, K.M., 2014. Low-distance surface codes under realistic quantum noise. </a:t>
            </a:r>
            <a:r>
              <a:rPr lang="en-US" b="0" i="1" dirty="0">
                <a:solidFill>
                  <a:srgbClr val="222222"/>
                </a:solidFill>
                <a:effectLst/>
                <a:latin typeface="Times New Roman" panose="02020603050405020304" pitchFamily="18" charset="0"/>
                <a:cs typeface="Times New Roman" panose="02020603050405020304" pitchFamily="18" charset="0"/>
              </a:rPr>
              <a:t>Physical Review A</a:t>
            </a:r>
            <a:r>
              <a:rPr lang="en-US" b="0" i="0" dirty="0">
                <a:solidFill>
                  <a:srgbClr val="222222"/>
                </a:solidFill>
                <a:effectLst/>
                <a:latin typeface="Times New Roman" panose="02020603050405020304" pitchFamily="18" charset="0"/>
                <a:cs typeface="Times New Roman" panose="02020603050405020304" pitchFamily="18" charset="0"/>
              </a:rPr>
              <a:t>, </a:t>
            </a:r>
            <a:r>
              <a:rPr lang="en-US" b="0" i="1" dirty="0">
                <a:solidFill>
                  <a:srgbClr val="222222"/>
                </a:solidFill>
                <a:effectLst/>
                <a:latin typeface="Times New Roman" panose="02020603050405020304" pitchFamily="18" charset="0"/>
                <a:cs typeface="Times New Roman" panose="02020603050405020304" pitchFamily="18" charset="0"/>
              </a:rPr>
              <a:t>90</a:t>
            </a:r>
            <a:r>
              <a:rPr lang="en-US" b="0" i="0" dirty="0">
                <a:solidFill>
                  <a:srgbClr val="222222"/>
                </a:solidFill>
                <a:effectLst/>
                <a:latin typeface="Times New Roman" panose="02020603050405020304" pitchFamily="18" charset="0"/>
                <a:cs typeface="Times New Roman" panose="02020603050405020304" pitchFamily="18" charset="0"/>
              </a:rPr>
              <a:t>(6), p.062320.</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Nakahara, M. and </a:t>
            </a:r>
            <a:r>
              <a:rPr lang="en-US" sz="2800" dirty="0" err="1">
                <a:latin typeface="Times New Roman" panose="02020603050405020304" pitchFamily="18" charset="0"/>
                <a:cs typeface="Times New Roman" panose="02020603050405020304" pitchFamily="18" charset="0"/>
              </a:rPr>
              <a:t>Ohmi</a:t>
            </a:r>
            <a:r>
              <a:rPr lang="en-US" sz="2800" dirty="0">
                <a:latin typeface="Times New Roman" panose="02020603050405020304" pitchFamily="18" charset="0"/>
                <a:cs typeface="Times New Roman" panose="02020603050405020304" pitchFamily="18" charset="0"/>
              </a:rPr>
              <a:t>, T., 2008. </a:t>
            </a:r>
            <a:r>
              <a:rPr lang="en-US" sz="2800" i="1" dirty="0">
                <a:latin typeface="Times New Roman" panose="02020603050405020304" pitchFamily="18" charset="0"/>
                <a:cs typeface="Times New Roman" panose="02020603050405020304" pitchFamily="18" charset="0"/>
              </a:rPr>
              <a:t>Quantum computing: from linear algebra to physical realizations</a:t>
            </a:r>
            <a:r>
              <a:rPr lang="en-US" sz="2800" dirty="0">
                <a:latin typeface="Times New Roman" panose="02020603050405020304" pitchFamily="18" charset="0"/>
                <a:cs typeface="Times New Roman" panose="02020603050405020304" pitchFamily="18" charset="0"/>
              </a:rPr>
              <a:t>. CRC press.</a:t>
            </a:r>
          </a:p>
          <a:p>
            <a:endParaRPr lang="en-US" dirty="0"/>
          </a:p>
        </p:txBody>
      </p:sp>
      <p:sp>
        <p:nvSpPr>
          <p:cNvPr id="4" name="Date Placeholder 3">
            <a:extLst>
              <a:ext uri="{FF2B5EF4-FFF2-40B4-BE49-F238E27FC236}">
                <a16:creationId xmlns:a16="http://schemas.microsoft.com/office/drawing/2014/main" id="{B38C0F5C-3197-4F44-A701-27E1DEDB212B}"/>
              </a:ext>
            </a:extLst>
          </p:cNvPr>
          <p:cNvSpPr>
            <a:spLocks noGrp="1"/>
          </p:cNvSpPr>
          <p:nvPr>
            <p:ph type="dt" sz="half" idx="10"/>
          </p:nvPr>
        </p:nvSpPr>
        <p:spPr/>
        <p:txBody>
          <a:bodyPr/>
          <a:lstStyle/>
          <a:p>
            <a:fld id="{6D4AD776-77EA-4FDF-BDBD-0C2F994AD044}" type="datetime1">
              <a:rPr lang="en-US" smtClean="0"/>
              <a:t>3/30/2022</a:t>
            </a:fld>
            <a:endParaRPr lang="en-US"/>
          </a:p>
        </p:txBody>
      </p:sp>
      <p:sp>
        <p:nvSpPr>
          <p:cNvPr id="5" name="Footer Placeholder 4">
            <a:extLst>
              <a:ext uri="{FF2B5EF4-FFF2-40B4-BE49-F238E27FC236}">
                <a16:creationId xmlns:a16="http://schemas.microsoft.com/office/drawing/2014/main" id="{2FAB0991-5246-4EBD-A6F0-6E4E6D72B325}"/>
              </a:ext>
            </a:extLst>
          </p:cNvPr>
          <p:cNvSpPr>
            <a:spLocks noGrp="1"/>
          </p:cNvSpPr>
          <p:nvPr>
            <p:ph type="ftr" sz="quarter" idx="11"/>
          </p:nvPr>
        </p:nvSpPr>
        <p:spPr/>
        <p:txBody>
          <a:bodyPr/>
          <a:lstStyle/>
          <a:p>
            <a:r>
              <a:rPr lang="en-US"/>
              <a:t>Samira Sayedsalehi</a:t>
            </a:r>
          </a:p>
        </p:txBody>
      </p:sp>
      <p:sp>
        <p:nvSpPr>
          <p:cNvPr id="6" name="Slide Number Placeholder 5">
            <a:extLst>
              <a:ext uri="{FF2B5EF4-FFF2-40B4-BE49-F238E27FC236}">
                <a16:creationId xmlns:a16="http://schemas.microsoft.com/office/drawing/2014/main" id="{4251E5E3-7EB5-4BEF-B80D-42031E71BCEE}"/>
              </a:ext>
            </a:extLst>
          </p:cNvPr>
          <p:cNvSpPr>
            <a:spLocks noGrp="1"/>
          </p:cNvSpPr>
          <p:nvPr>
            <p:ph type="sldNum" sz="quarter" idx="12"/>
          </p:nvPr>
        </p:nvSpPr>
        <p:spPr/>
        <p:txBody>
          <a:bodyPr/>
          <a:lstStyle/>
          <a:p>
            <a:fld id="{8853CEFE-4D2F-418F-A1A9-D0B61FBDDD22}" type="slidenum">
              <a:rPr lang="en-US" smtClean="0"/>
              <a:t>56</a:t>
            </a:fld>
            <a:endParaRPr lang="en-US"/>
          </a:p>
        </p:txBody>
      </p:sp>
    </p:spTree>
    <p:extLst>
      <p:ext uri="{BB962C8B-B14F-4D97-AF65-F5344CB8AC3E}">
        <p14:creationId xmlns:p14="http://schemas.microsoft.com/office/powerpoint/2010/main" val="511113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75F5-559A-4B15-8304-BA2722C7AA4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228B95AA-9D33-4129-8F2A-BCFBA515D8B9}"/>
              </a:ext>
            </a:extLst>
          </p:cNvPr>
          <p:cNvSpPr>
            <a:spLocks noGrp="1"/>
          </p:cNvSpPr>
          <p:nvPr>
            <p:ph idx="1"/>
          </p:nvPr>
        </p:nvSpPr>
        <p:spPr/>
        <p:txBody>
          <a:bodyPr>
            <a:normAutofit fontScale="92500" lnSpcReduction="20000"/>
          </a:bodyPr>
          <a:lstStyle/>
          <a:p>
            <a:r>
              <a:rPr lang="en-US" b="0" i="0" dirty="0" err="1">
                <a:solidFill>
                  <a:srgbClr val="222222"/>
                </a:solidFill>
                <a:effectLst/>
                <a:latin typeface="Times New Roman" panose="02020603050405020304" pitchFamily="18" charset="0"/>
                <a:cs typeface="Times New Roman" panose="02020603050405020304" pitchFamily="18" charset="0"/>
              </a:rPr>
              <a:t>Roffe</a:t>
            </a:r>
            <a:r>
              <a:rPr lang="en-US" b="0" i="0" dirty="0">
                <a:solidFill>
                  <a:srgbClr val="222222"/>
                </a:solidFill>
                <a:effectLst/>
                <a:latin typeface="Times New Roman" panose="02020603050405020304" pitchFamily="18" charset="0"/>
                <a:cs typeface="Times New Roman" panose="02020603050405020304" pitchFamily="18" charset="0"/>
              </a:rPr>
              <a:t>, J., Headley, D., Chancellor, N., Horsman, D. and </a:t>
            </a:r>
            <a:r>
              <a:rPr lang="en-US" b="0" i="0" dirty="0" err="1">
                <a:solidFill>
                  <a:srgbClr val="222222"/>
                </a:solidFill>
                <a:effectLst/>
                <a:latin typeface="Times New Roman" panose="02020603050405020304" pitchFamily="18" charset="0"/>
                <a:cs typeface="Times New Roman" panose="02020603050405020304" pitchFamily="18" charset="0"/>
              </a:rPr>
              <a:t>Kendon</a:t>
            </a:r>
            <a:r>
              <a:rPr lang="en-US" b="0" i="0" dirty="0">
                <a:solidFill>
                  <a:srgbClr val="222222"/>
                </a:solidFill>
                <a:effectLst/>
                <a:latin typeface="Times New Roman" panose="02020603050405020304" pitchFamily="18" charset="0"/>
                <a:cs typeface="Times New Roman" panose="02020603050405020304" pitchFamily="18" charset="0"/>
              </a:rPr>
              <a:t>, V., 2018. Protecting quantum memories using coherent parity check codes. </a:t>
            </a:r>
            <a:r>
              <a:rPr lang="en-US" b="0" i="1" dirty="0">
                <a:solidFill>
                  <a:srgbClr val="222222"/>
                </a:solidFill>
                <a:effectLst/>
                <a:latin typeface="Times New Roman" panose="02020603050405020304" pitchFamily="18" charset="0"/>
                <a:cs typeface="Times New Roman" panose="02020603050405020304" pitchFamily="18" charset="0"/>
              </a:rPr>
              <a:t>Quantum Science and Technology</a:t>
            </a:r>
            <a:r>
              <a:rPr lang="en-US" b="0" i="0" dirty="0">
                <a:solidFill>
                  <a:srgbClr val="222222"/>
                </a:solidFill>
                <a:effectLst/>
                <a:latin typeface="Times New Roman" panose="02020603050405020304" pitchFamily="18" charset="0"/>
                <a:cs typeface="Times New Roman" panose="02020603050405020304" pitchFamily="18" charset="0"/>
              </a:rPr>
              <a:t>, </a:t>
            </a:r>
            <a:r>
              <a:rPr lang="en-US" b="0" i="1" dirty="0">
                <a:solidFill>
                  <a:srgbClr val="222222"/>
                </a:solidFill>
                <a:effectLst/>
                <a:latin typeface="Times New Roman" panose="02020603050405020304" pitchFamily="18" charset="0"/>
                <a:cs typeface="Times New Roman" panose="02020603050405020304" pitchFamily="18" charset="0"/>
              </a:rPr>
              <a:t>3</a:t>
            </a:r>
            <a:r>
              <a:rPr lang="en-US" b="0" i="0" dirty="0">
                <a:solidFill>
                  <a:srgbClr val="222222"/>
                </a:solidFill>
                <a:effectLst/>
                <a:latin typeface="Times New Roman" panose="02020603050405020304" pitchFamily="18" charset="0"/>
                <a:cs typeface="Times New Roman" panose="02020603050405020304" pitchFamily="18" charset="0"/>
              </a:rPr>
              <a:t>(3), p.035010.</a:t>
            </a:r>
          </a:p>
          <a:p>
            <a:endParaRPr lang="en-US" sz="2800" dirty="0">
              <a:latin typeface="Times New Roman" panose="02020603050405020304" pitchFamily="18" charset="0"/>
              <a:cs typeface="Times New Roman" panose="02020603050405020304" pitchFamily="18" charset="0"/>
            </a:endParaRPr>
          </a:p>
          <a:p>
            <a:r>
              <a:rPr lang="en-US" b="0" i="0" dirty="0" err="1">
                <a:solidFill>
                  <a:srgbClr val="222222"/>
                </a:solidFill>
                <a:effectLst/>
                <a:latin typeface="Times New Roman" panose="02020603050405020304" pitchFamily="18" charset="0"/>
                <a:cs typeface="Times New Roman" panose="02020603050405020304" pitchFamily="18" charset="0"/>
              </a:rPr>
              <a:t>Roffe</a:t>
            </a:r>
            <a:r>
              <a:rPr lang="en-US" b="0" i="0" dirty="0">
                <a:solidFill>
                  <a:srgbClr val="222222"/>
                </a:solidFill>
                <a:effectLst/>
                <a:latin typeface="Times New Roman" panose="02020603050405020304" pitchFamily="18" charset="0"/>
                <a:cs typeface="Times New Roman" panose="02020603050405020304" pitchFamily="18" charset="0"/>
              </a:rPr>
              <a:t>, J., 2019. Quantum error correction: an introductory guide. </a:t>
            </a:r>
            <a:r>
              <a:rPr lang="en-US" b="0" i="1" dirty="0">
                <a:solidFill>
                  <a:srgbClr val="222222"/>
                </a:solidFill>
                <a:effectLst/>
                <a:latin typeface="Times New Roman" panose="02020603050405020304" pitchFamily="18" charset="0"/>
                <a:cs typeface="Times New Roman" panose="02020603050405020304" pitchFamily="18" charset="0"/>
              </a:rPr>
              <a:t>Contemporary Physics</a:t>
            </a:r>
            <a:r>
              <a:rPr lang="en-US" b="0" i="0" dirty="0">
                <a:solidFill>
                  <a:srgbClr val="222222"/>
                </a:solidFill>
                <a:effectLst/>
                <a:latin typeface="Times New Roman" panose="02020603050405020304" pitchFamily="18" charset="0"/>
                <a:cs typeface="Times New Roman" panose="02020603050405020304" pitchFamily="18" charset="0"/>
              </a:rPr>
              <a:t>, </a:t>
            </a:r>
            <a:r>
              <a:rPr lang="en-US" b="0" i="1" dirty="0">
                <a:solidFill>
                  <a:srgbClr val="222222"/>
                </a:solidFill>
                <a:effectLst/>
                <a:latin typeface="Times New Roman" panose="02020603050405020304" pitchFamily="18" charset="0"/>
                <a:cs typeface="Times New Roman" panose="02020603050405020304" pitchFamily="18" charset="0"/>
              </a:rPr>
              <a:t>60</a:t>
            </a:r>
            <a:r>
              <a:rPr lang="en-US" b="0" i="0" dirty="0">
                <a:solidFill>
                  <a:srgbClr val="222222"/>
                </a:solidFill>
                <a:effectLst/>
                <a:latin typeface="Times New Roman" panose="02020603050405020304" pitchFamily="18" charset="0"/>
                <a:cs typeface="Times New Roman" panose="02020603050405020304" pitchFamily="18" charset="0"/>
              </a:rPr>
              <a:t>(3), pp.226-245.</a:t>
            </a:r>
          </a:p>
          <a:p>
            <a:endParaRPr lang="en-US" b="0" i="0" dirty="0">
              <a:solidFill>
                <a:srgbClr val="222222"/>
              </a:solidFill>
              <a:effectLs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https://www.nextbigfuture.com/2018/04/improved-quantum-error-correction-could-enable-universal-quantum-computing.html</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38C0F5C-3197-4F44-A701-27E1DEDB212B}"/>
              </a:ext>
            </a:extLst>
          </p:cNvPr>
          <p:cNvSpPr>
            <a:spLocks noGrp="1"/>
          </p:cNvSpPr>
          <p:nvPr>
            <p:ph type="dt" sz="half" idx="10"/>
          </p:nvPr>
        </p:nvSpPr>
        <p:spPr/>
        <p:txBody>
          <a:bodyPr/>
          <a:lstStyle/>
          <a:p>
            <a:fld id="{6D4AD776-77EA-4FDF-BDBD-0C2F994AD044}" type="datetime1">
              <a:rPr lang="en-US" smtClean="0"/>
              <a:t>3/30/2022</a:t>
            </a:fld>
            <a:endParaRPr lang="en-US"/>
          </a:p>
        </p:txBody>
      </p:sp>
      <p:sp>
        <p:nvSpPr>
          <p:cNvPr id="5" name="Footer Placeholder 4">
            <a:extLst>
              <a:ext uri="{FF2B5EF4-FFF2-40B4-BE49-F238E27FC236}">
                <a16:creationId xmlns:a16="http://schemas.microsoft.com/office/drawing/2014/main" id="{2FAB0991-5246-4EBD-A6F0-6E4E6D72B325}"/>
              </a:ext>
            </a:extLst>
          </p:cNvPr>
          <p:cNvSpPr>
            <a:spLocks noGrp="1"/>
          </p:cNvSpPr>
          <p:nvPr>
            <p:ph type="ftr" sz="quarter" idx="11"/>
          </p:nvPr>
        </p:nvSpPr>
        <p:spPr/>
        <p:txBody>
          <a:bodyPr/>
          <a:lstStyle/>
          <a:p>
            <a:r>
              <a:rPr lang="en-US"/>
              <a:t>Samira Sayedsalehi</a:t>
            </a:r>
          </a:p>
        </p:txBody>
      </p:sp>
      <p:sp>
        <p:nvSpPr>
          <p:cNvPr id="6" name="Slide Number Placeholder 5">
            <a:extLst>
              <a:ext uri="{FF2B5EF4-FFF2-40B4-BE49-F238E27FC236}">
                <a16:creationId xmlns:a16="http://schemas.microsoft.com/office/drawing/2014/main" id="{4251E5E3-7EB5-4BEF-B80D-42031E71BCEE}"/>
              </a:ext>
            </a:extLst>
          </p:cNvPr>
          <p:cNvSpPr>
            <a:spLocks noGrp="1"/>
          </p:cNvSpPr>
          <p:nvPr>
            <p:ph type="sldNum" sz="quarter" idx="12"/>
          </p:nvPr>
        </p:nvSpPr>
        <p:spPr/>
        <p:txBody>
          <a:bodyPr/>
          <a:lstStyle/>
          <a:p>
            <a:fld id="{8853CEFE-4D2F-418F-A1A9-D0B61FBDDD22}" type="slidenum">
              <a:rPr lang="en-US" smtClean="0"/>
              <a:t>57</a:t>
            </a:fld>
            <a:endParaRPr lang="en-US"/>
          </a:p>
        </p:txBody>
      </p:sp>
    </p:spTree>
    <p:extLst>
      <p:ext uri="{BB962C8B-B14F-4D97-AF65-F5344CB8AC3E}">
        <p14:creationId xmlns:p14="http://schemas.microsoft.com/office/powerpoint/2010/main" val="362741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companies build Quantum computer?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46" y="4120055"/>
            <a:ext cx="4553421" cy="265176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9680" y="2499360"/>
            <a:ext cx="3169920" cy="2377440"/>
          </a:xfrm>
          <a:prstGeom prst="rect">
            <a:avLst/>
          </a:prstGeom>
        </p:spPr>
      </p:pic>
      <p:pic>
        <p:nvPicPr>
          <p:cNvPr id="13" name="Content Placeholder 1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2362200"/>
            <a:ext cx="5649113" cy="2286000"/>
          </a:xfr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766" y="4674476"/>
            <a:ext cx="2684834" cy="2103120"/>
          </a:xfrm>
          <a:prstGeom prst="rect">
            <a:avLst/>
          </a:prstGeom>
        </p:spPr>
      </p:pic>
      <p:sp>
        <p:nvSpPr>
          <p:cNvPr id="3" name="AutoShape 2" descr="Building a QPU machine">
            <a:extLst>
              <a:ext uri="{FF2B5EF4-FFF2-40B4-BE49-F238E27FC236}">
                <a16:creationId xmlns:a16="http://schemas.microsoft.com/office/drawing/2014/main" id="{C1197DEE-4FEF-41EB-B5F8-484363E02B6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F57D967D-1F9C-417E-AB64-6A7EC1199C16}"/>
              </a:ext>
            </a:extLst>
          </p:cNvPr>
          <p:cNvPicPr>
            <a:picLocks noChangeAspect="1"/>
          </p:cNvPicPr>
          <p:nvPr/>
        </p:nvPicPr>
        <p:blipFill>
          <a:blip r:embed="rId7"/>
          <a:stretch>
            <a:fillRect/>
          </a:stretch>
        </p:blipFill>
        <p:spPr>
          <a:xfrm>
            <a:off x="3657600" y="4643959"/>
            <a:ext cx="2922352" cy="2132097"/>
          </a:xfrm>
          <a:prstGeom prst="rect">
            <a:avLst/>
          </a:prstGeom>
        </p:spPr>
      </p:pic>
      <p:sp>
        <p:nvSpPr>
          <p:cNvPr id="4" name="Date Placeholder 3">
            <a:extLst>
              <a:ext uri="{FF2B5EF4-FFF2-40B4-BE49-F238E27FC236}">
                <a16:creationId xmlns:a16="http://schemas.microsoft.com/office/drawing/2014/main" id="{4A2DFC7D-E4F7-48CD-88C5-E78168AD98E6}"/>
              </a:ext>
            </a:extLst>
          </p:cNvPr>
          <p:cNvSpPr>
            <a:spLocks noGrp="1"/>
          </p:cNvSpPr>
          <p:nvPr>
            <p:ph type="dt" sz="half" idx="10"/>
          </p:nvPr>
        </p:nvSpPr>
        <p:spPr/>
        <p:txBody>
          <a:bodyPr/>
          <a:lstStyle/>
          <a:p>
            <a:fld id="{61524CEB-FBFF-4330-A49E-6744E49DCADF}" type="datetime1">
              <a:rPr lang="en-US" smtClean="0"/>
              <a:t>3/30/2022</a:t>
            </a:fld>
            <a:endParaRPr lang="en-US"/>
          </a:p>
        </p:txBody>
      </p:sp>
      <p:sp>
        <p:nvSpPr>
          <p:cNvPr id="5" name="Footer Placeholder 4">
            <a:extLst>
              <a:ext uri="{FF2B5EF4-FFF2-40B4-BE49-F238E27FC236}">
                <a16:creationId xmlns:a16="http://schemas.microsoft.com/office/drawing/2014/main" id="{69347CDC-CEF4-4F68-BD09-3413FEE94CE2}"/>
              </a:ext>
            </a:extLst>
          </p:cNvPr>
          <p:cNvSpPr>
            <a:spLocks noGrp="1"/>
          </p:cNvSpPr>
          <p:nvPr>
            <p:ph type="ftr" sz="quarter" idx="11"/>
          </p:nvPr>
        </p:nvSpPr>
        <p:spPr/>
        <p:txBody>
          <a:bodyPr/>
          <a:lstStyle/>
          <a:p>
            <a:r>
              <a:rPr lang="en-US"/>
              <a:t>Samira Sayedsalehi</a:t>
            </a:r>
          </a:p>
        </p:txBody>
      </p:sp>
      <p:sp>
        <p:nvSpPr>
          <p:cNvPr id="6" name="Slide Number Placeholder 5">
            <a:extLst>
              <a:ext uri="{FF2B5EF4-FFF2-40B4-BE49-F238E27FC236}">
                <a16:creationId xmlns:a16="http://schemas.microsoft.com/office/drawing/2014/main" id="{3D2F323B-2085-484E-9FE7-13C2EF676CF2}"/>
              </a:ext>
            </a:extLst>
          </p:cNvPr>
          <p:cNvSpPr>
            <a:spLocks noGrp="1"/>
          </p:cNvSpPr>
          <p:nvPr>
            <p:ph type="sldNum" sz="quarter" idx="12"/>
          </p:nvPr>
        </p:nvSpPr>
        <p:spPr/>
        <p:txBody>
          <a:bodyPr/>
          <a:lstStyle/>
          <a:p>
            <a:fld id="{8853CEFE-4D2F-418F-A1A9-D0B61FBDDD22}" type="slidenum">
              <a:rPr lang="en-US" smtClean="0"/>
              <a:t>6</a:t>
            </a:fld>
            <a:endParaRPr lang="en-US"/>
          </a:p>
        </p:txBody>
      </p:sp>
    </p:spTree>
    <p:extLst>
      <p:ext uri="{BB962C8B-B14F-4D97-AF65-F5344CB8AC3E}">
        <p14:creationId xmlns:p14="http://schemas.microsoft.com/office/powerpoint/2010/main" val="165586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Future of quantum computer</a:t>
            </a:r>
          </a:p>
        </p:txBody>
      </p:sp>
      <p:pic>
        <p:nvPicPr>
          <p:cNvPr id="6" name="Content Placeholder 5">
            <a:extLst>
              <a:ext uri="{FF2B5EF4-FFF2-40B4-BE49-F238E27FC236}">
                <a16:creationId xmlns:a16="http://schemas.microsoft.com/office/drawing/2014/main" id="{C95D91D8-1456-4FAF-9CFC-C97AEA2A0148}"/>
              </a:ext>
            </a:extLst>
          </p:cNvPr>
          <p:cNvPicPr>
            <a:picLocks noGrp="1" noChangeAspect="1"/>
          </p:cNvPicPr>
          <p:nvPr>
            <p:ph idx="1"/>
          </p:nvPr>
        </p:nvPicPr>
        <p:blipFill>
          <a:blip r:embed="rId3"/>
          <a:stretch>
            <a:fillRect/>
          </a:stretch>
        </p:blipFill>
        <p:spPr>
          <a:xfrm>
            <a:off x="728133" y="2249488"/>
            <a:ext cx="7687733" cy="4324350"/>
          </a:xfrm>
          <a:prstGeom prst="rect">
            <a:avLst/>
          </a:prstGeom>
        </p:spPr>
      </p:pic>
      <p:sp>
        <p:nvSpPr>
          <p:cNvPr id="3" name="Date Placeholder 2">
            <a:extLst>
              <a:ext uri="{FF2B5EF4-FFF2-40B4-BE49-F238E27FC236}">
                <a16:creationId xmlns:a16="http://schemas.microsoft.com/office/drawing/2014/main" id="{B2DAFB2A-95FD-4C16-BE85-5A6F84D787BA}"/>
              </a:ext>
            </a:extLst>
          </p:cNvPr>
          <p:cNvSpPr>
            <a:spLocks noGrp="1"/>
          </p:cNvSpPr>
          <p:nvPr>
            <p:ph type="dt" sz="half" idx="10"/>
          </p:nvPr>
        </p:nvSpPr>
        <p:spPr/>
        <p:txBody>
          <a:bodyPr/>
          <a:lstStyle/>
          <a:p>
            <a:fld id="{50E51B64-442E-4978-A6AF-52799259BEBA}" type="datetime1">
              <a:rPr lang="en-US" smtClean="0"/>
              <a:t>3/30/2022</a:t>
            </a:fld>
            <a:endParaRPr lang="en-US"/>
          </a:p>
        </p:txBody>
      </p:sp>
      <p:sp>
        <p:nvSpPr>
          <p:cNvPr id="4" name="Footer Placeholder 3">
            <a:extLst>
              <a:ext uri="{FF2B5EF4-FFF2-40B4-BE49-F238E27FC236}">
                <a16:creationId xmlns:a16="http://schemas.microsoft.com/office/drawing/2014/main" id="{DB6AF5FB-FDEB-4A86-952B-907263CF93B8}"/>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F45A2B21-4D27-43BE-813A-5412F2755EF3}"/>
              </a:ext>
            </a:extLst>
          </p:cNvPr>
          <p:cNvSpPr>
            <a:spLocks noGrp="1"/>
          </p:cNvSpPr>
          <p:nvPr>
            <p:ph type="sldNum" sz="quarter" idx="12"/>
          </p:nvPr>
        </p:nvSpPr>
        <p:spPr/>
        <p:txBody>
          <a:bodyPr/>
          <a:lstStyle/>
          <a:p>
            <a:fld id="{8853CEFE-4D2F-418F-A1A9-D0B61FBDDD22}" type="slidenum">
              <a:rPr lang="en-US" smtClean="0"/>
              <a:t>7</a:t>
            </a:fld>
            <a:endParaRPr lang="en-US"/>
          </a:p>
        </p:txBody>
      </p:sp>
    </p:spTree>
    <p:extLst>
      <p:ext uri="{BB962C8B-B14F-4D97-AF65-F5344CB8AC3E}">
        <p14:creationId xmlns:p14="http://schemas.microsoft.com/office/powerpoint/2010/main" val="393552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Quantum bit (</a:t>
            </a:r>
            <a:r>
              <a:rPr lang="en-US" dirty="0" err="1">
                <a:latin typeface="Times New Roman" panose="02020603050405020304" pitchFamily="18" charset="0"/>
                <a:cs typeface="Times New Roman" panose="02020603050405020304" pitchFamily="18" charset="0"/>
              </a:rPr>
              <a:t>Qubit</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a:bodyPr>
          <a:lstStyle/>
          <a:p>
            <a:r>
              <a:rPr lang="en-US" sz="1800" dirty="0"/>
              <a:t>In quantum computing the information is encoded in Quantum bits</a:t>
            </a:r>
          </a:p>
          <a:p>
            <a:pPr lvl="1"/>
            <a:endParaRPr lang="en-US" sz="1600"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Two basic states</a:t>
            </a:r>
            <a:r>
              <a:rPr lang="en-US" sz="1600" dirty="0"/>
              <a:t> </a:t>
            </a:r>
          </a:p>
          <a:p>
            <a:pPr lvl="1"/>
            <a:endParaRPr lang="en-US" sz="16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Superposition</a:t>
            </a:r>
          </a:p>
          <a:p>
            <a:pPr lvl="1"/>
            <a:endParaRPr lang="en-US" sz="1600"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 Where </a:t>
            </a:r>
            <a:r>
              <a:rPr lang="el-GR" sz="1600" dirty="0">
                <a:latin typeface="Times New Roman" panose="02020603050405020304" pitchFamily="18" charset="0"/>
                <a:cs typeface="Times New Roman" panose="02020603050405020304" pitchFamily="18" charset="0"/>
              </a:rPr>
              <a:t>α</a:t>
            </a:r>
            <a:r>
              <a:rPr lang="en-US" sz="1600" dirty="0">
                <a:latin typeface="Times New Roman" panose="02020603050405020304" pitchFamily="18" charset="0"/>
                <a:cs typeface="Times New Roman" panose="02020603050405020304" pitchFamily="18" charset="0"/>
              </a:rPr>
              <a:t> and </a:t>
            </a:r>
            <a:r>
              <a:rPr lang="el-GR" sz="1600" dirty="0">
                <a:latin typeface="Times New Roman" panose="02020603050405020304" pitchFamily="18" charset="0"/>
                <a:cs typeface="Times New Roman" panose="02020603050405020304" pitchFamily="18" charset="0"/>
              </a:rPr>
              <a:t>β</a:t>
            </a:r>
            <a:r>
              <a:rPr lang="en-US" sz="1600" dirty="0">
                <a:latin typeface="Times New Roman" panose="02020603050405020304" pitchFamily="18" charset="0"/>
                <a:cs typeface="Times New Roman" panose="02020603050405020304" pitchFamily="18" charset="0"/>
              </a:rPr>
              <a:t> are  complex numbers and are called quantum amplitudes,</a:t>
            </a:r>
          </a:p>
          <a:p>
            <a:pPr lvl="1"/>
            <a:endParaRPr lang="en-US" sz="16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qubit</a:t>
            </a:r>
            <a:r>
              <a:rPr lang="en-US" sz="1600" dirty="0">
                <a:latin typeface="Times New Roman" panose="02020603050405020304" pitchFamily="18" charset="0"/>
                <a:cs typeface="Times New Roman" panose="02020603050405020304" pitchFamily="18" charset="0"/>
              </a:rPr>
              <a:t> in superposition is in both of the states at the same time with probabilities</a:t>
            </a:r>
          </a:p>
          <a:p>
            <a:pPr lvl="1"/>
            <a:endParaRPr lang="en-US" sz="16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nvGraphicFramePr>
        <p:xfrm>
          <a:off x="1371600" y="4648200"/>
          <a:ext cx="1371600" cy="406831"/>
        </p:xfrm>
        <a:graphic>
          <a:graphicData uri="http://schemas.openxmlformats.org/presentationml/2006/ole">
            <mc:AlternateContent xmlns:mc="http://schemas.openxmlformats.org/markup-compatibility/2006">
              <mc:Choice xmlns:v="urn:schemas-microsoft-com:vml" Requires="v">
                <p:oleObj spid="_x0000_s4137" name="Equation" r:id="rId4" imgW="1498320" imgH="444240" progId="Equation.DSMT4">
                  <p:embed/>
                </p:oleObj>
              </mc:Choice>
              <mc:Fallback>
                <p:oleObj name="Equation" r:id="rId4" imgW="1498320" imgH="44424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648200"/>
                        <a:ext cx="1371600" cy="406831"/>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1371600" y="5486400"/>
          <a:ext cx="838200" cy="419100"/>
        </p:xfrm>
        <a:graphic>
          <a:graphicData uri="http://schemas.openxmlformats.org/presentationml/2006/ole">
            <mc:AlternateContent xmlns:mc="http://schemas.openxmlformats.org/markup-compatibility/2006">
              <mc:Choice xmlns:v="urn:schemas-microsoft-com:vml" Requires="v">
                <p:oleObj spid="_x0000_s4138" name="Equation" r:id="rId6" imgW="888840" imgH="444240" progId="Equation.DSMT4">
                  <p:embed/>
                </p:oleObj>
              </mc:Choice>
              <mc:Fallback>
                <p:oleObj name="Equation" r:id="rId6" imgW="888840" imgH="44424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486400"/>
                        <a:ext cx="838200" cy="419100"/>
                      </a:xfrm>
                      <a:prstGeom prst="rect">
                        <a:avLst/>
                      </a:prstGeom>
                      <a:noFill/>
                      <a:ln>
                        <a:noFill/>
                      </a:ln>
                    </p:spPr>
                  </p:pic>
                </p:oleObj>
              </mc:Fallback>
            </mc:AlternateContent>
          </a:graphicData>
        </a:graphic>
      </p:graphicFrame>
      <p:pic>
        <p:nvPicPr>
          <p:cNvPr id="13" name="Picture 12">
            <a:extLst>
              <a:ext uri="{FF2B5EF4-FFF2-40B4-BE49-F238E27FC236}">
                <a16:creationId xmlns:a16="http://schemas.microsoft.com/office/drawing/2014/main" id="{C06BB47A-CE9E-4BD2-9792-DDC7EBF9BF03}"/>
              </a:ext>
            </a:extLst>
          </p:cNvPr>
          <p:cNvPicPr>
            <a:picLocks noChangeAspect="1"/>
          </p:cNvPicPr>
          <p:nvPr/>
        </p:nvPicPr>
        <p:blipFill>
          <a:blip r:embed="rId8"/>
          <a:stretch>
            <a:fillRect/>
          </a:stretch>
        </p:blipFill>
        <p:spPr>
          <a:xfrm>
            <a:off x="2645717" y="2718202"/>
            <a:ext cx="2152650" cy="691923"/>
          </a:xfrm>
          <a:prstGeom prst="rect">
            <a:avLst/>
          </a:prstGeom>
        </p:spPr>
      </p:pic>
      <p:pic>
        <p:nvPicPr>
          <p:cNvPr id="17" name="Picture 16">
            <a:extLst>
              <a:ext uri="{FF2B5EF4-FFF2-40B4-BE49-F238E27FC236}">
                <a16:creationId xmlns:a16="http://schemas.microsoft.com/office/drawing/2014/main" id="{D6DD9ECC-82C6-4086-83C8-A87946CF030B}"/>
              </a:ext>
            </a:extLst>
          </p:cNvPr>
          <p:cNvPicPr>
            <a:picLocks noChangeAspect="1"/>
          </p:cNvPicPr>
          <p:nvPr/>
        </p:nvPicPr>
        <p:blipFill>
          <a:blip r:embed="rId9"/>
          <a:stretch>
            <a:fillRect/>
          </a:stretch>
        </p:blipFill>
        <p:spPr>
          <a:xfrm>
            <a:off x="2540942" y="3626639"/>
            <a:ext cx="2152650" cy="504528"/>
          </a:xfrm>
          <a:prstGeom prst="rect">
            <a:avLst/>
          </a:prstGeom>
        </p:spPr>
      </p:pic>
      <p:sp>
        <p:nvSpPr>
          <p:cNvPr id="4" name="Date Placeholder 3">
            <a:extLst>
              <a:ext uri="{FF2B5EF4-FFF2-40B4-BE49-F238E27FC236}">
                <a16:creationId xmlns:a16="http://schemas.microsoft.com/office/drawing/2014/main" id="{A5B25A4D-C671-4CA4-8D37-0AACE25313F1}"/>
              </a:ext>
            </a:extLst>
          </p:cNvPr>
          <p:cNvSpPr>
            <a:spLocks noGrp="1"/>
          </p:cNvSpPr>
          <p:nvPr>
            <p:ph type="dt" sz="half" idx="10"/>
          </p:nvPr>
        </p:nvSpPr>
        <p:spPr/>
        <p:txBody>
          <a:bodyPr/>
          <a:lstStyle/>
          <a:p>
            <a:fld id="{E278999C-AB03-4AD1-A1D4-639AAC560BAA}" type="datetime1">
              <a:rPr lang="en-US" smtClean="0"/>
              <a:t>3/30/2022</a:t>
            </a:fld>
            <a:endParaRPr lang="en-US"/>
          </a:p>
        </p:txBody>
      </p:sp>
      <p:sp>
        <p:nvSpPr>
          <p:cNvPr id="5" name="Footer Placeholder 4">
            <a:extLst>
              <a:ext uri="{FF2B5EF4-FFF2-40B4-BE49-F238E27FC236}">
                <a16:creationId xmlns:a16="http://schemas.microsoft.com/office/drawing/2014/main" id="{BBE5DAB1-53AA-41ED-A06C-83BFC294CBC4}"/>
              </a:ext>
            </a:extLst>
          </p:cNvPr>
          <p:cNvSpPr>
            <a:spLocks noGrp="1"/>
          </p:cNvSpPr>
          <p:nvPr>
            <p:ph type="ftr" sz="quarter" idx="11"/>
          </p:nvPr>
        </p:nvSpPr>
        <p:spPr/>
        <p:txBody>
          <a:bodyPr/>
          <a:lstStyle/>
          <a:p>
            <a:r>
              <a:rPr lang="en-US"/>
              <a:t>Samira Sayedsalehi</a:t>
            </a:r>
          </a:p>
        </p:txBody>
      </p:sp>
      <p:sp>
        <p:nvSpPr>
          <p:cNvPr id="8" name="Slide Number Placeholder 7">
            <a:extLst>
              <a:ext uri="{FF2B5EF4-FFF2-40B4-BE49-F238E27FC236}">
                <a16:creationId xmlns:a16="http://schemas.microsoft.com/office/drawing/2014/main" id="{3EDB9798-A0D0-441E-BB26-0926DA6CCE92}"/>
              </a:ext>
            </a:extLst>
          </p:cNvPr>
          <p:cNvSpPr>
            <a:spLocks noGrp="1"/>
          </p:cNvSpPr>
          <p:nvPr>
            <p:ph type="sldNum" sz="quarter" idx="12"/>
          </p:nvPr>
        </p:nvSpPr>
        <p:spPr/>
        <p:txBody>
          <a:bodyPr/>
          <a:lstStyle/>
          <a:p>
            <a:fld id="{8853CEFE-4D2F-418F-A1A9-D0B61FBDDD22}" type="slidenum">
              <a:rPr lang="en-US" smtClean="0"/>
              <a:t>8</a:t>
            </a:fld>
            <a:endParaRPr lang="en-US"/>
          </a:p>
        </p:txBody>
      </p:sp>
    </p:spTree>
    <p:extLst>
      <p:ext uri="{BB962C8B-B14F-4D97-AF65-F5344CB8AC3E}">
        <p14:creationId xmlns:p14="http://schemas.microsoft.com/office/powerpoint/2010/main" val="320339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69AF50-8853-4092-B4C4-DE146380C7ED}"/>
              </a:ext>
            </a:extLst>
          </p:cNvPr>
          <p:cNvSpPr>
            <a:spLocks noGrp="1"/>
          </p:cNvSpPr>
          <p:nvPr>
            <p:ph type="ftr" sz="quarter" idx="11"/>
          </p:nvPr>
        </p:nvSpPr>
        <p:spPr/>
        <p:txBody>
          <a:bodyPr/>
          <a:lstStyle/>
          <a:p>
            <a:r>
              <a:rPr lang="en-US"/>
              <a:t>Samira Sayedsalehi</a:t>
            </a:r>
          </a:p>
        </p:txBody>
      </p:sp>
      <p:sp>
        <p:nvSpPr>
          <p:cNvPr id="5" name="Slide Number Placeholder 4">
            <a:extLst>
              <a:ext uri="{FF2B5EF4-FFF2-40B4-BE49-F238E27FC236}">
                <a16:creationId xmlns:a16="http://schemas.microsoft.com/office/drawing/2014/main" id="{843B3A4D-4BD3-4AB8-84BA-69EAFD0E1ED0}"/>
              </a:ext>
            </a:extLst>
          </p:cNvPr>
          <p:cNvSpPr>
            <a:spLocks noGrp="1"/>
          </p:cNvSpPr>
          <p:nvPr>
            <p:ph type="sldNum" sz="quarter" idx="12"/>
          </p:nvPr>
        </p:nvSpPr>
        <p:spPr/>
        <p:txBody>
          <a:bodyPr/>
          <a:lstStyle/>
          <a:p>
            <a:fld id="{8853CEFE-4D2F-418F-A1A9-D0B61FBDDD22}" type="slidenum">
              <a:rPr lang="en-US" smtClean="0"/>
              <a:t>9</a:t>
            </a:fld>
            <a:endParaRPr lang="en-US"/>
          </a:p>
        </p:txBody>
      </p:sp>
      <p:sp>
        <p:nvSpPr>
          <p:cNvPr id="3" name="Content Placeholder 2">
            <a:extLst>
              <a:ext uri="{FF2B5EF4-FFF2-40B4-BE49-F238E27FC236}">
                <a16:creationId xmlns:a16="http://schemas.microsoft.com/office/drawing/2014/main" id="{70371C10-7B74-4463-A433-EC0207DEE849}"/>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BA3B23E5-5BBB-468D-B5A3-5F7B1636D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524625" cy="474345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12AA142D-1ECA-4014-8E7B-A2241C747984}"/>
              </a:ext>
            </a:extLst>
          </p:cNvPr>
          <p:cNvSpPr>
            <a:spLocks noGrp="1"/>
          </p:cNvSpPr>
          <p:nvPr>
            <p:ph type="dt" sz="half" idx="10"/>
          </p:nvPr>
        </p:nvSpPr>
        <p:spPr/>
        <p:txBody>
          <a:bodyPr/>
          <a:lstStyle/>
          <a:p>
            <a:fld id="{1C660C73-AE91-45AD-A7A6-0A05D34A3704}" type="datetime1">
              <a:rPr lang="en-US" smtClean="0"/>
              <a:t>3/30/2022</a:t>
            </a:fld>
            <a:endParaRPr lang="en-US"/>
          </a:p>
        </p:txBody>
      </p:sp>
    </p:spTree>
    <p:extLst>
      <p:ext uri="{BB962C8B-B14F-4D97-AF65-F5344CB8AC3E}">
        <p14:creationId xmlns:p14="http://schemas.microsoft.com/office/powerpoint/2010/main" val="3939129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16637</TotalTime>
  <Words>5602</Words>
  <Application>Microsoft Office PowerPoint</Application>
  <PresentationFormat>On-screen Show (4:3)</PresentationFormat>
  <Paragraphs>685</Paragraphs>
  <Slides>57</Slides>
  <Notes>27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7" baseType="lpstr">
      <vt:lpstr>Arial Unicode MS</vt:lpstr>
      <vt:lpstr>Arial</vt:lpstr>
      <vt:lpstr>Calibri</vt:lpstr>
      <vt:lpstr>Cambria Math</vt:lpstr>
      <vt:lpstr>Georgia</vt:lpstr>
      <vt:lpstr>Times New Roman</vt:lpstr>
      <vt:lpstr>Trebuchet MS</vt:lpstr>
      <vt:lpstr>Wingdings 2</vt:lpstr>
      <vt:lpstr>Urban</vt:lpstr>
      <vt:lpstr>Equation</vt:lpstr>
      <vt:lpstr>Quantum Error Correction Code</vt:lpstr>
      <vt:lpstr>Outline</vt:lpstr>
      <vt:lpstr>What is quantum computer?</vt:lpstr>
      <vt:lpstr>The power of quantum computer</vt:lpstr>
      <vt:lpstr>History of quantum computing</vt:lpstr>
      <vt:lpstr>Which companies build Quantum computer?</vt:lpstr>
      <vt:lpstr>Future of quantum computer</vt:lpstr>
      <vt:lpstr>Quantum bit (Qubit)</vt:lpstr>
      <vt:lpstr>PowerPoint Presentation</vt:lpstr>
      <vt:lpstr>Quantum error</vt:lpstr>
      <vt:lpstr>Quantum error </vt:lpstr>
      <vt:lpstr>Leakage error </vt:lpstr>
      <vt:lpstr>Leakage error </vt:lpstr>
      <vt:lpstr>The problems for Quantum error correction code </vt:lpstr>
      <vt:lpstr>Why it is impossible to copy qubits?</vt:lpstr>
      <vt:lpstr>Why it is impossible to copy qubits?</vt:lpstr>
      <vt:lpstr>Why it is impossible to copy qubits?</vt:lpstr>
      <vt:lpstr>Bit-flip Quantum Error Correction Code (QECC)</vt:lpstr>
      <vt:lpstr>Bit-flip QECC</vt:lpstr>
      <vt:lpstr>Bit-flip QECC</vt:lpstr>
      <vt:lpstr>Error syndrome correction Phase in bit-flip QECC</vt:lpstr>
      <vt:lpstr>Bit-flip QECC</vt:lpstr>
      <vt:lpstr>Bit-flip QECC</vt:lpstr>
      <vt:lpstr>Correction Phase in bit-flip QECC</vt:lpstr>
      <vt:lpstr>Phase-Flip QECC</vt:lpstr>
      <vt:lpstr>Phase-Flip QECC</vt:lpstr>
      <vt:lpstr>Shor’s Nine-Qubit Code</vt:lpstr>
      <vt:lpstr>QEC code </vt:lpstr>
      <vt:lpstr>Stabilizer </vt:lpstr>
      <vt:lpstr>The stabilizer of bit-flip repetition code</vt:lpstr>
      <vt:lpstr>Coherent parity check (CPC)</vt:lpstr>
      <vt:lpstr>Coherent parity check (CPC)</vt:lpstr>
      <vt:lpstr>Coherent parity check (CPC)</vt:lpstr>
      <vt:lpstr>Topological code</vt:lpstr>
      <vt:lpstr>Surface code</vt:lpstr>
      <vt:lpstr>Surface code</vt:lpstr>
      <vt:lpstr>Surface code</vt:lpstr>
      <vt:lpstr>Surface code</vt:lpstr>
      <vt:lpstr>Distance-three surface code layouts</vt:lpstr>
      <vt:lpstr>Distance-three surface code layouts</vt:lpstr>
      <vt:lpstr>Surface-13</vt:lpstr>
      <vt:lpstr>Simulation tools for quantum computing</vt:lpstr>
      <vt:lpstr>Noise model with Qiskit</vt:lpstr>
      <vt:lpstr>Noise model</vt:lpstr>
      <vt:lpstr>Quantum repetition code with Qiskit</vt:lpstr>
      <vt:lpstr>Quantum repetition code with Qiskit</vt:lpstr>
      <vt:lpstr>Quantum repetition code with Qiskit</vt:lpstr>
      <vt:lpstr>Quantum repetition code with Qiskit</vt:lpstr>
      <vt:lpstr>Quantum repetition code with Qiskit</vt:lpstr>
      <vt:lpstr>Quantum repetition code with Qiskit</vt:lpstr>
      <vt:lpstr>Quantum repetition code with Qiskit</vt:lpstr>
      <vt:lpstr>Quantum repetition code</vt:lpstr>
      <vt:lpstr>Quantum repetition code</vt:lpstr>
      <vt:lpstr>Quantum repetition code</vt:lpstr>
      <vt:lpstr>Quantum repetition code</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Error Correction Code</dc:title>
  <dc:creator>ss</dc:creator>
  <cp:lastModifiedBy>samira sayedsalehi</cp:lastModifiedBy>
  <cp:revision>130</cp:revision>
  <cp:lastPrinted>2021-03-24T07:26:48Z</cp:lastPrinted>
  <dcterms:created xsi:type="dcterms:W3CDTF">2021-03-15T16:53:30Z</dcterms:created>
  <dcterms:modified xsi:type="dcterms:W3CDTF">2022-03-30T09:34:58Z</dcterms:modified>
</cp:coreProperties>
</file>