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1.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419" r:id="rId2"/>
    <p:sldId id="374" r:id="rId3"/>
    <p:sldId id="258" r:id="rId4"/>
    <p:sldId id="348" r:id="rId5"/>
    <p:sldId id="399" r:id="rId6"/>
    <p:sldId id="401" r:id="rId7"/>
    <p:sldId id="365" r:id="rId8"/>
    <p:sldId id="402" r:id="rId9"/>
    <p:sldId id="375" r:id="rId10"/>
    <p:sldId id="373" r:id="rId11"/>
    <p:sldId id="423" r:id="rId12"/>
    <p:sldId id="366" r:id="rId13"/>
    <p:sldId id="311" r:id="rId14"/>
    <p:sldId id="310" r:id="rId15"/>
    <p:sldId id="349" r:id="rId16"/>
    <p:sldId id="346" r:id="rId17"/>
    <p:sldId id="408" r:id="rId18"/>
    <p:sldId id="409" r:id="rId19"/>
    <p:sldId id="410" r:id="rId20"/>
    <p:sldId id="266" r:id="rId21"/>
    <p:sldId id="411" r:id="rId22"/>
    <p:sldId id="412" r:id="rId23"/>
    <p:sldId id="301" r:id="rId24"/>
    <p:sldId id="300" r:id="rId25"/>
    <p:sldId id="404" r:id="rId26"/>
    <p:sldId id="335" r:id="rId27"/>
    <p:sldId id="336" r:id="rId28"/>
    <p:sldId id="304" r:id="rId29"/>
    <p:sldId id="324" r:id="rId30"/>
    <p:sldId id="350" r:id="rId31"/>
    <p:sldId id="420" r:id="rId32"/>
    <p:sldId id="421" r:id="rId33"/>
    <p:sldId id="326" r:id="rId34"/>
    <p:sldId id="405" r:id="rId35"/>
    <p:sldId id="379" r:id="rId36"/>
    <p:sldId id="393" r:id="rId37"/>
    <p:sldId id="380" r:id="rId38"/>
    <p:sldId id="381" r:id="rId39"/>
    <p:sldId id="382" r:id="rId40"/>
    <p:sldId id="384" r:id="rId41"/>
    <p:sldId id="385" r:id="rId42"/>
    <p:sldId id="386" r:id="rId43"/>
    <p:sldId id="387" r:id="rId44"/>
    <p:sldId id="388" r:id="rId45"/>
    <p:sldId id="367" r:id="rId46"/>
    <p:sldId id="355" r:id="rId47"/>
    <p:sldId id="259" r:id="rId48"/>
    <p:sldId id="260" r:id="rId49"/>
    <p:sldId id="337" r:id="rId50"/>
    <p:sldId id="338" r:id="rId51"/>
    <p:sldId id="353" r:id="rId52"/>
    <p:sldId id="329" r:id="rId53"/>
    <p:sldId id="341" r:id="rId54"/>
    <p:sldId id="417" r:id="rId55"/>
    <p:sldId id="418" r:id="rId56"/>
    <p:sldId id="413" r:id="rId57"/>
    <p:sldId id="414" r:id="rId58"/>
    <p:sldId id="415" r:id="rId59"/>
    <p:sldId id="416" r:id="rId60"/>
    <p:sldId id="261" r:id="rId61"/>
    <p:sldId id="263" r:id="rId62"/>
    <p:sldId id="30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jgan.moradiganjeh@gmail.com" initials="m" lastIdx="1" clrIdx="0">
    <p:extLst>
      <p:ext uri="{19B8F6BF-5375-455C-9EA6-DF929625EA0E}">
        <p15:presenceInfo xmlns:p15="http://schemas.microsoft.com/office/powerpoint/2012/main" userId="7bf46a21ae11db3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76616" autoAdjust="0"/>
  </p:normalViewPr>
  <p:slideViewPr>
    <p:cSldViewPr snapToGrid="0">
      <p:cViewPr>
        <p:scale>
          <a:sx n="130" d="100"/>
          <a:sy n="130" d="100"/>
        </p:scale>
        <p:origin x="-354" y="-1566"/>
      </p:cViewPr>
      <p:guideLst/>
    </p:cSldViewPr>
  </p:slideViewPr>
  <p:notesTextViewPr>
    <p:cViewPr>
      <p:scale>
        <a:sx n="3" d="2"/>
        <a:sy n="3" d="2"/>
      </p:scale>
      <p:origin x="0" y="0"/>
    </p:cViewPr>
  </p:notesTextViewPr>
  <p:sorterViewPr>
    <p:cViewPr>
      <p:scale>
        <a:sx n="172" d="100"/>
        <a:sy n="172" d="100"/>
      </p:scale>
      <p:origin x="0" y="-167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29T19:25:10.918" idx="1">
    <p:pos x="10" y="10"/>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F76D6-36B9-46D9-99C4-1339C00C62AA}" type="datetimeFigureOut">
              <a:rPr lang="en-US" smtClean="0"/>
              <a:t>6/28/2022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51D95-584E-4CDA-90FC-A160419AED59}" type="slidenum">
              <a:rPr lang="en-US" smtClean="0"/>
              <a:t>‹#›</a:t>
            </a:fld>
            <a:endParaRPr lang="en-US"/>
          </a:p>
        </p:txBody>
      </p:sp>
    </p:spTree>
    <p:extLst>
      <p:ext uri="{BB962C8B-B14F-4D97-AF65-F5344CB8AC3E}">
        <p14:creationId xmlns:p14="http://schemas.microsoft.com/office/powerpoint/2010/main" val="2850972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pcwire.com/2019/07/17/intel-debuts-pohoiki-beach-its-8m-neuron-neuromorphic-development-system/"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hpcwire.com/2020/03/18/intels-neuromorphic-chip-scales-up-and-it-smells/" TargetMode="External"/><Relationship Id="rId4" Type="http://schemas.openxmlformats.org/officeDocument/2006/relationships/hyperlink" Target="https://www.hpcwire.com/2020/07/15/get-a-grip-intel-neuromorphic-chip-used-to-give-robotics-arm-a-sense-of-touc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a:t>
            </a:r>
          </a:p>
          <a:p>
            <a:endParaRPr lang="en-US" dirty="0"/>
          </a:p>
        </p:txBody>
      </p:sp>
      <p:sp>
        <p:nvSpPr>
          <p:cNvPr id="4" name="Slide Number Placeholder 3"/>
          <p:cNvSpPr>
            <a:spLocks noGrp="1"/>
          </p:cNvSpPr>
          <p:nvPr>
            <p:ph type="sldNum" sz="quarter" idx="10"/>
          </p:nvPr>
        </p:nvSpPr>
        <p:spPr/>
        <p:txBody>
          <a:bodyPr/>
          <a:lstStyle/>
          <a:p>
            <a:pPr>
              <a:defRPr/>
            </a:pPr>
            <a:fld id="{0EA57719-058E-4930-A2C5-971C5CF668D1}" type="slidenum">
              <a:rPr lang="en-US" altLang="en-US" smtClean="0"/>
              <a:pPr>
                <a:defRPr/>
              </a:pPr>
              <a:t>1</a:t>
            </a:fld>
            <a:endParaRPr lang="en-US" altLang="en-US"/>
          </a:p>
        </p:txBody>
      </p:sp>
    </p:spTree>
    <p:extLst>
      <p:ext uri="{BB962C8B-B14F-4D97-AF65-F5344CB8AC3E}">
        <p14:creationId xmlns:p14="http://schemas.microsoft.com/office/powerpoint/2010/main" val="1787335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 7 </a:t>
            </a:r>
            <a:r>
              <a:rPr lang="en-US" b="0" i="0" dirty="0">
                <a:solidFill>
                  <a:srgbClr val="202122"/>
                </a:solidFill>
                <a:effectLst/>
                <a:latin typeface="Arial" panose="020B0604020202020204" pitchFamily="34" charset="0"/>
              </a:rPr>
              <a:t>is rebranded 10 nm Enhanced </a:t>
            </a:r>
            <a:r>
              <a:rPr lang="en-US" b="0" i="0" dirty="0" err="1">
                <a:solidFill>
                  <a:srgbClr val="202122"/>
                </a:solidFill>
                <a:effectLst/>
                <a:latin typeface="Arial" panose="020B0604020202020204" pitchFamily="34" charset="0"/>
              </a:rPr>
              <a:t>SuperFin</a:t>
            </a:r>
            <a:r>
              <a:rPr lang="en-US" b="0" i="0" dirty="0">
                <a:solidFill>
                  <a:srgbClr val="202122"/>
                </a:solidFill>
                <a:effectLst/>
                <a:latin typeface="Arial" panose="020B0604020202020204" pitchFamily="34" charset="0"/>
              </a:rPr>
              <a:t> process.</a:t>
            </a:r>
            <a:endParaRPr lang="en-US" dirty="0"/>
          </a:p>
        </p:txBody>
      </p:sp>
      <p:sp>
        <p:nvSpPr>
          <p:cNvPr id="4" name="Slide Number Placeholder 3"/>
          <p:cNvSpPr>
            <a:spLocks noGrp="1"/>
          </p:cNvSpPr>
          <p:nvPr>
            <p:ph type="sldNum" sz="quarter" idx="5"/>
          </p:nvPr>
        </p:nvSpPr>
        <p:spPr/>
        <p:txBody>
          <a:bodyPr/>
          <a:lstStyle/>
          <a:p>
            <a:fld id="{8ACC4198-48BB-4BFB-BDD8-D06D5F22CD56}" type="slidenum">
              <a:rPr lang="en-US" smtClean="0"/>
              <a:t>19</a:t>
            </a:fld>
            <a:endParaRPr lang="en-US"/>
          </a:p>
        </p:txBody>
      </p:sp>
    </p:spTree>
    <p:extLst>
      <p:ext uri="{BB962C8B-B14F-4D97-AF65-F5344CB8AC3E}">
        <p14:creationId xmlns:p14="http://schemas.microsoft.com/office/powerpoint/2010/main" val="3496298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Verdana" panose="020B0604030504040204" pitchFamily="34" charset="0"/>
              </a:rPr>
              <a:t>AMX consists of two components: a set of 2-dimensional registers (tiles) representing sub-arrays from a larger 2-dimensional memory image,</a:t>
            </a:r>
          </a:p>
          <a:p>
            <a:pPr algn="l"/>
            <a:r>
              <a:rPr lang="en-US" sz="1800" b="0" i="0" u="none" strike="noStrike" baseline="0" dirty="0">
                <a:latin typeface="Verdana" panose="020B0604030504040204" pitchFamily="34" charset="0"/>
              </a:rPr>
              <a:t>and an accelerator able to operate on tiles, the first implementation is called TMUL (tile matrix multiply unit).</a:t>
            </a:r>
            <a:endParaRPr lang="en-US" dirty="0"/>
          </a:p>
        </p:txBody>
      </p:sp>
      <p:sp>
        <p:nvSpPr>
          <p:cNvPr id="4" name="Slide Number Placeholder 3"/>
          <p:cNvSpPr>
            <a:spLocks noGrp="1"/>
          </p:cNvSpPr>
          <p:nvPr>
            <p:ph type="sldNum" sz="quarter" idx="5"/>
          </p:nvPr>
        </p:nvSpPr>
        <p:spPr/>
        <p:txBody>
          <a:bodyPr/>
          <a:lstStyle/>
          <a:p>
            <a:fld id="{8ACC4198-48BB-4BFB-BDD8-D06D5F22CD56}" type="slidenum">
              <a:rPr lang="en-US" smtClean="0"/>
              <a:t>20</a:t>
            </a:fld>
            <a:endParaRPr lang="en-US"/>
          </a:p>
        </p:txBody>
      </p:sp>
    </p:spTree>
    <p:extLst>
      <p:ext uri="{BB962C8B-B14F-4D97-AF65-F5344CB8AC3E}">
        <p14:creationId xmlns:p14="http://schemas.microsoft.com/office/powerpoint/2010/main" val="92708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intel demo uses an internally optimized general matrix multiply gem kernel with and without </a:t>
            </a:r>
            <a:r>
              <a:rPr lang="en-US" dirty="0" err="1"/>
              <a:t>amx</a:t>
            </a:r>
            <a:endParaRPr lang="en-US" dirty="0"/>
          </a:p>
          <a:p>
            <a:endParaRPr lang="en-US" dirty="0"/>
          </a:p>
          <a:p>
            <a:pPr algn="l"/>
            <a:r>
              <a:rPr lang="en-US" sz="1800" b="0" i="0" u="none" strike="noStrike" baseline="0" dirty="0">
                <a:latin typeface="Verdana" panose="020B0604030504040204" pitchFamily="34" charset="0"/>
              </a:rPr>
              <a:t>It is recommended that system software initialize AMX state (e.g., by executing TILERELEASE)</a:t>
            </a:r>
          </a:p>
          <a:p>
            <a:pPr algn="l"/>
            <a:r>
              <a:rPr lang="en-US" sz="1800" b="0" i="0" u="none" strike="noStrike" baseline="0" dirty="0">
                <a:latin typeface="Verdana" panose="020B0604030504040204" pitchFamily="34" charset="0"/>
              </a:rPr>
              <a:t>before disabling </a:t>
            </a:r>
            <a:r>
              <a:rPr lang="en-US" sz="1800" b="0" i="0" u="none" strike="noStrike" baseline="0" dirty="0" err="1">
                <a:latin typeface="Verdana" panose="020B0604030504040204" pitchFamily="34" charset="0"/>
              </a:rPr>
              <a:t>amx</a:t>
            </a:r>
            <a:r>
              <a:rPr lang="en-US" sz="1800" b="0" i="0" u="none" strike="noStrike" baseline="0" dirty="0">
                <a:latin typeface="Verdana" panose="020B0604030504040204" pitchFamily="34" charset="0"/>
              </a:rPr>
              <a:t>. This is because maintaining AMX state in a non-initialized state may have negative power and</a:t>
            </a:r>
          </a:p>
          <a:p>
            <a:pPr algn="l"/>
            <a:r>
              <a:rPr lang="en-US" sz="1800" b="0" i="0" u="none" strike="noStrike" baseline="0" dirty="0">
                <a:latin typeface="Verdana" panose="020B0604030504040204" pitchFamily="34" charset="0"/>
              </a:rPr>
              <a:t>performance implications.</a:t>
            </a:r>
            <a:endParaRPr lang="en-US" dirty="0"/>
          </a:p>
        </p:txBody>
      </p:sp>
      <p:sp>
        <p:nvSpPr>
          <p:cNvPr id="4" name="Slide Number Placeholder 3"/>
          <p:cNvSpPr>
            <a:spLocks noGrp="1"/>
          </p:cNvSpPr>
          <p:nvPr>
            <p:ph type="sldNum" sz="quarter" idx="5"/>
          </p:nvPr>
        </p:nvSpPr>
        <p:spPr/>
        <p:txBody>
          <a:bodyPr/>
          <a:lstStyle/>
          <a:p>
            <a:fld id="{8ACC4198-48BB-4BFB-BDD8-D06D5F22CD56}" type="slidenum">
              <a:rPr lang="en-US" smtClean="0"/>
              <a:t>21</a:t>
            </a:fld>
            <a:endParaRPr lang="en-US"/>
          </a:p>
        </p:txBody>
      </p:sp>
    </p:spTree>
    <p:extLst>
      <p:ext uri="{BB962C8B-B14F-4D97-AF65-F5344CB8AC3E}">
        <p14:creationId xmlns:p14="http://schemas.microsoft.com/office/powerpoint/2010/main" val="2437886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Verdana" panose="020B0604030504040204" pitchFamily="34" charset="0"/>
              </a:rPr>
              <a:t>An Intel architecture host drives the algorithm, the memory blocking, loop indices and pointer arithmetic. </a:t>
            </a:r>
          </a:p>
          <a:p>
            <a:pPr algn="l"/>
            <a:endParaRPr lang="en-US" sz="1800" b="0" i="0" u="none" strike="noStrike" baseline="0" dirty="0">
              <a:latin typeface="Verdana" panose="020B0604030504040204" pitchFamily="34" charset="0"/>
            </a:endParaRPr>
          </a:p>
          <a:p>
            <a:pPr algn="l"/>
            <a:r>
              <a:rPr lang="en-US" sz="1800" b="0" i="0" u="none" strike="noStrike" baseline="0" dirty="0">
                <a:latin typeface="Verdana" panose="020B0604030504040204" pitchFamily="34" charset="0"/>
              </a:rPr>
              <a:t>Tile loads and stores and accelerator commands are sent to multi-cycle execution units. Status, if required, is reported back. </a:t>
            </a:r>
          </a:p>
          <a:p>
            <a:pPr algn="l"/>
            <a:endParaRPr lang="en-US" sz="1800" b="0" i="0" u="none" strike="noStrike" baseline="0" dirty="0">
              <a:latin typeface="Verdana" panose="020B0604030504040204" pitchFamily="34" charset="0"/>
            </a:endParaRPr>
          </a:p>
          <a:p>
            <a:pPr algn="l"/>
            <a:r>
              <a:rPr lang="en-US" sz="1800" b="0" i="0" u="none" strike="noStrike" baseline="0" dirty="0">
                <a:latin typeface="Verdana" panose="020B0604030504040204" pitchFamily="34" charset="0"/>
              </a:rPr>
              <a:t>Intel AMX instructions are synchronous in the Intel architecture instruction stream and the memory loaded and stored by the tile instructions is coherent with respect to the host’s memory accesses. </a:t>
            </a:r>
          </a:p>
          <a:p>
            <a:pPr algn="l"/>
            <a:endParaRPr lang="en-US" sz="1800" b="0" i="0" u="none" strike="noStrike" baseline="0" dirty="0">
              <a:latin typeface="Verdana" panose="020B0604030504040204" pitchFamily="34" charset="0"/>
            </a:endParaRPr>
          </a:p>
          <a:p>
            <a:pPr algn="l"/>
            <a:r>
              <a:rPr lang="en-US" sz="1800" b="0" i="0" u="none" strike="noStrike" baseline="0" dirty="0">
                <a:latin typeface="Verdana" panose="020B0604030504040204" pitchFamily="34" charset="0"/>
              </a:rPr>
              <a:t>There are no restrictions on interleaving of Intel architecture and Intel AMX code or restrictions on the resources the host can use in parallel with Intel AMX (e.g., Intel AVX-512).</a:t>
            </a:r>
            <a:endParaRPr lang="en-US" dirty="0"/>
          </a:p>
        </p:txBody>
      </p:sp>
      <p:sp>
        <p:nvSpPr>
          <p:cNvPr id="4" name="Slide Number Placeholder 3"/>
          <p:cNvSpPr>
            <a:spLocks noGrp="1"/>
          </p:cNvSpPr>
          <p:nvPr>
            <p:ph type="sldNum" sz="quarter" idx="5"/>
          </p:nvPr>
        </p:nvSpPr>
        <p:spPr/>
        <p:txBody>
          <a:bodyPr/>
          <a:lstStyle/>
          <a:p>
            <a:fld id="{8ACC4198-48BB-4BFB-BDD8-D06D5F22CD56}" type="slidenum">
              <a:rPr lang="en-US" smtClean="0"/>
              <a:t>22</a:t>
            </a:fld>
            <a:endParaRPr lang="en-US"/>
          </a:p>
        </p:txBody>
      </p:sp>
    </p:spTree>
    <p:extLst>
      <p:ext uri="{BB962C8B-B14F-4D97-AF65-F5344CB8AC3E}">
        <p14:creationId xmlns:p14="http://schemas.microsoft.com/office/powerpoint/2010/main" val="918640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form of neural network is convolutional neural network which is mostly used for image recognition, classification and object detection. This network consists of multiple conv-layers and fully-connected layers. Inside the conv-layers there is a form of computation called convolution which passes multiple filters across the input image through sliding window method to extract important features of input image. The convolution accounts for more than 90% of overall time and energy consumption.</a:t>
            </a:r>
          </a:p>
          <a:p>
            <a:r>
              <a:rPr lang="en-US" dirty="0"/>
              <a:t>(CNN is also known as CONV net.)</a:t>
            </a:r>
          </a:p>
        </p:txBody>
      </p:sp>
      <p:sp>
        <p:nvSpPr>
          <p:cNvPr id="4" name="Slide Number Placeholder 3"/>
          <p:cNvSpPr>
            <a:spLocks noGrp="1"/>
          </p:cNvSpPr>
          <p:nvPr>
            <p:ph type="sldNum" sz="quarter" idx="5"/>
          </p:nvPr>
        </p:nvSpPr>
        <p:spPr/>
        <p:txBody>
          <a:bodyPr/>
          <a:lstStyle/>
          <a:p>
            <a:fld id="{D4F932B3-D896-4927-B750-ED3FD23ED3A1}" type="slidenum">
              <a:rPr lang="en-US" smtClean="0"/>
              <a:t>23</a:t>
            </a:fld>
            <a:endParaRPr lang="en-US" dirty="0"/>
          </a:p>
        </p:txBody>
      </p:sp>
    </p:spTree>
    <p:extLst>
      <p:ext uri="{BB962C8B-B14F-4D97-AF65-F5344CB8AC3E}">
        <p14:creationId xmlns:p14="http://schemas.microsoft.com/office/powerpoint/2010/main" val="201982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left picture, you can see 2dimensional convolution. </a:t>
            </a:r>
            <a:r>
              <a:rPr lang="en-US" b="1" dirty="0"/>
              <a:t>It passes a filter across the input image, performs element-wise matrix multiplications and then sum all the results and then we have an output activation.</a:t>
            </a:r>
          </a:p>
          <a:p>
            <a:r>
              <a:rPr lang="en-US" dirty="0"/>
              <a:t>In next step it moves filter to another part of the image and preforms the same process for entire input image. In right image you can see high-dimensional convolution which </a:t>
            </a:r>
            <a:r>
              <a:rPr lang="en-US" b="1" dirty="0"/>
              <a:t>applies multiple filters on multiple input image</a:t>
            </a:r>
            <a:r>
              <a:rPr lang="en-US" dirty="0"/>
              <a:t>.</a:t>
            </a:r>
          </a:p>
          <a:p>
            <a:endParaRPr lang="en-US" dirty="0"/>
          </a:p>
          <a:p>
            <a:pPr marL="171450" indent="-171450">
              <a:buFont typeface="Wingdings" panose="05000000000000000000" pitchFamily="2" charset="2"/>
              <a:buChar char="§"/>
            </a:pPr>
            <a:r>
              <a:rPr lang="en-US" dirty="0"/>
              <a:t>Input feature map(input </a:t>
            </a:r>
            <a:r>
              <a:rPr lang="en-US" dirty="0" err="1"/>
              <a:t>Fmap</a:t>
            </a:r>
            <a:r>
              <a:rPr lang="en-US" dirty="0"/>
              <a:t>)</a:t>
            </a:r>
          </a:p>
          <a:p>
            <a:pPr marL="171450" indent="-171450">
              <a:buFont typeface="Wingdings" panose="05000000000000000000" pitchFamily="2" charset="2"/>
              <a:buChar char="§"/>
            </a:pPr>
            <a:r>
              <a:rPr lang="en-US" dirty="0"/>
              <a:t>Output feature map(output </a:t>
            </a:r>
            <a:r>
              <a:rPr lang="en-US" dirty="0" err="1"/>
              <a:t>Fmap</a:t>
            </a:r>
            <a:r>
              <a:rPr lang="en-US" dirty="0"/>
              <a:t>)</a:t>
            </a:r>
          </a:p>
        </p:txBody>
      </p:sp>
      <p:sp>
        <p:nvSpPr>
          <p:cNvPr id="4" name="Slide Number Placeholder 3"/>
          <p:cNvSpPr>
            <a:spLocks noGrp="1"/>
          </p:cNvSpPr>
          <p:nvPr>
            <p:ph type="sldNum" sz="quarter" idx="5"/>
          </p:nvPr>
        </p:nvSpPr>
        <p:spPr/>
        <p:txBody>
          <a:bodyPr/>
          <a:lstStyle/>
          <a:p>
            <a:fld id="{D4F932B3-D896-4927-B750-ED3FD23ED3A1}" type="slidenum">
              <a:rPr lang="en-US" smtClean="0"/>
              <a:t>24</a:t>
            </a:fld>
            <a:endParaRPr lang="en-US" dirty="0"/>
          </a:p>
        </p:txBody>
      </p:sp>
    </p:spTree>
    <p:extLst>
      <p:ext uri="{BB962C8B-B14F-4D97-AF65-F5344CB8AC3E}">
        <p14:creationId xmlns:p14="http://schemas.microsoft.com/office/powerpoint/2010/main" val="1068081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are showing the sliding window process and also, we are emphasizing that this process is nothing only some MAC operations.</a:t>
            </a:r>
          </a:p>
          <a:p>
            <a:r>
              <a:rPr lang="en-US" dirty="0"/>
              <a:t>The input is a 4*4 matrix, and the filter is 3*3. We perform the convolution and obtain the output matrix.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inherit"/>
              </a:rPr>
              <a:t>Output height</a:t>
            </a:r>
            <a:r>
              <a:rPr lang="en-US" b="0" i="0" dirty="0">
                <a:solidFill>
                  <a:srgbClr val="000000"/>
                </a:solidFill>
                <a:effectLst/>
                <a:latin typeface="inherit"/>
              </a:rPr>
              <a:t> = (Input height + padding height top + padding height bottom - kernel height) / (stride height) + 1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inherit"/>
              </a:rPr>
              <a:t>(4 + 2*0 -3)/1 + 1  = 2    2 by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inherit"/>
              </a:rPr>
              <a:t>The example below is taken from the lectures in deeplearning.ai shows that the result is the sum of the element-by-element product (or "element-wise multiplication". The red numbers represent the weights in the filter: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inherit"/>
              </a:rPr>
              <a:t>(1∗1)+(1∗0)+(1∗1)+(0∗0)+(1∗1)+(1∗0)+(0∗1)+(0∗0)+(1∗1)=1+0+1+0+1+0+0+0+1=4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inherit"/>
              </a:rPr>
              <a:t>enter image description here</a:t>
            </a:r>
          </a:p>
          <a:p>
            <a:endParaRPr lang="en-US" dirty="0"/>
          </a:p>
        </p:txBody>
      </p:sp>
      <p:sp>
        <p:nvSpPr>
          <p:cNvPr id="4" name="Slide Number Placeholder 3"/>
          <p:cNvSpPr>
            <a:spLocks noGrp="1"/>
          </p:cNvSpPr>
          <p:nvPr>
            <p:ph type="sldNum" sz="quarter" idx="5"/>
          </p:nvPr>
        </p:nvSpPr>
        <p:spPr/>
        <p:txBody>
          <a:bodyPr/>
          <a:lstStyle/>
          <a:p>
            <a:fld id="{D4F932B3-D896-4927-B750-ED3FD23ED3A1}" type="slidenum">
              <a:rPr lang="en-US" smtClean="0"/>
              <a:t>25</a:t>
            </a:fld>
            <a:endParaRPr lang="en-US" dirty="0"/>
          </a:p>
        </p:txBody>
      </p:sp>
    </p:spTree>
    <p:extLst>
      <p:ext uri="{BB962C8B-B14F-4D97-AF65-F5344CB8AC3E}">
        <p14:creationId xmlns:p14="http://schemas.microsoft.com/office/powerpoint/2010/main" val="323376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phases in neural network processing: training and inference. </a:t>
            </a:r>
          </a:p>
          <a:p>
            <a:r>
              <a:rPr lang="en-US" dirty="0"/>
              <a:t>For training a CNN classifier, we have lots of known and labeled images, feed them to the CNN and train it , after that we have a predicted model which can classify a new input image.</a:t>
            </a:r>
          </a:p>
        </p:txBody>
      </p:sp>
      <p:sp>
        <p:nvSpPr>
          <p:cNvPr id="4" name="Slide Number Placeholder 3"/>
          <p:cNvSpPr>
            <a:spLocks noGrp="1"/>
          </p:cNvSpPr>
          <p:nvPr>
            <p:ph type="sldNum" sz="quarter" idx="5"/>
          </p:nvPr>
        </p:nvSpPr>
        <p:spPr/>
        <p:txBody>
          <a:bodyPr/>
          <a:lstStyle/>
          <a:p>
            <a:fld id="{D4F932B3-D896-4927-B750-ED3FD23ED3A1}" type="slidenum">
              <a:rPr lang="en-US" smtClean="0"/>
              <a:t>26</a:t>
            </a:fld>
            <a:endParaRPr lang="en-US" dirty="0"/>
          </a:p>
        </p:txBody>
      </p:sp>
    </p:spTree>
    <p:extLst>
      <p:ext uri="{BB962C8B-B14F-4D97-AF65-F5344CB8AC3E}">
        <p14:creationId xmlns:p14="http://schemas.microsoft.com/office/powerpoint/2010/main" val="1574735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inference phase we are using the trained model. We take the trained CNN, apply a new image (which was not in the training set) to the network and get some output prediction with different probabilities. If the value of P3 is more than other probabilities, our CNN could predict the target correctly. </a:t>
            </a:r>
          </a:p>
          <a:p>
            <a:r>
              <a:rPr lang="en-US" b="0" dirty="0"/>
              <a:t>Typically, we train CNNs once on large GPU/FPGA cluster. In contrast, the inference is implemented each time a new data sample has to be classified. Therefore, the literature mostly focuses on accelerating the inference phase.</a:t>
            </a:r>
          </a:p>
        </p:txBody>
      </p:sp>
      <p:sp>
        <p:nvSpPr>
          <p:cNvPr id="4" name="Slide Number Placeholder 3"/>
          <p:cNvSpPr>
            <a:spLocks noGrp="1"/>
          </p:cNvSpPr>
          <p:nvPr>
            <p:ph type="sldNum" sz="quarter" idx="5"/>
          </p:nvPr>
        </p:nvSpPr>
        <p:spPr/>
        <p:txBody>
          <a:bodyPr/>
          <a:lstStyle/>
          <a:p>
            <a:fld id="{D4F932B3-D896-4927-B750-ED3FD23ED3A1}" type="slidenum">
              <a:rPr lang="en-US" smtClean="0"/>
              <a:t>27</a:t>
            </a:fld>
            <a:endParaRPr lang="en-US" dirty="0"/>
          </a:p>
        </p:txBody>
      </p:sp>
    </p:spTree>
    <p:extLst>
      <p:ext uri="{BB962C8B-B14F-4D97-AF65-F5344CB8AC3E}">
        <p14:creationId xmlns:p14="http://schemas.microsoft.com/office/powerpoint/2010/main" val="192591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you can see the accuracy of different CNNs and their total MAC operations  and parameters. By looking  the amount of these operation and parameters we can get the idea about the huge workload that these CNNs are facing. For efficiency of these networks finding ways that accelerate  the computation and reduce the energy consumption are important. </a:t>
            </a:r>
          </a:p>
          <a:p>
            <a:r>
              <a:rPr lang="en-US" dirty="0"/>
              <a:t>Top5 means failing selecting correcting in its top 5 guesses</a:t>
            </a:r>
          </a:p>
        </p:txBody>
      </p:sp>
      <p:sp>
        <p:nvSpPr>
          <p:cNvPr id="4" name="Slide Number Placeholder 3"/>
          <p:cNvSpPr>
            <a:spLocks noGrp="1"/>
          </p:cNvSpPr>
          <p:nvPr>
            <p:ph type="sldNum" sz="quarter" idx="5"/>
          </p:nvPr>
        </p:nvSpPr>
        <p:spPr/>
        <p:txBody>
          <a:bodyPr/>
          <a:lstStyle/>
          <a:p>
            <a:fld id="{D4F932B3-D896-4927-B750-ED3FD23ED3A1}" type="slidenum">
              <a:rPr lang="en-US" smtClean="0"/>
              <a:t>28</a:t>
            </a:fld>
            <a:endParaRPr lang="en-US"/>
          </a:p>
        </p:txBody>
      </p:sp>
    </p:spTree>
    <p:extLst>
      <p:ext uri="{BB962C8B-B14F-4D97-AF65-F5344CB8AC3E}">
        <p14:creationId xmlns:p14="http://schemas.microsoft.com/office/powerpoint/2010/main" val="136685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351D95-584E-4CDA-90FC-A160419AED59}" type="slidenum">
              <a:rPr lang="en-US" smtClean="0"/>
              <a:t>2</a:t>
            </a:fld>
            <a:endParaRPr lang="en-US"/>
          </a:p>
        </p:txBody>
      </p:sp>
    </p:spTree>
    <p:extLst>
      <p:ext uri="{BB962C8B-B14F-4D97-AF65-F5344CB8AC3E}">
        <p14:creationId xmlns:p14="http://schemas.microsoft.com/office/powerpoint/2010/main" val="2400061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above picture if we want to compare current DNNs hardware, we ‘ll have more efficiency from CPU toward ASIC while we’ll have less flexibility.</a:t>
            </a:r>
          </a:p>
          <a:p>
            <a:r>
              <a:rPr lang="en-US" dirty="0"/>
              <a:t>CPUs have one or multiple cores and they are good for </a:t>
            </a:r>
            <a:r>
              <a:rPr lang="en-US" dirty="0">
                <a:solidFill>
                  <a:schemeClr val="tx1"/>
                </a:solidFill>
              </a:rPr>
              <a:t>sequential processing. They can fetch a small amount of data quickly. In the other hand, there are lots of huge matrix operations in DNNs (big chunk of data and lots of MAC operation which need parallel processing) so CPUs don’t seem a good choice for DNNs.</a:t>
            </a:r>
            <a:endParaRPr lang="en-US" dirty="0"/>
          </a:p>
        </p:txBody>
      </p:sp>
      <p:sp>
        <p:nvSpPr>
          <p:cNvPr id="4" name="Slide Number Placeholder 3"/>
          <p:cNvSpPr>
            <a:spLocks noGrp="1"/>
          </p:cNvSpPr>
          <p:nvPr>
            <p:ph type="sldNum" sz="quarter" idx="5"/>
          </p:nvPr>
        </p:nvSpPr>
        <p:spPr/>
        <p:txBody>
          <a:bodyPr/>
          <a:lstStyle/>
          <a:p>
            <a:fld id="{D4F932B3-D896-4927-B750-ED3FD23ED3A1}" type="slidenum">
              <a:rPr lang="en-US" smtClean="0"/>
              <a:t>29</a:t>
            </a:fld>
            <a:endParaRPr lang="en-US" dirty="0"/>
          </a:p>
        </p:txBody>
      </p:sp>
    </p:spTree>
    <p:extLst>
      <p:ext uri="{BB962C8B-B14F-4D97-AF65-F5344CB8AC3E}">
        <p14:creationId xmlns:p14="http://schemas.microsoft.com/office/powerpoint/2010/main" val="215075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GPUs contain hundreds of cores that can handle many threads simultaneously. Those threads execute the same instruction on different data elements. Basically those threads are executing in the SIMD manner.</a:t>
            </a:r>
            <a:endParaRPr lang="en-US" dirty="0"/>
          </a:p>
        </p:txBody>
      </p:sp>
      <p:sp>
        <p:nvSpPr>
          <p:cNvPr id="4" name="Slide Number Placeholder 3"/>
          <p:cNvSpPr>
            <a:spLocks noGrp="1"/>
          </p:cNvSpPr>
          <p:nvPr>
            <p:ph type="sldNum" sz="quarter" idx="5"/>
          </p:nvPr>
        </p:nvSpPr>
        <p:spPr/>
        <p:txBody>
          <a:bodyPr/>
          <a:lstStyle/>
          <a:p>
            <a:fld id="{D4F932B3-D896-4927-B750-ED3FD23ED3A1}" type="slidenum">
              <a:rPr lang="en-US" smtClean="0"/>
              <a:t>30</a:t>
            </a:fld>
            <a:endParaRPr lang="en-US"/>
          </a:p>
        </p:txBody>
      </p:sp>
    </p:spTree>
    <p:extLst>
      <p:ext uri="{BB962C8B-B14F-4D97-AF65-F5344CB8AC3E}">
        <p14:creationId xmlns:p14="http://schemas.microsoft.com/office/powerpoint/2010/main" val="3174499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31F20"/>
                </a:solidFill>
                <a:latin typeface="AdvTT599b2154"/>
              </a:rPr>
              <a:t>Reducing the operating voltage to 0.75 V, the nominal</a:t>
            </a:r>
          </a:p>
          <a:p>
            <a:pPr algn="l"/>
            <a:r>
              <a:rPr lang="en-US" sz="1800" b="0" i="0" u="none" strike="noStrike" baseline="0" dirty="0">
                <a:solidFill>
                  <a:srgbClr val="231F20"/>
                </a:solidFill>
                <a:latin typeface="AdvTT599b2154"/>
              </a:rPr>
              <a:t>voltage in 7 nm, would result in 164 W, still way too high.</a:t>
            </a:r>
          </a:p>
          <a:p>
            <a:pPr algn="l"/>
            <a:r>
              <a:rPr lang="en-US" sz="1800" b="0" i="0" u="none" strike="noStrike" baseline="0" dirty="0">
                <a:solidFill>
                  <a:srgbClr val="231F20"/>
                </a:solidFill>
                <a:latin typeface="AdvTT599b2154"/>
              </a:rPr>
              <a:t>Just to get under 120 W on a single chip, we would</a:t>
            </a:r>
          </a:p>
          <a:p>
            <a:pPr algn="l"/>
            <a:r>
              <a:rPr lang="en-US" sz="1800" b="0" i="0" u="none" strike="noStrike" baseline="0" dirty="0">
                <a:solidFill>
                  <a:srgbClr val="231F20"/>
                </a:solidFill>
                <a:latin typeface="AdvTT599b2154"/>
              </a:rPr>
              <a:t>have to reduce the voltage down to about 0.67 V, but</a:t>
            </a:r>
          </a:p>
          <a:p>
            <a:pPr algn="l"/>
            <a:r>
              <a:rPr lang="en-US" sz="1800" b="0" i="0" u="none" strike="noStrike" baseline="0" dirty="0">
                <a:solidFill>
                  <a:srgbClr val="231F20"/>
                </a:solidFill>
                <a:latin typeface="AdvTT599b2154"/>
              </a:rPr>
              <a:t>then that one chip would use up the entire power budget.</a:t>
            </a:r>
          </a:p>
          <a:p>
            <a:pPr algn="l"/>
            <a:r>
              <a:rPr lang="en-US" sz="1800" b="0" i="0" u="none" strike="noStrike" baseline="0" dirty="0">
                <a:solidFill>
                  <a:srgbClr val="231F20"/>
                </a:solidFill>
                <a:latin typeface="AdvTT599b2154"/>
              </a:rPr>
              <a:t>If we operate at the best energy-ef</a:t>
            </a:r>
            <a:r>
              <a:rPr lang="en-US" sz="1800" b="0" i="0" u="none" strike="noStrike" baseline="0" dirty="0">
                <a:solidFill>
                  <a:srgbClr val="231F20"/>
                </a:solidFill>
                <a:latin typeface="AdvTT599b2154+fb"/>
              </a:rPr>
              <a:t>fi</a:t>
            </a:r>
            <a:r>
              <a:rPr lang="en-US" sz="1800" b="0" i="0" u="none" strike="noStrike" baseline="0" dirty="0">
                <a:solidFill>
                  <a:srgbClr val="231F20"/>
                </a:solidFill>
                <a:latin typeface="AdvTT599b2154"/>
              </a:rPr>
              <a:t>ciency point</a:t>
            </a:r>
          </a:p>
          <a:p>
            <a:pPr algn="l"/>
            <a:r>
              <a:rPr lang="en-US" sz="1800" b="0" i="0" u="none" strike="noStrike" baseline="0" dirty="0">
                <a:solidFill>
                  <a:srgbClr val="231F20"/>
                </a:solidFill>
                <a:latin typeface="AdvTT599b2154"/>
              </a:rPr>
              <a:t>(0.3 V), each chip will consume only 8.5 W, and six</a:t>
            </a:r>
          </a:p>
          <a:p>
            <a:pPr algn="l"/>
            <a:r>
              <a:rPr lang="en-US" sz="1800" b="0" i="0" u="none" strike="noStrike" baseline="0" dirty="0">
                <a:solidFill>
                  <a:srgbClr val="231F20"/>
                </a:solidFill>
                <a:latin typeface="AdvTT599b2154"/>
              </a:rPr>
              <a:t>chips will </a:t>
            </a:r>
            <a:r>
              <a:rPr lang="en-US" sz="1800" b="0" i="0" u="none" strike="noStrike" baseline="0" dirty="0">
                <a:solidFill>
                  <a:srgbClr val="231F20"/>
                </a:solidFill>
                <a:latin typeface="AdvTT599b2154+fb"/>
              </a:rPr>
              <a:t>fi</a:t>
            </a:r>
            <a:r>
              <a:rPr lang="en-US" sz="1800" b="0" i="0" u="none" strike="noStrike" baseline="0" dirty="0">
                <a:solidFill>
                  <a:srgbClr val="231F20"/>
                </a:solidFill>
                <a:latin typeface="AdvTT599b2154"/>
              </a:rPr>
              <a:t>t in the 120-W budget with room to spare.</a:t>
            </a:r>
          </a:p>
          <a:p>
            <a:pPr algn="l"/>
            <a:r>
              <a:rPr lang="en-US" sz="1800" b="0" i="0" u="none" strike="noStrike" baseline="0" dirty="0">
                <a:solidFill>
                  <a:srgbClr val="231F20"/>
                </a:solidFill>
                <a:latin typeface="AdvTT599b2154"/>
              </a:rPr>
              <a:t>With six chips the performance would be 2.5 times</a:t>
            </a:r>
          </a:p>
          <a:p>
            <a:pPr algn="l"/>
            <a:r>
              <a:rPr lang="en-US" sz="1800" b="0" i="0" u="none" strike="noStrike" baseline="0" dirty="0">
                <a:solidFill>
                  <a:srgbClr val="231F20"/>
                </a:solidFill>
                <a:latin typeface="AdvTT599b2154"/>
              </a:rPr>
              <a:t>better than the 118-W single-chip solution, and the</a:t>
            </a:r>
          </a:p>
          <a:p>
            <a:pPr algn="l"/>
            <a:r>
              <a:rPr lang="en-US" sz="1800" b="0" i="0" u="none" strike="noStrike" baseline="0" dirty="0">
                <a:solidFill>
                  <a:srgbClr val="231F20"/>
                </a:solidFill>
                <a:latin typeface="AdvTT599b2154"/>
              </a:rPr>
              <a:t>energy ef</a:t>
            </a:r>
            <a:r>
              <a:rPr lang="en-US" sz="1800" b="0" i="0" u="none" strike="noStrike" baseline="0" dirty="0">
                <a:solidFill>
                  <a:srgbClr val="231F20"/>
                </a:solidFill>
                <a:latin typeface="AdvTT599b2154+fb"/>
              </a:rPr>
              <a:t>fi</a:t>
            </a:r>
            <a:r>
              <a:rPr lang="en-US" sz="1800" b="0" i="0" u="none" strike="noStrike" baseline="0" dirty="0">
                <a:solidFill>
                  <a:srgbClr val="231F20"/>
                </a:solidFill>
                <a:latin typeface="AdvTT599b2154"/>
              </a:rPr>
              <a:t>ciency is 20 times better than trying to</a:t>
            </a:r>
          </a:p>
          <a:p>
            <a:pPr algn="l"/>
            <a:r>
              <a:rPr lang="en-US" sz="1800" b="0" i="0" u="none" strike="noStrike" baseline="0" dirty="0">
                <a:solidFill>
                  <a:srgbClr val="231F20"/>
                </a:solidFill>
                <a:latin typeface="AdvTT599b2154"/>
              </a:rPr>
              <a:t>operate at the highest voltage.</a:t>
            </a:r>
            <a:endParaRPr lang="en-US" dirty="0"/>
          </a:p>
        </p:txBody>
      </p:sp>
      <p:sp>
        <p:nvSpPr>
          <p:cNvPr id="4" name="Slide Number Placeholder 3"/>
          <p:cNvSpPr>
            <a:spLocks noGrp="1"/>
          </p:cNvSpPr>
          <p:nvPr>
            <p:ph type="sldNum" sz="quarter" idx="5"/>
          </p:nvPr>
        </p:nvSpPr>
        <p:spPr/>
        <p:txBody>
          <a:bodyPr/>
          <a:lstStyle/>
          <a:p>
            <a:fld id="{6E351D95-584E-4CDA-90FC-A160419AED59}" type="slidenum">
              <a:rPr lang="en-US" smtClean="0"/>
              <a:t>32</a:t>
            </a:fld>
            <a:endParaRPr lang="en-US"/>
          </a:p>
        </p:txBody>
      </p:sp>
    </p:spTree>
    <p:extLst>
      <p:ext uri="{BB962C8B-B14F-4D97-AF65-F5344CB8AC3E}">
        <p14:creationId xmlns:p14="http://schemas.microsoft.com/office/powerpoint/2010/main" val="124494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If you want to use FPGA as hardware for DNNs, </a:t>
            </a:r>
            <a:r>
              <a:rPr lang="en-US" b="1" dirty="0"/>
              <a:t>you must know how program a FPGA in addition to neural network knowledge</a:t>
            </a:r>
            <a:r>
              <a:rPr lang="en-US" dirty="0"/>
              <a:t>. But for programming a GPU you need only neural network knowledge.</a:t>
            </a:r>
          </a:p>
          <a:p>
            <a:pPr marL="0" indent="0">
              <a:buNone/>
            </a:pPr>
            <a:r>
              <a:rPr lang="en-US" b="1" dirty="0"/>
              <a:t>GPUs are good at floating point computation and if we want to use other simpler data types, using GPUs is not efficient because of their high-power consumption.</a:t>
            </a:r>
          </a:p>
          <a:p>
            <a:pPr marL="0" indent="0">
              <a:buNone/>
            </a:pPr>
            <a:r>
              <a:rPr lang="en-US" dirty="0"/>
              <a:t>SIMD: </a:t>
            </a:r>
            <a:r>
              <a:rPr lang="en-US" b="0" dirty="0"/>
              <a:t>Single</a:t>
            </a:r>
            <a:r>
              <a:rPr lang="en-US" dirty="0"/>
              <a:t> Instruction and Multiple Data.</a:t>
            </a:r>
          </a:p>
          <a:p>
            <a:pPr marL="0" indent="0">
              <a:buNone/>
            </a:pPr>
            <a:endParaRPr lang="en-US" dirty="0"/>
          </a:p>
        </p:txBody>
      </p:sp>
      <p:sp>
        <p:nvSpPr>
          <p:cNvPr id="4" name="Slide Number Placeholder 3"/>
          <p:cNvSpPr>
            <a:spLocks noGrp="1"/>
          </p:cNvSpPr>
          <p:nvPr>
            <p:ph type="sldNum" sz="quarter" idx="5"/>
          </p:nvPr>
        </p:nvSpPr>
        <p:spPr/>
        <p:txBody>
          <a:bodyPr/>
          <a:lstStyle/>
          <a:p>
            <a:fld id="{D4F932B3-D896-4927-B750-ED3FD23ED3A1}" type="slidenum">
              <a:rPr lang="en-US" smtClean="0"/>
              <a:t>33</a:t>
            </a:fld>
            <a:endParaRPr lang="en-US" dirty="0"/>
          </a:p>
        </p:txBody>
      </p:sp>
    </p:spTree>
    <p:extLst>
      <p:ext uri="{BB962C8B-B14F-4D97-AF65-F5344CB8AC3E}">
        <p14:creationId xmlns:p14="http://schemas.microsoft.com/office/powerpoint/2010/main" val="1106925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F932B3-D896-4927-B750-ED3FD23ED3A1}" type="slidenum">
              <a:rPr lang="en-US" smtClean="0"/>
              <a:t>34</a:t>
            </a:fld>
            <a:endParaRPr lang="en-US" dirty="0"/>
          </a:p>
        </p:txBody>
      </p:sp>
    </p:spTree>
    <p:extLst>
      <p:ext uri="{BB962C8B-B14F-4D97-AF65-F5344CB8AC3E}">
        <p14:creationId xmlns:p14="http://schemas.microsoft.com/office/powerpoint/2010/main" val="3987352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rgbClr val="A16792"/>
                </a:solidFill>
                <a:effectLst/>
                <a:latin typeface="+mn-lt"/>
                <a:ea typeface="+mn-ea"/>
                <a:cs typeface="+mn-cs"/>
              </a:rPr>
              <a:t>Differences from pipelining:</a:t>
            </a:r>
          </a:p>
          <a:p>
            <a:pPr marL="228600" indent="-228600">
              <a:buFont typeface="+mj-lt"/>
              <a:buAutoNum type="arabicPeriod"/>
            </a:pPr>
            <a:r>
              <a:rPr lang="en-US" sz="1200" kern="1200" dirty="0">
                <a:solidFill>
                  <a:schemeClr val="tx1"/>
                </a:solidFill>
                <a:effectLst/>
                <a:latin typeface="+mn-lt"/>
                <a:ea typeface="+mn-ea"/>
                <a:cs typeface="+mn-cs"/>
              </a:rPr>
              <a:t>These are individual PEs, they are not stages of instruction execution. (in pipelining each stage executes a piece of instruction, and each stage is not a processing element)</a:t>
            </a:r>
          </a:p>
          <a:p>
            <a:pPr marL="228600" indent="-228600">
              <a:buFont typeface="+mj-lt"/>
              <a:buAutoNum type="arabicPeriod"/>
            </a:pPr>
            <a:r>
              <a:rPr lang="en-US" sz="1200" kern="1200" dirty="0">
                <a:solidFill>
                  <a:schemeClr val="tx1"/>
                </a:solidFill>
                <a:effectLst/>
                <a:latin typeface="+mn-lt"/>
                <a:ea typeface="+mn-ea"/>
                <a:cs typeface="+mn-cs"/>
              </a:rPr>
              <a:t>Array structure can be nonlinear and multi-dimensional. It can be 2 dimensional or 3 dimensional.</a:t>
            </a:r>
          </a:p>
          <a:p>
            <a:pPr marL="228600" indent="-228600">
              <a:buFont typeface="+mj-lt"/>
              <a:buAutoNum type="arabicPeriod"/>
            </a:pPr>
            <a:r>
              <a:rPr lang="en-US" sz="1200" kern="1200" dirty="0">
                <a:solidFill>
                  <a:schemeClr val="tx1"/>
                </a:solidFill>
                <a:effectLst/>
                <a:latin typeface="+mn-lt"/>
                <a:ea typeface="+mn-ea"/>
                <a:cs typeface="+mn-cs"/>
              </a:rPr>
              <a:t>The connection between processing elements can be multidimensional. ( if you have a two-dimensional array of PEs, each PE can be connected to all its neighbors.)</a:t>
            </a:r>
          </a:p>
          <a:p>
            <a:pPr marL="228600" indent="-228600">
              <a:buFont typeface="+mj-lt"/>
              <a:buAutoNum type="arabicPeriod"/>
            </a:pPr>
            <a:r>
              <a:rPr lang="en-US" sz="1200" kern="1200" dirty="0">
                <a:solidFill>
                  <a:schemeClr val="tx1"/>
                </a:solidFill>
                <a:effectLst/>
                <a:latin typeface="+mn-lt"/>
                <a:ea typeface="+mn-ea"/>
                <a:cs typeface="+mn-cs"/>
              </a:rPr>
              <a:t>Each PE can have local memory. </a:t>
            </a:r>
          </a:p>
          <a:p>
            <a:endParaRPr lang="en-US" dirty="0"/>
          </a:p>
        </p:txBody>
      </p:sp>
      <p:sp>
        <p:nvSpPr>
          <p:cNvPr id="4" name="Slide Number Placeholder 3"/>
          <p:cNvSpPr>
            <a:spLocks noGrp="1"/>
          </p:cNvSpPr>
          <p:nvPr>
            <p:ph type="sldNum" sz="quarter" idx="5"/>
          </p:nvPr>
        </p:nvSpPr>
        <p:spPr/>
        <p:txBody>
          <a:bodyPr/>
          <a:lstStyle/>
          <a:p>
            <a:fld id="{D4F932B3-D896-4927-B750-ED3FD23ED3A1}" type="slidenum">
              <a:rPr lang="en-US" smtClean="0"/>
              <a:t>35</a:t>
            </a:fld>
            <a:endParaRPr lang="en-US" dirty="0"/>
          </a:p>
        </p:txBody>
      </p:sp>
    </p:spTree>
    <p:extLst>
      <p:ext uri="{BB962C8B-B14F-4D97-AF65-F5344CB8AC3E}">
        <p14:creationId xmlns:p14="http://schemas.microsoft.com/office/powerpoint/2010/main" val="2463982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F932B3-D896-4927-B750-ED3FD23ED3A1}" type="slidenum">
              <a:rPr lang="en-US" smtClean="0"/>
              <a:t>36</a:t>
            </a:fld>
            <a:endParaRPr lang="en-US" dirty="0"/>
          </a:p>
        </p:txBody>
      </p:sp>
    </p:spTree>
    <p:extLst>
      <p:ext uri="{BB962C8B-B14F-4D97-AF65-F5344CB8AC3E}">
        <p14:creationId xmlns:p14="http://schemas.microsoft.com/office/powerpoint/2010/main" val="1492612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F932B3-D896-4927-B750-ED3FD23ED3A1}" type="slidenum">
              <a:rPr lang="en-US" smtClean="0"/>
              <a:t>37</a:t>
            </a:fld>
            <a:endParaRPr lang="en-US" dirty="0"/>
          </a:p>
        </p:txBody>
      </p:sp>
    </p:spTree>
    <p:extLst>
      <p:ext uri="{BB962C8B-B14F-4D97-AF65-F5344CB8AC3E}">
        <p14:creationId xmlns:p14="http://schemas.microsoft.com/office/powerpoint/2010/main" val="1396006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TPU V2 board there are four TPU chips and within a single TPU chip, there are two TPU cores.</a:t>
            </a:r>
          </a:p>
          <a:p>
            <a:r>
              <a:rPr lang="en-US" dirty="0"/>
              <a:t>They use High Bandwidth Memory because the memory bandwidth requirement of matrix multiplication is high. </a:t>
            </a:r>
          </a:p>
          <a:p>
            <a:r>
              <a:rPr lang="en-US" dirty="0"/>
              <a:t>TPU can be used for training and inference. </a:t>
            </a:r>
          </a:p>
          <a:p>
            <a:r>
              <a:rPr lang="en-US" dirty="0"/>
              <a:t>Each TPU core has scalar, vector and matrix units (MXU). </a:t>
            </a:r>
          </a:p>
        </p:txBody>
      </p:sp>
      <p:sp>
        <p:nvSpPr>
          <p:cNvPr id="4" name="Slide Number Placeholder 3"/>
          <p:cNvSpPr>
            <a:spLocks noGrp="1"/>
          </p:cNvSpPr>
          <p:nvPr>
            <p:ph type="sldNum" sz="quarter" idx="5"/>
          </p:nvPr>
        </p:nvSpPr>
        <p:spPr/>
        <p:txBody>
          <a:bodyPr/>
          <a:lstStyle/>
          <a:p>
            <a:fld id="{D4F932B3-D896-4927-B750-ED3FD23ED3A1}" type="slidenum">
              <a:rPr lang="en-US" smtClean="0"/>
              <a:t>44</a:t>
            </a:fld>
            <a:endParaRPr lang="en-US" dirty="0"/>
          </a:p>
        </p:txBody>
      </p:sp>
    </p:spTree>
    <p:extLst>
      <p:ext uri="{BB962C8B-B14F-4D97-AF65-F5344CB8AC3E}">
        <p14:creationId xmlns:p14="http://schemas.microsoft.com/office/powerpoint/2010/main" val="866066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b="1" dirty="0"/>
              <a:t>We discuss the memory access energy is high. Now we will see how we can utilize the architecture with memory hierarchy for energy efficient CNNs accelerators.</a:t>
            </a:r>
          </a:p>
          <a:p>
            <a:pPr marL="171450" indent="-171450">
              <a:buFont typeface="Wingdings" panose="05000000000000000000" pitchFamily="2" charset="2"/>
              <a:buChar char="Ø"/>
            </a:pPr>
            <a:r>
              <a:rPr lang="en-US" dirty="0"/>
              <a:t>The actual bottle neck is how we access data.</a:t>
            </a:r>
          </a:p>
          <a:p>
            <a:pPr marL="171450" indent="-171450">
              <a:buFont typeface="Wingdings" panose="05000000000000000000" pitchFamily="2" charset="2"/>
              <a:buChar char="Ø"/>
            </a:pPr>
            <a:r>
              <a:rPr lang="en-US" b="1" dirty="0"/>
              <a:t>For each multiply and accumulate unit, we have to read three pieces of data from memory and then we need to push the result back to the memory</a:t>
            </a:r>
            <a:r>
              <a:rPr lang="en-US" dirty="0"/>
              <a:t>.</a:t>
            </a:r>
          </a:p>
          <a:p>
            <a:pPr marL="171450" indent="-171450">
              <a:buFont typeface="Wingdings" panose="05000000000000000000" pitchFamily="2" charset="2"/>
              <a:buChar char="Ø"/>
            </a:pPr>
            <a:endParaRPr lang="en-US" dirty="0"/>
          </a:p>
        </p:txBody>
      </p:sp>
      <p:sp>
        <p:nvSpPr>
          <p:cNvPr id="4" name="Slide Number Placeholder 3"/>
          <p:cNvSpPr>
            <a:spLocks noGrp="1"/>
          </p:cNvSpPr>
          <p:nvPr>
            <p:ph type="sldNum" sz="quarter" idx="5"/>
          </p:nvPr>
        </p:nvSpPr>
        <p:spPr/>
        <p:txBody>
          <a:bodyPr/>
          <a:lstStyle/>
          <a:p>
            <a:fld id="{D4F932B3-D896-4927-B750-ED3FD23ED3A1}" type="slidenum">
              <a:rPr lang="en-US" smtClean="0"/>
              <a:t>46</a:t>
            </a:fld>
            <a:endParaRPr lang="en-US"/>
          </a:p>
        </p:txBody>
      </p:sp>
    </p:spTree>
    <p:extLst>
      <p:ext uri="{BB962C8B-B14F-4D97-AF65-F5344CB8AC3E}">
        <p14:creationId xmlns:p14="http://schemas.microsoft.com/office/powerpoint/2010/main" val="173016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51D95-584E-4CDA-90FC-A160419AED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993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previous slide we saw the energy consumption of memory hierarchy and figured out that reading and writing on external memory (data movement toward DRAM) is expensive. </a:t>
            </a:r>
            <a:r>
              <a:rPr lang="en-US" b="1" dirty="0"/>
              <a:t>So , we are looking to find ways to minimize DRAM access</a:t>
            </a:r>
            <a:r>
              <a:rPr lang="en-US" dirty="0"/>
              <a:t>. In other words, every time that a piece of data is moved from an expensive level to a lower cost memory level, we want to reuse it as much as possible.</a:t>
            </a:r>
          </a:p>
          <a:p>
            <a:r>
              <a:rPr lang="en-US" dirty="0"/>
              <a:t>Here, there are three ways to reuse the data in CNN computation.</a:t>
            </a:r>
          </a:p>
        </p:txBody>
      </p:sp>
      <p:sp>
        <p:nvSpPr>
          <p:cNvPr id="4" name="Slide Number Placeholder 3"/>
          <p:cNvSpPr>
            <a:spLocks noGrp="1"/>
          </p:cNvSpPr>
          <p:nvPr>
            <p:ph type="sldNum" sz="quarter" idx="5"/>
          </p:nvPr>
        </p:nvSpPr>
        <p:spPr/>
        <p:txBody>
          <a:bodyPr/>
          <a:lstStyle/>
          <a:p>
            <a:fld id="{D4F932B3-D896-4927-B750-ED3FD23ED3A1}" type="slidenum">
              <a:rPr lang="en-US" smtClean="0"/>
              <a:t>47</a:t>
            </a:fld>
            <a:endParaRPr lang="en-US"/>
          </a:p>
        </p:txBody>
      </p:sp>
    </p:spTree>
    <p:extLst>
      <p:ext uri="{BB962C8B-B14F-4D97-AF65-F5344CB8AC3E}">
        <p14:creationId xmlns:p14="http://schemas.microsoft.com/office/powerpoint/2010/main" val="261067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we could take advantage of these data reuse opportunities, the DRAM accesses in </a:t>
            </a:r>
            <a:r>
              <a:rPr lang="en-US" dirty="0" err="1"/>
              <a:t>AlexNet</a:t>
            </a:r>
            <a:r>
              <a:rPr lang="en-US" dirty="0"/>
              <a:t> can be reduced from 2896M to 61M accesses. This will increase energy efficiency.</a:t>
            </a:r>
          </a:p>
        </p:txBody>
      </p:sp>
      <p:sp>
        <p:nvSpPr>
          <p:cNvPr id="4" name="Slide Number Placeholder 3"/>
          <p:cNvSpPr>
            <a:spLocks noGrp="1"/>
          </p:cNvSpPr>
          <p:nvPr>
            <p:ph type="sldNum" sz="quarter" idx="5"/>
          </p:nvPr>
        </p:nvSpPr>
        <p:spPr/>
        <p:txBody>
          <a:bodyPr/>
          <a:lstStyle/>
          <a:p>
            <a:fld id="{D4F932B3-D896-4927-B750-ED3FD23ED3A1}" type="slidenum">
              <a:rPr lang="en-US" smtClean="0"/>
              <a:t>48</a:t>
            </a:fld>
            <a:endParaRPr lang="en-US"/>
          </a:p>
        </p:txBody>
      </p:sp>
    </p:spTree>
    <p:extLst>
      <p:ext uri="{BB962C8B-B14F-4D97-AF65-F5344CB8AC3E}">
        <p14:creationId xmlns:p14="http://schemas.microsoft.com/office/powerpoint/2010/main" val="1709102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Large size of deep neural networks model is an issue because we can not fit them on devices such as cell phones.</a:t>
            </a:r>
          </a:p>
          <a:p>
            <a:pPr marL="228600" indent="-228600">
              <a:buFont typeface="+mj-lt"/>
              <a:buAutoNum type="arabicPeriod"/>
            </a:pPr>
            <a:r>
              <a:rPr lang="en-US" dirty="0"/>
              <a:t>The second problem of those large models is that the training speed is extremely slow.</a:t>
            </a:r>
          </a:p>
          <a:p>
            <a:pPr marL="228600" indent="-228600">
              <a:buFont typeface="+mj-lt"/>
              <a:buAutoNum type="arabicPeriod"/>
            </a:pPr>
            <a:r>
              <a:rPr lang="en-US" dirty="0"/>
              <a:t>The third problem of those large models is energy efficiency. Large models basically mean more memory references which result in more energy consumption.</a:t>
            </a:r>
          </a:p>
        </p:txBody>
      </p:sp>
      <p:sp>
        <p:nvSpPr>
          <p:cNvPr id="4" name="Slide Number Placeholder 3"/>
          <p:cNvSpPr>
            <a:spLocks noGrp="1"/>
          </p:cNvSpPr>
          <p:nvPr>
            <p:ph type="sldNum" sz="quarter" idx="5"/>
          </p:nvPr>
        </p:nvSpPr>
        <p:spPr/>
        <p:txBody>
          <a:bodyPr/>
          <a:lstStyle/>
          <a:p>
            <a:fld id="{D4F932B3-D896-4927-B750-ED3FD23ED3A1}" type="slidenum">
              <a:rPr lang="en-US" smtClean="0"/>
              <a:t>49</a:t>
            </a:fld>
            <a:endParaRPr lang="en-US"/>
          </a:p>
        </p:txBody>
      </p:sp>
    </p:spTree>
    <p:extLst>
      <p:ext uri="{BB962C8B-B14F-4D97-AF65-F5344CB8AC3E}">
        <p14:creationId xmlns:p14="http://schemas.microsoft.com/office/powerpoint/2010/main" val="1698655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(2.09, 2.12, 1.92, 1.87 )all the blue square values are in one group and their value is saved in index3</a:t>
            </a:r>
            <a:r>
              <a:rPr lang="en-US" dirty="0">
                <a:solidFill>
                  <a:srgbClr val="FF00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So we need to store the two bits index rather than the 32 bits floating point number. ( We need only two bits to represent each number)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do both pruning and quantization on the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should be mentioned that the quantization can be fixed ( when the same method is used for all data types and layers, filters, and channels in the network) or it can be variable ( different methods of quantization can be used for weights and activations, and different layers, filters, and channels in the networks) </a:t>
            </a:r>
          </a:p>
          <a:p>
            <a:endParaRPr lang="en-US" dirty="0"/>
          </a:p>
        </p:txBody>
      </p:sp>
      <p:sp>
        <p:nvSpPr>
          <p:cNvPr id="4" name="Slide Number Placeholder 3"/>
          <p:cNvSpPr>
            <a:spLocks noGrp="1"/>
          </p:cNvSpPr>
          <p:nvPr>
            <p:ph type="sldNum" sz="quarter" idx="5"/>
          </p:nvPr>
        </p:nvSpPr>
        <p:spPr/>
        <p:txBody>
          <a:bodyPr/>
          <a:lstStyle/>
          <a:p>
            <a:fld id="{D4F932B3-D896-4927-B750-ED3FD23ED3A1}" type="slidenum">
              <a:rPr lang="en-US" smtClean="0"/>
              <a:t>50</a:t>
            </a:fld>
            <a:endParaRPr lang="en-US"/>
          </a:p>
        </p:txBody>
      </p:sp>
    </p:spTree>
    <p:extLst>
      <p:ext uri="{BB962C8B-B14F-4D97-AF65-F5344CB8AC3E}">
        <p14:creationId xmlns:p14="http://schemas.microsoft.com/office/powerpoint/2010/main" val="448962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way of Pruning is to prune the low-weight connections. All connections with weights below a threshold are removed from the network, converting a dense network into a sparse network.</a:t>
            </a:r>
          </a:p>
          <a:p>
            <a:r>
              <a:rPr lang="en-US" sz="1200" kern="1200" dirty="0">
                <a:solidFill>
                  <a:schemeClr val="tx1"/>
                </a:solidFill>
                <a:effectLst/>
                <a:latin typeface="+mn-lt"/>
                <a:ea typeface="+mn-ea"/>
                <a:cs typeface="+mn-cs"/>
              </a:rPr>
              <a:t>Then we should retrain the network to learn the final weights for the remaining sparse connections. This step is critical. If we use pruned network without retraining,  accuracy is significantly impacted.</a:t>
            </a:r>
          </a:p>
          <a:p>
            <a:r>
              <a:rPr lang="en-US" sz="1200" kern="1200" dirty="0">
                <a:solidFill>
                  <a:schemeClr val="tx1"/>
                </a:solidFill>
                <a:effectLst/>
                <a:latin typeface="+mn-lt"/>
                <a:ea typeface="+mn-ea"/>
                <a:cs typeface="+mn-cs"/>
              </a:rPr>
              <a:t>Example: by pruning we could reduce the </a:t>
            </a:r>
            <a:r>
              <a:rPr lang="en-US" sz="1200" kern="1200" dirty="0" err="1">
                <a:solidFill>
                  <a:schemeClr val="tx1"/>
                </a:solidFill>
                <a:effectLst/>
                <a:latin typeface="+mn-lt"/>
                <a:ea typeface="+mn-ea"/>
                <a:cs typeface="+mn-cs"/>
              </a:rPr>
              <a:t>AlexNet</a:t>
            </a:r>
            <a:r>
              <a:rPr lang="en-US" sz="1200" kern="1200" dirty="0">
                <a:solidFill>
                  <a:schemeClr val="tx1"/>
                </a:solidFill>
                <a:effectLst/>
                <a:latin typeface="+mn-lt"/>
                <a:ea typeface="+mn-ea"/>
                <a:cs typeface="+mn-cs"/>
              </a:rPr>
              <a:t> parameters from 60 Million to 6 Million which means ten times less computations.</a:t>
            </a:r>
          </a:p>
          <a:p>
            <a:endParaRPr lang="en-US" dirty="0"/>
          </a:p>
        </p:txBody>
      </p:sp>
      <p:sp>
        <p:nvSpPr>
          <p:cNvPr id="4" name="Slide Number Placeholder 3"/>
          <p:cNvSpPr>
            <a:spLocks noGrp="1"/>
          </p:cNvSpPr>
          <p:nvPr>
            <p:ph type="sldNum" sz="quarter" idx="5"/>
          </p:nvPr>
        </p:nvSpPr>
        <p:spPr/>
        <p:txBody>
          <a:bodyPr/>
          <a:lstStyle/>
          <a:p>
            <a:fld id="{D4F932B3-D896-4927-B750-ED3FD23ED3A1}" type="slidenum">
              <a:rPr lang="en-US" smtClean="0"/>
              <a:t>52</a:t>
            </a:fld>
            <a:endParaRPr lang="en-US"/>
          </a:p>
        </p:txBody>
      </p:sp>
    </p:spTree>
    <p:extLst>
      <p:ext uri="{BB962C8B-B14F-4D97-AF65-F5344CB8AC3E}">
        <p14:creationId xmlns:p14="http://schemas.microsoft.com/office/powerpoint/2010/main" val="4284596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the purple line shows the accuracy drops by 4.5 percent when we prune the 80percent of the parameters. But if we retrain the remaining weights the accuracy can be recovered. (which is shown in green line). If we continue training and retraining, we can prune away 90 percent of the parameters and still have the same accuracy.(red line in the figure).</a:t>
            </a:r>
          </a:p>
          <a:p>
            <a:endParaRPr lang="en-US" dirty="0"/>
          </a:p>
        </p:txBody>
      </p:sp>
      <p:sp>
        <p:nvSpPr>
          <p:cNvPr id="4" name="Slide Number Placeholder 3"/>
          <p:cNvSpPr>
            <a:spLocks noGrp="1"/>
          </p:cNvSpPr>
          <p:nvPr>
            <p:ph type="sldNum" sz="quarter" idx="5"/>
          </p:nvPr>
        </p:nvSpPr>
        <p:spPr/>
        <p:txBody>
          <a:bodyPr/>
          <a:lstStyle/>
          <a:p>
            <a:fld id="{D4F932B3-D896-4927-B750-ED3FD23ED3A1}" type="slidenum">
              <a:rPr lang="en-US" smtClean="0"/>
              <a:t>53</a:t>
            </a:fld>
            <a:endParaRPr lang="en-US"/>
          </a:p>
        </p:txBody>
      </p:sp>
    </p:spTree>
    <p:extLst>
      <p:ext uri="{BB962C8B-B14F-4D97-AF65-F5344CB8AC3E}">
        <p14:creationId xmlns:p14="http://schemas.microsoft.com/office/powerpoint/2010/main" val="253910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351D95-584E-4CDA-90FC-A160419AED59}" type="slidenum">
              <a:rPr lang="en-US" smtClean="0"/>
              <a:t>54</a:t>
            </a:fld>
            <a:endParaRPr lang="en-US"/>
          </a:p>
        </p:txBody>
      </p:sp>
    </p:spTree>
    <p:extLst>
      <p:ext uri="{BB962C8B-B14F-4D97-AF65-F5344CB8AC3E}">
        <p14:creationId xmlns:p14="http://schemas.microsoft.com/office/powerpoint/2010/main" val="4293051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1ccc27191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1ccc27191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1ccc27191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1ccc27191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1cd39d004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1cd39d004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fundamental unit of neural network is an artificial neuron. It tries to mimic the actual brain functionality.</a:t>
            </a:r>
          </a:p>
          <a:p>
            <a:r>
              <a:rPr lang="en-US" dirty="0"/>
              <a:t>In real neuron, Dendrites take input signals and process them. Then pass the output to another neuron. In mathematic model, artificial neural network takes the input, calculate the weighted sum and pass it through a nonlinear function and then gives an output. The output then can be the input for next artificial neuron.</a:t>
            </a:r>
          </a:p>
          <a:p>
            <a:endParaRPr lang="en-US" dirty="0"/>
          </a:p>
        </p:txBody>
      </p:sp>
      <p:sp>
        <p:nvSpPr>
          <p:cNvPr id="4" name="Slide Number Placeholder 3"/>
          <p:cNvSpPr>
            <a:spLocks noGrp="1"/>
          </p:cNvSpPr>
          <p:nvPr>
            <p:ph type="sldNum" sz="quarter" idx="5"/>
          </p:nvPr>
        </p:nvSpPr>
        <p:spPr/>
        <p:txBody>
          <a:bodyPr/>
          <a:lstStyle/>
          <a:p>
            <a:fld id="{6E351D95-584E-4CDA-90FC-A160419AED59}" type="slidenum">
              <a:rPr lang="en-US" smtClean="0"/>
              <a:t>6</a:t>
            </a:fld>
            <a:endParaRPr lang="en-US"/>
          </a:p>
        </p:txBody>
      </p:sp>
    </p:spTree>
    <p:extLst>
      <p:ext uri="{BB962C8B-B14F-4D97-AF65-F5344CB8AC3E}">
        <p14:creationId xmlns:p14="http://schemas.microsoft.com/office/powerpoint/2010/main" val="118582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1ccc2719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1ccc2719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1ccc27191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1ccc27191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Application of Resistive Random Access Memory in</a:t>
            </a:r>
            <a:endParaRPr/>
          </a:p>
          <a:p>
            <a:pPr marL="0" lvl="0" indent="0" algn="l" rtl="0">
              <a:spcBef>
                <a:spcPts val="0"/>
              </a:spcBef>
              <a:spcAft>
                <a:spcPts val="0"/>
              </a:spcAft>
              <a:buClr>
                <a:schemeClr val="dk1"/>
              </a:buClr>
              <a:buSzPts val="1100"/>
              <a:buFont typeface="Arial"/>
              <a:buNone/>
            </a:pPr>
            <a:r>
              <a:rPr lang="en"/>
              <a:t>Hardware Security: A Review</a:t>
            </a:r>
            <a:endParaRPr/>
          </a:p>
          <a:p>
            <a:pPr marL="0" lvl="0" indent="0" algn="l" rtl="0">
              <a:spcBef>
                <a:spcPts val="0"/>
              </a:spcBef>
              <a:spcAft>
                <a:spcPts val="0"/>
              </a:spcAft>
              <a:buClr>
                <a:schemeClr val="dk1"/>
              </a:buClr>
              <a:buSzPts val="1100"/>
              <a:buFont typeface="Arial"/>
              <a:buNone/>
            </a:pPr>
            <a:r>
              <a:rPr lang="en"/>
              <a:t>Gokulnath Rajendran, Writam Banerjee,* Anupam Chattopadhyay,*</a:t>
            </a:r>
            <a:endParaRPr/>
          </a:p>
          <a:p>
            <a:pPr marL="0" lvl="0" indent="0" algn="l" rtl="0">
              <a:spcBef>
                <a:spcPts val="0"/>
              </a:spcBef>
              <a:spcAft>
                <a:spcPts val="0"/>
              </a:spcAft>
              <a:buClr>
                <a:schemeClr val="dk1"/>
              </a:buClr>
              <a:buSzPts val="1100"/>
              <a:buFont typeface="Arial"/>
              <a:buNone/>
            </a:pPr>
            <a:r>
              <a:rPr lang="en"/>
              <a:t>and Mohamed M. Sabry Aly</a:t>
            </a:r>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1cd39d004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1cd39d004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351D95-584E-4CDA-90FC-A160419AED59}" type="slidenum">
              <a:rPr lang="en-US" smtClean="0"/>
              <a:t>62</a:t>
            </a:fld>
            <a:endParaRPr lang="en-US"/>
          </a:p>
        </p:txBody>
      </p:sp>
    </p:spTree>
    <p:extLst>
      <p:ext uri="{BB962C8B-B14F-4D97-AF65-F5344CB8AC3E}">
        <p14:creationId xmlns:p14="http://schemas.microsoft.com/office/powerpoint/2010/main" val="3268897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351D95-584E-4CDA-90FC-A160419AED59}" type="slidenum">
              <a:rPr lang="en-US" smtClean="0"/>
              <a:t>11</a:t>
            </a:fld>
            <a:endParaRPr lang="en-US"/>
          </a:p>
        </p:txBody>
      </p:sp>
    </p:spTree>
    <p:extLst>
      <p:ext uri="{BB962C8B-B14F-4D97-AF65-F5344CB8AC3E}">
        <p14:creationId xmlns:p14="http://schemas.microsoft.com/office/powerpoint/2010/main" val="2599154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351D95-584E-4CDA-90FC-A160419AED59}" type="slidenum">
              <a:rPr lang="en-US" smtClean="0"/>
              <a:t>13</a:t>
            </a:fld>
            <a:endParaRPr lang="en-US"/>
          </a:p>
        </p:txBody>
      </p:sp>
    </p:spTree>
    <p:extLst>
      <p:ext uri="{BB962C8B-B14F-4D97-AF65-F5344CB8AC3E}">
        <p14:creationId xmlns:p14="http://schemas.microsoft.com/office/powerpoint/2010/main" val="2521248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Mitchel’s vs Floating</a:t>
            </a:r>
          </a:p>
          <a:p>
            <a:r>
              <a:rPr lang="en-US" altLang="en-US" dirty="0"/>
              <a:t>Right shows the outputs of the final fully connected layer from the sample inference.</a:t>
            </a:r>
          </a:p>
          <a:p>
            <a:r>
              <a:rPr lang="en-US" altLang="en-US" dirty="0"/>
              <a:t>Absolute magnitudes of the scores are reduced because Mitchell’s multiplication has negative error.</a:t>
            </a:r>
          </a:p>
          <a:p>
            <a:r>
              <a:rPr lang="en-US" altLang="en-US" dirty="0"/>
              <a:t>But the prediction is still accurate because the relative order is preserved.</a:t>
            </a:r>
          </a:p>
          <a:p>
            <a:endParaRPr lang="en-US" altLang="en-US" dirty="0"/>
          </a:p>
          <a:p>
            <a:r>
              <a:rPr lang="en-US" altLang="en-US" dirty="0"/>
              <a:t>The effect is as if the inference was performed with a lighter image.</a:t>
            </a:r>
          </a:p>
          <a:p>
            <a:r>
              <a:rPr lang="en-US" altLang="en-US" dirty="0"/>
              <a:t>Same effects are observed with ImageNet, only more difficult because the 1000 outputs were much closer together.</a:t>
            </a:r>
          </a:p>
          <a:p>
            <a:r>
              <a:rPr lang="en-US" altLang="en-US" dirty="0"/>
              <a:t>Same effects are observed with Mitch-w designs.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6E351D95-584E-4CDA-90FC-A160419AED59}" type="slidenum">
              <a:rPr lang="en-US" smtClean="0"/>
              <a:t>14</a:t>
            </a:fld>
            <a:endParaRPr lang="en-US"/>
          </a:p>
        </p:txBody>
      </p:sp>
    </p:spTree>
    <p:extLst>
      <p:ext uri="{BB962C8B-B14F-4D97-AF65-F5344CB8AC3E}">
        <p14:creationId xmlns:p14="http://schemas.microsoft.com/office/powerpoint/2010/main" val="1179076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616161"/>
                </a:solidFill>
                <a:effectLst/>
                <a:latin typeface="Arial" panose="020B0604020202020204" pitchFamily="34" charset="0"/>
              </a:rPr>
              <a:t>Telum</a:t>
            </a:r>
            <a:r>
              <a:rPr lang="en-US" b="0" i="0" dirty="0">
                <a:solidFill>
                  <a:srgbClr val="616161"/>
                </a:solidFill>
                <a:effectLst/>
                <a:latin typeface="Arial" panose="020B0604020202020204" pitchFamily="34" charset="0"/>
              </a:rPr>
              <a:t> chip design is specifically optimized to run these kinds of mission critical, heavy duty transaction processing and batch processing workloads, while ensuring top-notch security and availability.</a:t>
            </a:r>
          </a:p>
          <a:p>
            <a:r>
              <a:rPr lang="en-US" b="0" i="0" dirty="0">
                <a:solidFill>
                  <a:srgbClr val="616161"/>
                </a:solidFill>
                <a:effectLst/>
                <a:latin typeface="Arial" panose="020B0604020202020204" pitchFamily="34" charset="0"/>
              </a:rPr>
              <a:t>The goal for this processor and the AI accelerator was to enable embedding AI with super low latency directly into the transactions without needing to send the data off-platform, which brings all sorts of latency inconsistencies and security concerns," said Jacobi. "Sending data over a network, oftentimes personal and private data, requires cryptography and auditing of security standards that creates a lot of complexity in an enterprise environment. We have designed this accelerator to operate directly on the data using virtual address mechanisms and the data protection mechanisms that naturally apply to any other thing on the IBM Z processor.“</a:t>
            </a:r>
          </a:p>
          <a:p>
            <a:r>
              <a:rPr lang="en-US" b="0" i="0" dirty="0">
                <a:solidFill>
                  <a:srgbClr val="616161"/>
                </a:solidFill>
                <a:effectLst/>
                <a:latin typeface="Arial" panose="020B0604020202020204" pitchFamily="34" charset="0"/>
              </a:rPr>
              <a:t>Each </a:t>
            </a:r>
            <a:r>
              <a:rPr lang="en-US" b="0" i="0" dirty="0" err="1">
                <a:solidFill>
                  <a:srgbClr val="616161"/>
                </a:solidFill>
                <a:effectLst/>
                <a:latin typeface="Arial" panose="020B0604020202020204" pitchFamily="34" charset="0"/>
              </a:rPr>
              <a:t>Telum</a:t>
            </a:r>
            <a:r>
              <a:rPr lang="en-US" b="0" i="0" dirty="0">
                <a:solidFill>
                  <a:srgbClr val="616161"/>
                </a:solidFill>
                <a:effectLst/>
                <a:latin typeface="Arial" panose="020B0604020202020204" pitchFamily="34" charset="0"/>
              </a:rPr>
              <a:t> processor contains eight processor cores and use a deep super-scalar, out-of-order instruction pipeline. Running with more than 5GHz clock frequency, the redesigned cache and chip-interconnection infrastructure provides 32MB cache per core and can scale to 32 </a:t>
            </a:r>
            <a:r>
              <a:rPr lang="en-US" b="0" i="0" dirty="0" err="1">
                <a:solidFill>
                  <a:srgbClr val="616161"/>
                </a:solidFill>
                <a:effectLst/>
                <a:latin typeface="Arial" panose="020B0604020202020204" pitchFamily="34" charset="0"/>
              </a:rPr>
              <a:t>Telum</a:t>
            </a:r>
            <a:r>
              <a:rPr lang="en-US" b="0" i="0" dirty="0">
                <a:solidFill>
                  <a:srgbClr val="616161"/>
                </a:solidFill>
                <a:effectLst/>
                <a:latin typeface="Arial" panose="020B0604020202020204" pitchFamily="34" charset="0"/>
              </a:rPr>
              <a:t> chips. The dual-chip module design contains 22 billion transistors and 19 miles of wire on 17 metal layers.</a:t>
            </a:r>
            <a:endParaRPr lang="en-US" dirty="0"/>
          </a:p>
        </p:txBody>
      </p:sp>
      <p:sp>
        <p:nvSpPr>
          <p:cNvPr id="4" name="Slide Number Placeholder 3"/>
          <p:cNvSpPr>
            <a:spLocks noGrp="1"/>
          </p:cNvSpPr>
          <p:nvPr>
            <p:ph type="sldNum" sz="quarter" idx="5"/>
          </p:nvPr>
        </p:nvSpPr>
        <p:spPr/>
        <p:txBody>
          <a:bodyPr/>
          <a:lstStyle/>
          <a:p>
            <a:fld id="{6E351D95-584E-4CDA-90FC-A160419AED59}" type="slidenum">
              <a:rPr lang="en-US" smtClean="0"/>
              <a:t>17</a:t>
            </a:fld>
            <a:endParaRPr lang="en-US"/>
          </a:p>
        </p:txBody>
      </p:sp>
    </p:spTree>
    <p:extLst>
      <p:ext uri="{BB962C8B-B14F-4D97-AF65-F5344CB8AC3E}">
        <p14:creationId xmlns:p14="http://schemas.microsoft.com/office/powerpoint/2010/main" val="1604910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Helvetica" panose="020B0604020202020204" pitchFamily="34" charset="0"/>
              </a:rPr>
              <a:t>Four years after the introduction of </a:t>
            </a:r>
            <a:r>
              <a:rPr lang="en-US" b="0" i="0" dirty="0" err="1">
                <a:solidFill>
                  <a:srgbClr val="333333"/>
                </a:solidFill>
                <a:effectLst/>
                <a:latin typeface="Helvetica" panose="020B0604020202020204" pitchFamily="34" charset="0"/>
              </a:rPr>
              <a:t>Loihi</a:t>
            </a:r>
            <a:r>
              <a:rPr lang="en-US" b="0" i="0" dirty="0">
                <a:solidFill>
                  <a:srgbClr val="333333"/>
                </a:solidFill>
                <a:effectLst/>
                <a:latin typeface="Helvetica" panose="020B0604020202020204" pitchFamily="34" charset="0"/>
              </a:rPr>
              <a:t>, Intel’s first neuromorphic chip, the company is introducing its successor. According to Intel, the second-generation chip will provide faster processing, higher resource density and greater energy efficiency. Intel is also introducing Lava, a software framework for neuromorphic computing.</a:t>
            </a:r>
          </a:p>
          <a:p>
            <a:pPr algn="l" fontAlgn="base"/>
            <a:r>
              <a:rPr lang="en-US" b="0" i="0" dirty="0">
                <a:solidFill>
                  <a:srgbClr val="333333"/>
                </a:solidFill>
                <a:effectLst/>
                <a:latin typeface="Helvetica" panose="020B0604020202020204" pitchFamily="34" charset="0"/>
              </a:rPr>
              <a:t>Various processors and pieces of code are often compared to brains, but neuromorphic chips work to much more directly mimic neurological systems through the use of computational “neurons” that communicate with one another. Intel’s first-generation </a:t>
            </a:r>
            <a:r>
              <a:rPr lang="en-US" b="0" i="0" dirty="0" err="1">
                <a:solidFill>
                  <a:srgbClr val="333333"/>
                </a:solidFill>
                <a:effectLst/>
                <a:latin typeface="Helvetica" panose="020B0604020202020204" pitchFamily="34" charset="0"/>
              </a:rPr>
              <a:t>Loihi</a:t>
            </a:r>
            <a:r>
              <a:rPr lang="en-US" b="0" i="0" dirty="0">
                <a:solidFill>
                  <a:srgbClr val="333333"/>
                </a:solidFill>
                <a:effectLst/>
                <a:latin typeface="Helvetica" panose="020B0604020202020204" pitchFamily="34" charset="0"/>
              </a:rPr>
              <a:t> chip, introduced in 2017, has around 128,000 of those digital neurons. Over the ensuing four years, </a:t>
            </a:r>
            <a:r>
              <a:rPr lang="en-US" b="0" i="0" dirty="0" err="1">
                <a:solidFill>
                  <a:srgbClr val="333333"/>
                </a:solidFill>
                <a:effectLst/>
                <a:latin typeface="Helvetica" panose="020B0604020202020204" pitchFamily="34" charset="0"/>
              </a:rPr>
              <a:t>Loihi</a:t>
            </a:r>
            <a:r>
              <a:rPr lang="en-US" b="0" i="0" dirty="0">
                <a:solidFill>
                  <a:srgbClr val="333333"/>
                </a:solidFill>
                <a:effectLst/>
                <a:latin typeface="Helvetica" panose="020B0604020202020204" pitchFamily="34" charset="0"/>
              </a:rPr>
              <a:t> has been </a:t>
            </a:r>
            <a:r>
              <a:rPr lang="en-US" b="0" i="0" u="sng" dirty="0">
                <a:solidFill>
                  <a:srgbClr val="1D4786"/>
                </a:solidFill>
                <a:effectLst/>
                <a:latin typeface="Helvetica" panose="020B0604020202020204" pitchFamily="34" charset="0"/>
                <a:hlinkClick r:id="rId3"/>
              </a:rPr>
              <a:t>packed into increasingly large systems</a:t>
            </a:r>
            <a:r>
              <a:rPr lang="en-US" b="0" i="0" dirty="0">
                <a:solidFill>
                  <a:srgbClr val="333333"/>
                </a:solidFill>
                <a:effectLst/>
                <a:latin typeface="Helvetica" panose="020B0604020202020204" pitchFamily="34" charset="0"/>
              </a:rPr>
              <a:t>, </a:t>
            </a:r>
            <a:r>
              <a:rPr lang="en-US" b="0" i="0" u="sng" dirty="0">
                <a:solidFill>
                  <a:srgbClr val="1D4786"/>
                </a:solidFill>
                <a:effectLst/>
                <a:latin typeface="Helvetica" panose="020B0604020202020204" pitchFamily="34" charset="0"/>
                <a:hlinkClick r:id="rId4"/>
              </a:rPr>
              <a:t>learned to touch</a:t>
            </a:r>
            <a:r>
              <a:rPr lang="en-US" b="0" i="0" dirty="0">
                <a:solidFill>
                  <a:srgbClr val="333333"/>
                </a:solidFill>
                <a:effectLst/>
                <a:latin typeface="Helvetica" panose="020B0604020202020204" pitchFamily="34" charset="0"/>
              </a:rPr>
              <a:t> and even been </a:t>
            </a:r>
            <a:r>
              <a:rPr lang="en-US" b="0" i="0" u="sng" dirty="0">
                <a:solidFill>
                  <a:srgbClr val="1D4786"/>
                </a:solidFill>
                <a:effectLst/>
                <a:latin typeface="Helvetica" panose="020B0604020202020204" pitchFamily="34" charset="0"/>
                <a:hlinkClick r:id="rId5"/>
              </a:rPr>
              <a:t>taught to smell</a:t>
            </a:r>
            <a:r>
              <a:rPr lang="en-US" b="0" i="0" dirty="0">
                <a:solidFill>
                  <a:srgbClr val="333333"/>
                </a:solidFill>
                <a:effectLst/>
                <a:latin typeface="Helvetica" panose="020B0604020202020204" pitchFamily="34" charset="0"/>
              </a:rPr>
              <a:t>.</a:t>
            </a:r>
          </a:p>
          <a:p>
            <a:pPr algn="l" fontAlgn="base"/>
            <a:endParaRPr lang="en-US" b="0" i="0" dirty="0">
              <a:solidFill>
                <a:srgbClr val="333333"/>
              </a:solidFill>
              <a:effectLst/>
              <a:latin typeface="Helvetica" panose="020B0604020202020204" pitchFamily="34" charset="0"/>
            </a:endParaRPr>
          </a:p>
          <a:p>
            <a:pPr algn="l" fontAlgn="base"/>
            <a:r>
              <a:rPr lang="en-US" b="0" i="0" dirty="0">
                <a:solidFill>
                  <a:srgbClr val="333333"/>
                </a:solidFill>
                <a:effectLst/>
                <a:latin typeface="Helvetica" panose="020B0604020202020204" pitchFamily="34" charset="0"/>
              </a:rPr>
              <a:t>However, </a:t>
            </a:r>
            <a:r>
              <a:rPr lang="en-US" b="0" i="0" dirty="0" err="1">
                <a:solidFill>
                  <a:srgbClr val="333333"/>
                </a:solidFill>
                <a:effectLst/>
                <a:latin typeface="Helvetica" panose="020B0604020202020204" pitchFamily="34" charset="0"/>
              </a:rPr>
              <a:t>Loihi</a:t>
            </a:r>
            <a:r>
              <a:rPr lang="en-US" b="0" i="0" dirty="0">
                <a:solidFill>
                  <a:srgbClr val="333333"/>
                </a:solidFill>
                <a:effectLst/>
                <a:latin typeface="Helvetica" panose="020B0604020202020204" pitchFamily="34" charset="0"/>
              </a:rPr>
              <a:t> 2 is still in its early days. Initially, Intel is offering two </a:t>
            </a:r>
            <a:r>
              <a:rPr lang="en-US" b="0" i="0" dirty="0" err="1">
                <a:solidFill>
                  <a:srgbClr val="333333"/>
                </a:solidFill>
                <a:effectLst/>
                <a:latin typeface="Helvetica" panose="020B0604020202020204" pitchFamily="34" charset="0"/>
              </a:rPr>
              <a:t>Loihi</a:t>
            </a:r>
            <a:r>
              <a:rPr lang="en-US" b="0" i="0" dirty="0">
                <a:solidFill>
                  <a:srgbClr val="333333"/>
                </a:solidFill>
                <a:effectLst/>
                <a:latin typeface="Helvetica" panose="020B0604020202020204" pitchFamily="34" charset="0"/>
              </a:rPr>
              <a:t> 2-based systems through its neuromorphic research cloud to select members of its Intel Neuromorphic Research Community (INRC). Those systems are </a:t>
            </a:r>
            <a:r>
              <a:rPr lang="en-US" b="0" i="0" dirty="0" err="1">
                <a:solidFill>
                  <a:srgbClr val="333333"/>
                </a:solidFill>
                <a:effectLst/>
                <a:latin typeface="Helvetica" panose="020B0604020202020204" pitchFamily="34" charset="0"/>
              </a:rPr>
              <a:t>Oheo</a:t>
            </a:r>
            <a:r>
              <a:rPr lang="en-US" b="0" i="0" dirty="0">
                <a:solidFill>
                  <a:srgbClr val="333333"/>
                </a:solidFill>
                <a:effectLst/>
                <a:latin typeface="Helvetica" panose="020B0604020202020204" pitchFamily="34" charset="0"/>
              </a:rPr>
              <a:t> Gulch, which uses a single </a:t>
            </a:r>
            <a:r>
              <a:rPr lang="en-US" b="0" i="0" dirty="0" err="1">
                <a:solidFill>
                  <a:srgbClr val="333333"/>
                </a:solidFill>
                <a:effectLst/>
                <a:latin typeface="Helvetica" panose="020B0604020202020204" pitchFamily="34" charset="0"/>
              </a:rPr>
              <a:t>Loihi</a:t>
            </a:r>
            <a:r>
              <a:rPr lang="en-US" b="0" i="0" dirty="0">
                <a:solidFill>
                  <a:srgbClr val="333333"/>
                </a:solidFill>
                <a:effectLst/>
                <a:latin typeface="Helvetica" panose="020B0604020202020204" pitchFamily="34" charset="0"/>
              </a:rPr>
              <a:t> 2 chip on an Intel </a:t>
            </a:r>
            <a:r>
              <a:rPr lang="en-US" b="0" i="0" dirty="0" err="1">
                <a:solidFill>
                  <a:srgbClr val="333333"/>
                </a:solidFill>
                <a:effectLst/>
                <a:latin typeface="Helvetica" panose="020B0604020202020204" pitchFamily="34" charset="0"/>
              </a:rPr>
              <a:t>Arria</a:t>
            </a:r>
            <a:r>
              <a:rPr lang="en-US" b="0" i="0" dirty="0">
                <a:solidFill>
                  <a:srgbClr val="333333"/>
                </a:solidFill>
                <a:effectLst/>
                <a:latin typeface="Helvetica" panose="020B0604020202020204" pitchFamily="34" charset="0"/>
              </a:rPr>
              <a:t> 10 FPGA and is intended for early evaluation, and </a:t>
            </a:r>
            <a:r>
              <a:rPr lang="en-US" b="0" i="0" dirty="0" err="1">
                <a:solidFill>
                  <a:srgbClr val="333333"/>
                </a:solidFill>
                <a:effectLst/>
                <a:latin typeface="Helvetica" panose="020B0604020202020204" pitchFamily="34" charset="0"/>
              </a:rPr>
              <a:t>Kapoho</a:t>
            </a:r>
            <a:r>
              <a:rPr lang="en-US" b="0" i="0" dirty="0">
                <a:solidFill>
                  <a:srgbClr val="333333"/>
                </a:solidFill>
                <a:effectLst/>
                <a:latin typeface="Helvetica" panose="020B0604020202020204" pitchFamily="34" charset="0"/>
              </a:rPr>
              <a:t> Point, which offers eight </a:t>
            </a:r>
            <a:r>
              <a:rPr lang="en-US" b="0" i="0" dirty="0" err="1">
                <a:solidFill>
                  <a:srgbClr val="333333"/>
                </a:solidFill>
                <a:effectLst/>
                <a:latin typeface="Helvetica" panose="020B0604020202020204" pitchFamily="34" charset="0"/>
              </a:rPr>
              <a:t>Loihi</a:t>
            </a:r>
            <a:r>
              <a:rPr lang="en-US" b="0" i="0" dirty="0">
                <a:solidFill>
                  <a:srgbClr val="333333"/>
                </a:solidFill>
                <a:effectLst/>
                <a:latin typeface="Helvetica" panose="020B0604020202020204" pitchFamily="34" charset="0"/>
              </a:rPr>
              <a:t> 2 chips in a stackable, “approximately 4×4-inch form factor with an Ethernet interface … ideal for portable projects”</a:t>
            </a:r>
          </a:p>
          <a:p>
            <a:pPr algn="l"/>
            <a:r>
              <a:rPr lang="en-US" b="0" i="0" dirty="0">
                <a:solidFill>
                  <a:srgbClr val="4A4A4A"/>
                </a:solidFill>
                <a:effectLst/>
                <a:latin typeface="Montserrat" panose="020B0604020202020204" pitchFamily="2" charset="0"/>
              </a:rPr>
              <a:t>The key difference between a traditional ANN and SNN (spiking) is the information propagation approach.</a:t>
            </a:r>
          </a:p>
          <a:p>
            <a:pPr algn="l"/>
            <a:r>
              <a:rPr lang="en-US" b="0" i="0" dirty="0">
                <a:solidFill>
                  <a:srgbClr val="4A4A4A"/>
                </a:solidFill>
                <a:effectLst/>
                <a:latin typeface="Montserrat" panose="020B0604020202020204" pitchFamily="2" charset="0"/>
              </a:rPr>
              <a:t>SNN tries to more closely mimic a biological neural network. This is why instead of working with continuously changing in time values used in ANN, SNN operates with discrete events that occur at certain points of time. SNN receives a series of spikes as input and produces a series of spikes as the output (a series of spikes is usually referred to as spike trains).</a:t>
            </a:r>
          </a:p>
          <a:p>
            <a:pPr algn="l" fontAlgn="base"/>
            <a:endParaRPr lang="en-US" b="0" i="0" dirty="0">
              <a:solidFill>
                <a:srgbClr val="333333"/>
              </a:solidFill>
              <a:effectLst/>
              <a:latin typeface="Helvetica" panose="020B0604020202020204" pitchFamily="34" charset="0"/>
            </a:endParaRPr>
          </a:p>
          <a:p>
            <a:pPr algn="l" fontAlgn="base"/>
            <a:endParaRPr lang="en-US" b="0" i="0" dirty="0">
              <a:solidFill>
                <a:srgbClr val="333333"/>
              </a:solidFill>
              <a:effectLst/>
              <a:latin typeface="Helvetica"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E351D95-584E-4CDA-90FC-A160419AED59}" type="slidenum">
              <a:rPr lang="en-US" smtClean="0"/>
              <a:t>18</a:t>
            </a:fld>
            <a:endParaRPr lang="en-US"/>
          </a:p>
        </p:txBody>
      </p:sp>
    </p:spTree>
    <p:extLst>
      <p:ext uri="{BB962C8B-B14F-4D97-AF65-F5344CB8AC3E}">
        <p14:creationId xmlns:p14="http://schemas.microsoft.com/office/powerpoint/2010/main" val="367535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54DBE-90AD-40B6-AEF3-B26DDCAE55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559020-2849-43AA-B281-E1B2F2E87D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10684A-D43C-46C5-BAF9-4F9015D259CA}"/>
              </a:ext>
            </a:extLst>
          </p:cNvPr>
          <p:cNvSpPr>
            <a:spLocks noGrp="1"/>
          </p:cNvSpPr>
          <p:nvPr>
            <p:ph type="dt" sz="half" idx="10"/>
          </p:nvPr>
        </p:nvSpPr>
        <p:spPr/>
        <p:txBody>
          <a:bodyPr/>
          <a:lstStyle/>
          <a:p>
            <a:fld id="{F0EF4DE9-5702-4799-89D6-A72D6D819697}" type="datetimeFigureOut">
              <a:rPr lang="en-US" smtClean="0"/>
              <a:t>6/28/2022</a:t>
            </a:fld>
            <a:endParaRPr lang="en-US"/>
          </a:p>
        </p:txBody>
      </p:sp>
      <p:sp>
        <p:nvSpPr>
          <p:cNvPr id="5" name="Footer Placeholder 4">
            <a:extLst>
              <a:ext uri="{FF2B5EF4-FFF2-40B4-BE49-F238E27FC236}">
                <a16:creationId xmlns:a16="http://schemas.microsoft.com/office/drawing/2014/main" id="{74F22D1E-95F3-4B63-B7DF-162658880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5498A-9172-4A76-B18C-9098343D2ABD}"/>
              </a:ext>
            </a:extLst>
          </p:cNvPr>
          <p:cNvSpPr>
            <a:spLocks noGrp="1"/>
          </p:cNvSpPr>
          <p:nvPr>
            <p:ph type="sldNum" sz="quarter" idx="12"/>
          </p:nvPr>
        </p:nvSpPr>
        <p:spPr/>
        <p:txBody>
          <a:bodyPr/>
          <a:lstStyle/>
          <a:p>
            <a:fld id="{41B9153C-81CF-4552-8064-3E087E66525B}" type="slidenum">
              <a:rPr lang="en-US" smtClean="0"/>
              <a:t>‹#›</a:t>
            </a:fld>
            <a:endParaRPr lang="en-US"/>
          </a:p>
        </p:txBody>
      </p:sp>
    </p:spTree>
    <p:extLst>
      <p:ext uri="{BB962C8B-B14F-4D97-AF65-F5344CB8AC3E}">
        <p14:creationId xmlns:p14="http://schemas.microsoft.com/office/powerpoint/2010/main" val="762624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082B3-7A16-449F-9F95-210FEBB199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F0034B-DBB0-4E1F-80CD-06A088D4FF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5718-50FF-4D5C-81F6-CB88426531B5}"/>
              </a:ext>
            </a:extLst>
          </p:cNvPr>
          <p:cNvSpPr>
            <a:spLocks noGrp="1"/>
          </p:cNvSpPr>
          <p:nvPr>
            <p:ph type="dt" sz="half" idx="10"/>
          </p:nvPr>
        </p:nvSpPr>
        <p:spPr/>
        <p:txBody>
          <a:bodyPr/>
          <a:lstStyle/>
          <a:p>
            <a:fld id="{F0EF4DE9-5702-4799-89D6-A72D6D819697}" type="datetimeFigureOut">
              <a:rPr lang="en-US" smtClean="0"/>
              <a:t>6/28/2022</a:t>
            </a:fld>
            <a:endParaRPr lang="en-US"/>
          </a:p>
        </p:txBody>
      </p:sp>
      <p:sp>
        <p:nvSpPr>
          <p:cNvPr id="5" name="Footer Placeholder 4">
            <a:extLst>
              <a:ext uri="{FF2B5EF4-FFF2-40B4-BE49-F238E27FC236}">
                <a16:creationId xmlns:a16="http://schemas.microsoft.com/office/drawing/2014/main" id="{1FF99322-037F-4B54-8C58-C926C4C54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4659D-6382-4EDD-9CDE-A19D60DDB64F}"/>
              </a:ext>
            </a:extLst>
          </p:cNvPr>
          <p:cNvSpPr>
            <a:spLocks noGrp="1"/>
          </p:cNvSpPr>
          <p:nvPr>
            <p:ph type="sldNum" sz="quarter" idx="12"/>
          </p:nvPr>
        </p:nvSpPr>
        <p:spPr/>
        <p:txBody>
          <a:bodyPr/>
          <a:lstStyle/>
          <a:p>
            <a:fld id="{41B9153C-81CF-4552-8064-3E087E66525B}" type="slidenum">
              <a:rPr lang="en-US" smtClean="0"/>
              <a:t>‹#›</a:t>
            </a:fld>
            <a:endParaRPr lang="en-US"/>
          </a:p>
        </p:txBody>
      </p:sp>
    </p:spTree>
    <p:extLst>
      <p:ext uri="{BB962C8B-B14F-4D97-AF65-F5344CB8AC3E}">
        <p14:creationId xmlns:p14="http://schemas.microsoft.com/office/powerpoint/2010/main" val="2708486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8C4ABD-AF5C-4DD6-B499-84301817A6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380EB6-4EAE-497B-8FE9-0A43CBACD4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2F411-2E99-41D6-9B19-9DC3EF0BFE70}"/>
              </a:ext>
            </a:extLst>
          </p:cNvPr>
          <p:cNvSpPr>
            <a:spLocks noGrp="1"/>
          </p:cNvSpPr>
          <p:nvPr>
            <p:ph type="dt" sz="half" idx="10"/>
          </p:nvPr>
        </p:nvSpPr>
        <p:spPr/>
        <p:txBody>
          <a:bodyPr/>
          <a:lstStyle/>
          <a:p>
            <a:fld id="{F0EF4DE9-5702-4799-89D6-A72D6D819697}" type="datetimeFigureOut">
              <a:rPr lang="en-US" smtClean="0"/>
              <a:t>6/28/2022</a:t>
            </a:fld>
            <a:endParaRPr lang="en-US"/>
          </a:p>
        </p:txBody>
      </p:sp>
      <p:sp>
        <p:nvSpPr>
          <p:cNvPr id="5" name="Footer Placeholder 4">
            <a:extLst>
              <a:ext uri="{FF2B5EF4-FFF2-40B4-BE49-F238E27FC236}">
                <a16:creationId xmlns:a16="http://schemas.microsoft.com/office/drawing/2014/main" id="{66AA7D70-C0C5-449B-975E-381072813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912EF-84FB-4240-9775-EB03C0F10AB2}"/>
              </a:ext>
            </a:extLst>
          </p:cNvPr>
          <p:cNvSpPr>
            <a:spLocks noGrp="1"/>
          </p:cNvSpPr>
          <p:nvPr>
            <p:ph type="sldNum" sz="quarter" idx="12"/>
          </p:nvPr>
        </p:nvSpPr>
        <p:spPr/>
        <p:txBody>
          <a:bodyPr/>
          <a:lstStyle/>
          <a:p>
            <a:fld id="{41B9153C-81CF-4552-8064-3E087E66525B}" type="slidenum">
              <a:rPr lang="en-US" smtClean="0"/>
              <a:t>‹#›</a:t>
            </a:fld>
            <a:endParaRPr lang="en-US"/>
          </a:p>
        </p:txBody>
      </p:sp>
    </p:spTree>
    <p:extLst>
      <p:ext uri="{BB962C8B-B14F-4D97-AF65-F5344CB8AC3E}">
        <p14:creationId xmlns:p14="http://schemas.microsoft.com/office/powerpoint/2010/main" val="4269118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702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3A7A-6659-471C-BC23-E17D53070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2F3F3E-681A-4CEE-BA3B-1AF102E4B8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6DD14-792E-42D6-A45F-B3275B293174}"/>
              </a:ext>
            </a:extLst>
          </p:cNvPr>
          <p:cNvSpPr>
            <a:spLocks noGrp="1"/>
          </p:cNvSpPr>
          <p:nvPr>
            <p:ph type="dt" sz="half" idx="10"/>
          </p:nvPr>
        </p:nvSpPr>
        <p:spPr/>
        <p:txBody>
          <a:bodyPr/>
          <a:lstStyle/>
          <a:p>
            <a:fld id="{F0EF4DE9-5702-4799-89D6-A72D6D819697}" type="datetimeFigureOut">
              <a:rPr lang="en-US" smtClean="0"/>
              <a:t>6/28/2022</a:t>
            </a:fld>
            <a:endParaRPr lang="en-US"/>
          </a:p>
        </p:txBody>
      </p:sp>
      <p:sp>
        <p:nvSpPr>
          <p:cNvPr id="5" name="Footer Placeholder 4">
            <a:extLst>
              <a:ext uri="{FF2B5EF4-FFF2-40B4-BE49-F238E27FC236}">
                <a16:creationId xmlns:a16="http://schemas.microsoft.com/office/drawing/2014/main" id="{132C6E94-44FE-45D2-92DA-C510F83A7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70A42-EF7C-4D0B-A989-81F0B92B681A}"/>
              </a:ext>
            </a:extLst>
          </p:cNvPr>
          <p:cNvSpPr>
            <a:spLocks noGrp="1"/>
          </p:cNvSpPr>
          <p:nvPr>
            <p:ph type="sldNum" sz="quarter" idx="12"/>
          </p:nvPr>
        </p:nvSpPr>
        <p:spPr/>
        <p:txBody>
          <a:bodyPr/>
          <a:lstStyle/>
          <a:p>
            <a:fld id="{41B9153C-81CF-4552-8064-3E087E66525B}" type="slidenum">
              <a:rPr lang="en-US" smtClean="0"/>
              <a:t>‹#›</a:t>
            </a:fld>
            <a:endParaRPr lang="en-US"/>
          </a:p>
        </p:txBody>
      </p:sp>
    </p:spTree>
    <p:extLst>
      <p:ext uri="{BB962C8B-B14F-4D97-AF65-F5344CB8AC3E}">
        <p14:creationId xmlns:p14="http://schemas.microsoft.com/office/powerpoint/2010/main" val="1300902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E3B2-C386-4925-973D-18884EC0D1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F7DB30-DBB7-4C2D-9963-1F0EE38D75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AAC886-93D1-41F3-9FC0-02F0CBCD6B0B}"/>
              </a:ext>
            </a:extLst>
          </p:cNvPr>
          <p:cNvSpPr>
            <a:spLocks noGrp="1"/>
          </p:cNvSpPr>
          <p:nvPr>
            <p:ph type="dt" sz="half" idx="10"/>
          </p:nvPr>
        </p:nvSpPr>
        <p:spPr/>
        <p:txBody>
          <a:bodyPr/>
          <a:lstStyle/>
          <a:p>
            <a:fld id="{F0EF4DE9-5702-4799-89D6-A72D6D819697}" type="datetimeFigureOut">
              <a:rPr lang="en-US" smtClean="0"/>
              <a:t>6/28/2022</a:t>
            </a:fld>
            <a:endParaRPr lang="en-US"/>
          </a:p>
        </p:txBody>
      </p:sp>
      <p:sp>
        <p:nvSpPr>
          <p:cNvPr id="5" name="Footer Placeholder 4">
            <a:extLst>
              <a:ext uri="{FF2B5EF4-FFF2-40B4-BE49-F238E27FC236}">
                <a16:creationId xmlns:a16="http://schemas.microsoft.com/office/drawing/2014/main" id="{385D4749-763E-472E-9BD9-1435A6A26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21E28-6CBB-4FB1-B84F-E1843E743FAC}"/>
              </a:ext>
            </a:extLst>
          </p:cNvPr>
          <p:cNvSpPr>
            <a:spLocks noGrp="1"/>
          </p:cNvSpPr>
          <p:nvPr>
            <p:ph type="sldNum" sz="quarter" idx="12"/>
          </p:nvPr>
        </p:nvSpPr>
        <p:spPr/>
        <p:txBody>
          <a:bodyPr/>
          <a:lstStyle/>
          <a:p>
            <a:fld id="{41B9153C-81CF-4552-8064-3E087E66525B}" type="slidenum">
              <a:rPr lang="en-US" smtClean="0"/>
              <a:t>‹#›</a:t>
            </a:fld>
            <a:endParaRPr lang="en-US"/>
          </a:p>
        </p:txBody>
      </p:sp>
    </p:spTree>
    <p:extLst>
      <p:ext uri="{BB962C8B-B14F-4D97-AF65-F5344CB8AC3E}">
        <p14:creationId xmlns:p14="http://schemas.microsoft.com/office/powerpoint/2010/main" val="213650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F2C9E-0344-4CA1-8C0D-A7DECA064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2F1CF-689C-408F-BAC9-A964221748A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0019BF-41F9-465A-AFC2-D9C9719FA07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F07DCC-865D-48F9-B1AF-E5EE9C01D66A}"/>
              </a:ext>
            </a:extLst>
          </p:cNvPr>
          <p:cNvSpPr>
            <a:spLocks noGrp="1"/>
          </p:cNvSpPr>
          <p:nvPr>
            <p:ph type="dt" sz="half" idx="10"/>
          </p:nvPr>
        </p:nvSpPr>
        <p:spPr/>
        <p:txBody>
          <a:bodyPr/>
          <a:lstStyle/>
          <a:p>
            <a:fld id="{F0EF4DE9-5702-4799-89D6-A72D6D819697}" type="datetimeFigureOut">
              <a:rPr lang="en-US" smtClean="0"/>
              <a:t>6/28/2022</a:t>
            </a:fld>
            <a:endParaRPr lang="en-US"/>
          </a:p>
        </p:txBody>
      </p:sp>
      <p:sp>
        <p:nvSpPr>
          <p:cNvPr id="6" name="Footer Placeholder 5">
            <a:extLst>
              <a:ext uri="{FF2B5EF4-FFF2-40B4-BE49-F238E27FC236}">
                <a16:creationId xmlns:a16="http://schemas.microsoft.com/office/drawing/2014/main" id="{5CA7409B-2C62-45AC-B69C-6EF8B19FFC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228F0-3B4D-4C52-82E8-E5504B79AD51}"/>
              </a:ext>
            </a:extLst>
          </p:cNvPr>
          <p:cNvSpPr>
            <a:spLocks noGrp="1"/>
          </p:cNvSpPr>
          <p:nvPr>
            <p:ph type="sldNum" sz="quarter" idx="12"/>
          </p:nvPr>
        </p:nvSpPr>
        <p:spPr/>
        <p:txBody>
          <a:bodyPr/>
          <a:lstStyle/>
          <a:p>
            <a:fld id="{41B9153C-81CF-4552-8064-3E087E66525B}" type="slidenum">
              <a:rPr lang="en-US" smtClean="0"/>
              <a:t>‹#›</a:t>
            </a:fld>
            <a:endParaRPr lang="en-US"/>
          </a:p>
        </p:txBody>
      </p:sp>
    </p:spTree>
    <p:extLst>
      <p:ext uri="{BB962C8B-B14F-4D97-AF65-F5344CB8AC3E}">
        <p14:creationId xmlns:p14="http://schemas.microsoft.com/office/powerpoint/2010/main" val="90267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990E1-7E9A-453B-987C-1DD8998203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D864F2-3421-4ABC-824A-B92B41F67C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DCE89B5-26C8-4E16-997A-F065BF90157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DDBB41-9204-4309-8BD5-D1E083E38C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81CCB5-4457-4C38-8682-287DE6F3C2D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037F9C-8071-4FA2-9EA7-0FF1861BF94B}"/>
              </a:ext>
            </a:extLst>
          </p:cNvPr>
          <p:cNvSpPr>
            <a:spLocks noGrp="1"/>
          </p:cNvSpPr>
          <p:nvPr>
            <p:ph type="dt" sz="half" idx="10"/>
          </p:nvPr>
        </p:nvSpPr>
        <p:spPr/>
        <p:txBody>
          <a:bodyPr/>
          <a:lstStyle/>
          <a:p>
            <a:fld id="{F0EF4DE9-5702-4799-89D6-A72D6D819697}" type="datetimeFigureOut">
              <a:rPr lang="en-US" smtClean="0"/>
              <a:t>6/28/2022</a:t>
            </a:fld>
            <a:endParaRPr lang="en-US"/>
          </a:p>
        </p:txBody>
      </p:sp>
      <p:sp>
        <p:nvSpPr>
          <p:cNvPr id="8" name="Footer Placeholder 7">
            <a:extLst>
              <a:ext uri="{FF2B5EF4-FFF2-40B4-BE49-F238E27FC236}">
                <a16:creationId xmlns:a16="http://schemas.microsoft.com/office/drawing/2014/main" id="{2ABE2E3D-259C-401D-987B-BE25545C09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16728A-1986-45AF-812F-D1D1A7F2595B}"/>
              </a:ext>
            </a:extLst>
          </p:cNvPr>
          <p:cNvSpPr>
            <a:spLocks noGrp="1"/>
          </p:cNvSpPr>
          <p:nvPr>
            <p:ph type="sldNum" sz="quarter" idx="12"/>
          </p:nvPr>
        </p:nvSpPr>
        <p:spPr/>
        <p:txBody>
          <a:bodyPr/>
          <a:lstStyle/>
          <a:p>
            <a:fld id="{41B9153C-81CF-4552-8064-3E087E66525B}" type="slidenum">
              <a:rPr lang="en-US" smtClean="0"/>
              <a:t>‹#›</a:t>
            </a:fld>
            <a:endParaRPr lang="en-US"/>
          </a:p>
        </p:txBody>
      </p:sp>
    </p:spTree>
    <p:extLst>
      <p:ext uri="{BB962C8B-B14F-4D97-AF65-F5344CB8AC3E}">
        <p14:creationId xmlns:p14="http://schemas.microsoft.com/office/powerpoint/2010/main" val="23751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C59AE-BCE4-4795-906E-6A1876BDBA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88941E-C58B-46BA-A5AA-A53465EDF5D3}"/>
              </a:ext>
            </a:extLst>
          </p:cNvPr>
          <p:cNvSpPr>
            <a:spLocks noGrp="1"/>
          </p:cNvSpPr>
          <p:nvPr>
            <p:ph type="dt" sz="half" idx="10"/>
          </p:nvPr>
        </p:nvSpPr>
        <p:spPr/>
        <p:txBody>
          <a:bodyPr/>
          <a:lstStyle/>
          <a:p>
            <a:fld id="{F0EF4DE9-5702-4799-89D6-A72D6D819697}" type="datetimeFigureOut">
              <a:rPr lang="en-US" smtClean="0"/>
              <a:t>6/28/2022</a:t>
            </a:fld>
            <a:endParaRPr lang="en-US"/>
          </a:p>
        </p:txBody>
      </p:sp>
      <p:sp>
        <p:nvSpPr>
          <p:cNvPr id="4" name="Footer Placeholder 3">
            <a:extLst>
              <a:ext uri="{FF2B5EF4-FFF2-40B4-BE49-F238E27FC236}">
                <a16:creationId xmlns:a16="http://schemas.microsoft.com/office/drawing/2014/main" id="{6D37E733-996E-4D3A-A571-F31ED7C755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050A7F-7736-48AE-86F0-D384E7644B7C}"/>
              </a:ext>
            </a:extLst>
          </p:cNvPr>
          <p:cNvSpPr>
            <a:spLocks noGrp="1"/>
          </p:cNvSpPr>
          <p:nvPr>
            <p:ph type="sldNum" sz="quarter" idx="12"/>
          </p:nvPr>
        </p:nvSpPr>
        <p:spPr/>
        <p:txBody>
          <a:bodyPr/>
          <a:lstStyle/>
          <a:p>
            <a:fld id="{41B9153C-81CF-4552-8064-3E087E66525B}" type="slidenum">
              <a:rPr lang="en-US" smtClean="0"/>
              <a:t>‹#›</a:t>
            </a:fld>
            <a:endParaRPr lang="en-US"/>
          </a:p>
        </p:txBody>
      </p:sp>
    </p:spTree>
    <p:extLst>
      <p:ext uri="{BB962C8B-B14F-4D97-AF65-F5344CB8AC3E}">
        <p14:creationId xmlns:p14="http://schemas.microsoft.com/office/powerpoint/2010/main" val="99776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AC6810-42F1-44FC-80CB-B776C54FB587}"/>
              </a:ext>
            </a:extLst>
          </p:cNvPr>
          <p:cNvSpPr>
            <a:spLocks noGrp="1"/>
          </p:cNvSpPr>
          <p:nvPr>
            <p:ph type="dt" sz="half" idx="10"/>
          </p:nvPr>
        </p:nvSpPr>
        <p:spPr/>
        <p:txBody>
          <a:bodyPr/>
          <a:lstStyle/>
          <a:p>
            <a:fld id="{F0EF4DE9-5702-4799-89D6-A72D6D819697}" type="datetimeFigureOut">
              <a:rPr lang="en-US" smtClean="0"/>
              <a:t>6/28/2022</a:t>
            </a:fld>
            <a:endParaRPr lang="en-US"/>
          </a:p>
        </p:txBody>
      </p:sp>
      <p:sp>
        <p:nvSpPr>
          <p:cNvPr id="3" name="Footer Placeholder 2">
            <a:extLst>
              <a:ext uri="{FF2B5EF4-FFF2-40B4-BE49-F238E27FC236}">
                <a16:creationId xmlns:a16="http://schemas.microsoft.com/office/drawing/2014/main" id="{D6EF185B-2A8A-4D43-8D70-B950BF74DB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88D4B2-57CA-48BC-B1E6-B8A7C9399216}"/>
              </a:ext>
            </a:extLst>
          </p:cNvPr>
          <p:cNvSpPr>
            <a:spLocks noGrp="1"/>
          </p:cNvSpPr>
          <p:nvPr>
            <p:ph type="sldNum" sz="quarter" idx="12"/>
          </p:nvPr>
        </p:nvSpPr>
        <p:spPr/>
        <p:txBody>
          <a:bodyPr/>
          <a:lstStyle/>
          <a:p>
            <a:fld id="{41B9153C-81CF-4552-8064-3E087E66525B}" type="slidenum">
              <a:rPr lang="en-US" smtClean="0"/>
              <a:t>‹#›</a:t>
            </a:fld>
            <a:endParaRPr lang="en-US"/>
          </a:p>
        </p:txBody>
      </p:sp>
    </p:spTree>
    <p:extLst>
      <p:ext uri="{BB962C8B-B14F-4D97-AF65-F5344CB8AC3E}">
        <p14:creationId xmlns:p14="http://schemas.microsoft.com/office/powerpoint/2010/main" val="20676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A9EF3-8D94-4609-95F8-7D3AB93BE9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616F25-0578-47D7-B922-AFF53C8333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121D79-5D68-4560-A387-F728F7FBC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FF0C5A-A48B-4725-A4C3-75FAD59F8B00}"/>
              </a:ext>
            </a:extLst>
          </p:cNvPr>
          <p:cNvSpPr>
            <a:spLocks noGrp="1"/>
          </p:cNvSpPr>
          <p:nvPr>
            <p:ph type="dt" sz="half" idx="10"/>
          </p:nvPr>
        </p:nvSpPr>
        <p:spPr/>
        <p:txBody>
          <a:bodyPr/>
          <a:lstStyle/>
          <a:p>
            <a:fld id="{F0EF4DE9-5702-4799-89D6-A72D6D819697}" type="datetimeFigureOut">
              <a:rPr lang="en-US" smtClean="0"/>
              <a:t>6/28/2022</a:t>
            </a:fld>
            <a:endParaRPr lang="en-US"/>
          </a:p>
        </p:txBody>
      </p:sp>
      <p:sp>
        <p:nvSpPr>
          <p:cNvPr id="6" name="Footer Placeholder 5">
            <a:extLst>
              <a:ext uri="{FF2B5EF4-FFF2-40B4-BE49-F238E27FC236}">
                <a16:creationId xmlns:a16="http://schemas.microsoft.com/office/drawing/2014/main" id="{BEEEB951-1959-412A-A3C1-AD926E963D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F8E952-535A-40D2-9448-7674ADBA2881}"/>
              </a:ext>
            </a:extLst>
          </p:cNvPr>
          <p:cNvSpPr>
            <a:spLocks noGrp="1"/>
          </p:cNvSpPr>
          <p:nvPr>
            <p:ph type="sldNum" sz="quarter" idx="12"/>
          </p:nvPr>
        </p:nvSpPr>
        <p:spPr/>
        <p:txBody>
          <a:bodyPr/>
          <a:lstStyle/>
          <a:p>
            <a:fld id="{41B9153C-81CF-4552-8064-3E087E66525B}" type="slidenum">
              <a:rPr lang="en-US" smtClean="0"/>
              <a:t>‹#›</a:t>
            </a:fld>
            <a:endParaRPr lang="en-US"/>
          </a:p>
        </p:txBody>
      </p:sp>
    </p:spTree>
    <p:extLst>
      <p:ext uri="{BB962C8B-B14F-4D97-AF65-F5344CB8AC3E}">
        <p14:creationId xmlns:p14="http://schemas.microsoft.com/office/powerpoint/2010/main" val="196465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2860-C2AA-4151-BB62-0DA79A057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347E0C-6D1C-46F4-92CC-FE42B4C89E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00E1D0-7DB7-4E4A-B996-FD4171CB85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EE2E18-8A6F-471D-A6D5-EE7067AF1D3D}"/>
              </a:ext>
            </a:extLst>
          </p:cNvPr>
          <p:cNvSpPr>
            <a:spLocks noGrp="1"/>
          </p:cNvSpPr>
          <p:nvPr>
            <p:ph type="dt" sz="half" idx="10"/>
          </p:nvPr>
        </p:nvSpPr>
        <p:spPr/>
        <p:txBody>
          <a:bodyPr/>
          <a:lstStyle/>
          <a:p>
            <a:fld id="{F0EF4DE9-5702-4799-89D6-A72D6D819697}" type="datetimeFigureOut">
              <a:rPr lang="en-US" smtClean="0"/>
              <a:t>6/28/2022</a:t>
            </a:fld>
            <a:endParaRPr lang="en-US"/>
          </a:p>
        </p:txBody>
      </p:sp>
      <p:sp>
        <p:nvSpPr>
          <p:cNvPr id="6" name="Footer Placeholder 5">
            <a:extLst>
              <a:ext uri="{FF2B5EF4-FFF2-40B4-BE49-F238E27FC236}">
                <a16:creationId xmlns:a16="http://schemas.microsoft.com/office/drawing/2014/main" id="{8184A193-A8E6-492E-A5C8-17F8A821B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424CD9-A126-4E5C-9447-7973843CD76E}"/>
              </a:ext>
            </a:extLst>
          </p:cNvPr>
          <p:cNvSpPr>
            <a:spLocks noGrp="1"/>
          </p:cNvSpPr>
          <p:nvPr>
            <p:ph type="sldNum" sz="quarter" idx="12"/>
          </p:nvPr>
        </p:nvSpPr>
        <p:spPr/>
        <p:txBody>
          <a:bodyPr/>
          <a:lstStyle/>
          <a:p>
            <a:fld id="{41B9153C-81CF-4552-8064-3E087E66525B}" type="slidenum">
              <a:rPr lang="en-US" smtClean="0"/>
              <a:t>‹#›</a:t>
            </a:fld>
            <a:endParaRPr lang="en-US"/>
          </a:p>
        </p:txBody>
      </p:sp>
    </p:spTree>
    <p:extLst>
      <p:ext uri="{BB962C8B-B14F-4D97-AF65-F5344CB8AC3E}">
        <p14:creationId xmlns:p14="http://schemas.microsoft.com/office/powerpoint/2010/main" val="464386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0854DF-68BB-4737-9522-5C4D52ED1D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5BD348-2998-4370-A681-82491655DD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837C5-EE8D-45C6-BC0B-8F7E3922DD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F4DE9-5702-4799-89D6-A72D6D819697}" type="datetimeFigureOut">
              <a:rPr lang="en-US" smtClean="0"/>
              <a:t>6/28/2022</a:t>
            </a:fld>
            <a:endParaRPr lang="en-US"/>
          </a:p>
        </p:txBody>
      </p:sp>
      <p:sp>
        <p:nvSpPr>
          <p:cNvPr id="5" name="Footer Placeholder 4">
            <a:extLst>
              <a:ext uri="{FF2B5EF4-FFF2-40B4-BE49-F238E27FC236}">
                <a16:creationId xmlns:a16="http://schemas.microsoft.com/office/drawing/2014/main" id="{4CBC1CCE-C0BB-4CAD-9C4A-013B86FF22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B6C6DA-F785-4641-8166-C88B6466FB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9153C-81CF-4552-8064-3E087E66525B}" type="slidenum">
              <a:rPr lang="en-US" smtClean="0"/>
              <a:t>‹#›</a:t>
            </a:fld>
            <a:endParaRPr lang="en-US"/>
          </a:p>
        </p:txBody>
      </p:sp>
    </p:spTree>
    <p:extLst>
      <p:ext uri="{BB962C8B-B14F-4D97-AF65-F5344CB8AC3E}">
        <p14:creationId xmlns:p14="http://schemas.microsoft.com/office/powerpoint/2010/main" val="3115074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72" Type="http://schemas.openxmlformats.org/officeDocument/2006/relationships/image" Target="../media/image87.png"/><Relationship Id="rId80" Type="http://schemas.openxmlformats.org/officeDocument/2006/relationships/image" Target="../media/image95.png"/><Relationship Id="rId85" Type="http://schemas.openxmlformats.org/officeDocument/2006/relationships/image" Target="../media/image100.png"/><Relationship Id="rId93" Type="http://schemas.openxmlformats.org/officeDocument/2006/relationships/image" Target="../media/image15.png"/><Relationship Id="rId63" Type="http://schemas.openxmlformats.org/officeDocument/2006/relationships/image" Target="../media/image78.png"/><Relationship Id="rId68" Type="http://schemas.openxmlformats.org/officeDocument/2006/relationships/image" Target="../media/image83.png"/><Relationship Id="rId76" Type="http://schemas.openxmlformats.org/officeDocument/2006/relationships/image" Target="../media/image91.png"/><Relationship Id="rId84" Type="http://schemas.openxmlformats.org/officeDocument/2006/relationships/image" Target="../media/image99.png"/><Relationship Id="rId89" Type="http://schemas.openxmlformats.org/officeDocument/2006/relationships/image" Target="../media/image1210.png"/><Relationship Id="rId67" Type="http://schemas.openxmlformats.org/officeDocument/2006/relationships/image" Target="../media/image82.png"/><Relationship Id="rId71" Type="http://schemas.openxmlformats.org/officeDocument/2006/relationships/image" Target="../media/image86.png"/><Relationship Id="rId92" Type="http://schemas.openxmlformats.org/officeDocument/2006/relationships/image" Target="../media/image14.png"/><Relationship Id="rId2" Type="http://schemas.openxmlformats.org/officeDocument/2006/relationships/notesSlide" Target="../notesSlides/notesSlide16.xml"/><Relationship Id="rId62" Type="http://schemas.openxmlformats.org/officeDocument/2006/relationships/image" Target="../media/image77.png"/><Relationship Id="rId70" Type="http://schemas.openxmlformats.org/officeDocument/2006/relationships/image" Target="../media/image85.png"/><Relationship Id="rId75" Type="http://schemas.openxmlformats.org/officeDocument/2006/relationships/image" Target="../media/image90.png"/><Relationship Id="rId83" Type="http://schemas.openxmlformats.org/officeDocument/2006/relationships/image" Target="../media/image98.png"/><Relationship Id="rId88" Type="http://schemas.openxmlformats.org/officeDocument/2006/relationships/image" Target="../media/image11.png"/><Relationship Id="rId91" Type="http://schemas.openxmlformats.org/officeDocument/2006/relationships/image" Target="../media/image1311.png"/><Relationship Id="rId96" Type="http://schemas.openxmlformats.org/officeDocument/2006/relationships/image" Target="../media/image17.png"/><Relationship Id="rId1" Type="http://schemas.openxmlformats.org/officeDocument/2006/relationships/slideLayout" Target="../slideLayouts/slideLayout2.xml"/><Relationship Id="rId66" Type="http://schemas.openxmlformats.org/officeDocument/2006/relationships/image" Target="../media/image81.png"/><Relationship Id="rId74" Type="http://schemas.openxmlformats.org/officeDocument/2006/relationships/image" Target="../media/image89.png"/><Relationship Id="rId79" Type="http://schemas.openxmlformats.org/officeDocument/2006/relationships/image" Target="../media/image94.png"/><Relationship Id="rId87" Type="http://schemas.openxmlformats.org/officeDocument/2006/relationships/image" Target="../media/image10.png"/><Relationship Id="rId82" Type="http://schemas.openxmlformats.org/officeDocument/2006/relationships/image" Target="../media/image97.png"/><Relationship Id="rId90" Type="http://schemas.openxmlformats.org/officeDocument/2006/relationships/image" Target="../media/image122.png"/><Relationship Id="rId65" Type="http://schemas.openxmlformats.org/officeDocument/2006/relationships/image" Target="../media/image80.png"/><Relationship Id="rId73" Type="http://schemas.openxmlformats.org/officeDocument/2006/relationships/image" Target="../media/image88.png"/><Relationship Id="rId78" Type="http://schemas.openxmlformats.org/officeDocument/2006/relationships/image" Target="../media/image93.png"/><Relationship Id="rId81" Type="http://schemas.openxmlformats.org/officeDocument/2006/relationships/image" Target="../media/image96.png"/><Relationship Id="rId86" Type="http://schemas.openxmlformats.org/officeDocument/2006/relationships/image" Target="../media/image101.png"/><Relationship Id="rId94" Type="http://schemas.openxmlformats.org/officeDocument/2006/relationships/image" Target="../media/image16.png"/><Relationship Id="rId64" Type="http://schemas.openxmlformats.org/officeDocument/2006/relationships/image" Target="../media/image79.png"/><Relationship Id="rId69" Type="http://schemas.openxmlformats.org/officeDocument/2006/relationships/image" Target="../media/image84.png"/><Relationship Id="rId77"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410.png"/><Relationship Id="rId3" Type="http://schemas.openxmlformats.org/officeDocument/2006/relationships/image" Target="../media/image1910.png"/><Relationship Id="rId7" Type="http://schemas.openxmlformats.org/officeDocument/2006/relationships/image" Target="../media/image23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10.pn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2010.png"/><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11.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22.png"/><Relationship Id="rId5" Type="http://schemas.openxmlformats.org/officeDocument/2006/relationships/image" Target="../media/image314.png"/></Relationships>
</file>

<file path=ppt/slides/_rels/slide37.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image" Target="../media/image390.png"/><Relationship Id="rId18" Type="http://schemas.openxmlformats.org/officeDocument/2006/relationships/image" Target="../media/image440.png"/><Relationship Id="rId3" Type="http://schemas.openxmlformats.org/officeDocument/2006/relationships/image" Target="../media/image2910.png"/><Relationship Id="rId21" Type="http://schemas.openxmlformats.org/officeDocument/2006/relationships/image" Target="../media/image470.png"/><Relationship Id="rId7" Type="http://schemas.openxmlformats.org/officeDocument/2006/relationships/image" Target="../media/image330.png"/><Relationship Id="rId12" Type="http://schemas.openxmlformats.org/officeDocument/2006/relationships/image" Target="../media/image380.png"/><Relationship Id="rId17" Type="http://schemas.openxmlformats.org/officeDocument/2006/relationships/image" Target="../media/image430.png"/><Relationship Id="rId2" Type="http://schemas.openxmlformats.org/officeDocument/2006/relationships/notesSlide" Target="../notesSlides/notesSlide27.xml"/><Relationship Id="rId16" Type="http://schemas.openxmlformats.org/officeDocument/2006/relationships/image" Target="../media/image420.png"/><Relationship Id="rId20" Type="http://schemas.openxmlformats.org/officeDocument/2006/relationships/image" Target="../media/image461.png"/><Relationship Id="rId1" Type="http://schemas.openxmlformats.org/officeDocument/2006/relationships/slideLayout" Target="../slideLayouts/slideLayout2.xml"/><Relationship Id="rId6" Type="http://schemas.openxmlformats.org/officeDocument/2006/relationships/image" Target="../media/image320.png"/><Relationship Id="rId11" Type="http://schemas.openxmlformats.org/officeDocument/2006/relationships/image" Target="../media/image370.png"/><Relationship Id="rId5" Type="http://schemas.openxmlformats.org/officeDocument/2006/relationships/image" Target="../media/image317.png"/><Relationship Id="rId15" Type="http://schemas.openxmlformats.org/officeDocument/2006/relationships/image" Target="../media/image411.png"/><Relationship Id="rId23" Type="http://schemas.openxmlformats.org/officeDocument/2006/relationships/image" Target="../media/image49.png"/><Relationship Id="rId10" Type="http://schemas.openxmlformats.org/officeDocument/2006/relationships/image" Target="../media/image360.png"/><Relationship Id="rId19" Type="http://schemas.openxmlformats.org/officeDocument/2006/relationships/image" Target="../media/image451.png"/><Relationship Id="rId4" Type="http://schemas.openxmlformats.org/officeDocument/2006/relationships/image" Target="../media/image303.png"/><Relationship Id="rId9" Type="http://schemas.openxmlformats.org/officeDocument/2006/relationships/image" Target="../media/image350.png"/><Relationship Id="rId14" Type="http://schemas.openxmlformats.org/officeDocument/2006/relationships/image" Target="../media/image400.png"/><Relationship Id="rId22"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4.png"/><Relationship Id="rId3" Type="http://schemas.openxmlformats.org/officeDocument/2006/relationships/image" Target="../media/image73.png"/><Relationship Id="rId21" Type="http://schemas.openxmlformats.org/officeDocument/2006/relationships/image" Target="../media/image117.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3.png"/><Relationship Id="rId25" Type="http://schemas.openxmlformats.org/officeDocument/2006/relationships/image" Target="../media/image123.png"/><Relationship Id="rId2" Type="http://schemas.openxmlformats.org/officeDocument/2006/relationships/image" Target="../media/image72.png"/><Relationship Id="rId16" Type="http://schemas.openxmlformats.org/officeDocument/2006/relationships/image" Target="../media/image112.png"/><Relationship Id="rId20"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106.png"/><Relationship Id="rId24" Type="http://schemas.openxmlformats.org/officeDocument/2006/relationships/image" Target="../media/image121.png"/><Relationship Id="rId5" Type="http://schemas.openxmlformats.org/officeDocument/2006/relationships/image" Target="../media/image75.png"/><Relationship Id="rId15" Type="http://schemas.openxmlformats.org/officeDocument/2006/relationships/image" Target="../media/image111.png"/><Relationship Id="rId23" Type="http://schemas.openxmlformats.org/officeDocument/2006/relationships/image" Target="../media/image119.png"/><Relationship Id="rId10" Type="http://schemas.openxmlformats.org/officeDocument/2006/relationships/image" Target="../media/image105.png"/><Relationship Id="rId19" Type="http://schemas.openxmlformats.org/officeDocument/2006/relationships/image" Target="../media/image115.png"/><Relationship Id="rId4" Type="http://schemas.openxmlformats.org/officeDocument/2006/relationships/image" Target="../media/image74.png"/><Relationship Id="rId9" Type="http://schemas.openxmlformats.org/officeDocument/2006/relationships/image" Target="../media/image104.png"/><Relationship Id="rId14" Type="http://schemas.openxmlformats.org/officeDocument/2006/relationships/image" Target="../media/image109.png"/><Relationship Id="rId22"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image" Target="../media/image142.png"/><Relationship Id="rId26" Type="http://schemas.openxmlformats.org/officeDocument/2006/relationships/image" Target="../media/image150.png"/><Relationship Id="rId3" Type="http://schemas.openxmlformats.org/officeDocument/2006/relationships/image" Target="../media/image125.png"/><Relationship Id="rId21" Type="http://schemas.openxmlformats.org/officeDocument/2006/relationships/image" Target="../media/image145.png"/><Relationship Id="rId7" Type="http://schemas.openxmlformats.org/officeDocument/2006/relationships/image" Target="../media/image129.png"/><Relationship Id="rId12" Type="http://schemas.openxmlformats.org/officeDocument/2006/relationships/image" Target="../media/image135.png"/><Relationship Id="rId17" Type="http://schemas.openxmlformats.org/officeDocument/2006/relationships/image" Target="../media/image140.png"/><Relationship Id="rId25" Type="http://schemas.openxmlformats.org/officeDocument/2006/relationships/image" Target="../media/image149.png"/><Relationship Id="rId2" Type="http://schemas.openxmlformats.org/officeDocument/2006/relationships/image" Target="../media/image124.png"/><Relationship Id="rId16" Type="http://schemas.openxmlformats.org/officeDocument/2006/relationships/image" Target="../media/image139.png"/><Relationship Id="rId20" Type="http://schemas.openxmlformats.org/officeDocument/2006/relationships/image" Target="../media/image144.png"/><Relationship Id="rId29"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4.png"/><Relationship Id="rId24" Type="http://schemas.openxmlformats.org/officeDocument/2006/relationships/image" Target="../media/image148.png"/><Relationship Id="rId5" Type="http://schemas.openxmlformats.org/officeDocument/2006/relationships/image" Target="../media/image127.png"/><Relationship Id="rId15" Type="http://schemas.openxmlformats.org/officeDocument/2006/relationships/image" Target="../media/image138.png"/><Relationship Id="rId23" Type="http://schemas.openxmlformats.org/officeDocument/2006/relationships/image" Target="../media/image147.png"/><Relationship Id="rId28" Type="http://schemas.openxmlformats.org/officeDocument/2006/relationships/image" Target="../media/image153.png"/><Relationship Id="rId10" Type="http://schemas.openxmlformats.org/officeDocument/2006/relationships/image" Target="../media/image133.png"/><Relationship Id="rId19" Type="http://schemas.openxmlformats.org/officeDocument/2006/relationships/image" Target="../media/image143.png"/><Relationship Id="rId4" Type="http://schemas.openxmlformats.org/officeDocument/2006/relationships/image" Target="../media/image126.png"/><Relationship Id="rId9" Type="http://schemas.openxmlformats.org/officeDocument/2006/relationships/image" Target="../media/image132.png"/><Relationship Id="rId14" Type="http://schemas.openxmlformats.org/officeDocument/2006/relationships/image" Target="../media/image137.png"/><Relationship Id="rId22" Type="http://schemas.openxmlformats.org/officeDocument/2006/relationships/image" Target="../media/image146.png"/><Relationship Id="rId27" Type="http://schemas.openxmlformats.org/officeDocument/2006/relationships/image" Target="../media/image152.png"/><Relationship Id="rId30" Type="http://schemas.openxmlformats.org/officeDocument/2006/relationships/image" Target="../media/image155.png"/></Relationships>
</file>

<file path=ppt/slides/_rels/slide41.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png"/><Relationship Id="rId18" Type="http://schemas.openxmlformats.org/officeDocument/2006/relationships/image" Target="../media/image173.png"/><Relationship Id="rId26" Type="http://schemas.openxmlformats.org/officeDocument/2006/relationships/image" Target="../media/image181.png"/><Relationship Id="rId3" Type="http://schemas.openxmlformats.org/officeDocument/2006/relationships/image" Target="../media/image157.png"/><Relationship Id="rId21" Type="http://schemas.openxmlformats.org/officeDocument/2006/relationships/image" Target="../media/image176.png"/><Relationship Id="rId34" Type="http://schemas.openxmlformats.org/officeDocument/2006/relationships/image" Target="../media/image189.png"/><Relationship Id="rId7" Type="http://schemas.openxmlformats.org/officeDocument/2006/relationships/image" Target="../media/image162.png"/><Relationship Id="rId12" Type="http://schemas.openxmlformats.org/officeDocument/2006/relationships/image" Target="../media/image167.png"/><Relationship Id="rId17" Type="http://schemas.openxmlformats.org/officeDocument/2006/relationships/image" Target="../media/image172.png"/><Relationship Id="rId25" Type="http://schemas.openxmlformats.org/officeDocument/2006/relationships/image" Target="../media/image180.png"/><Relationship Id="rId33" Type="http://schemas.openxmlformats.org/officeDocument/2006/relationships/image" Target="../media/image188.png"/><Relationship Id="rId2" Type="http://schemas.openxmlformats.org/officeDocument/2006/relationships/image" Target="../media/image156.png"/><Relationship Id="rId16" Type="http://schemas.openxmlformats.org/officeDocument/2006/relationships/image" Target="../media/image171.png"/><Relationship Id="rId20" Type="http://schemas.openxmlformats.org/officeDocument/2006/relationships/image" Target="../media/image175.png"/><Relationship Id="rId29"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6.png"/><Relationship Id="rId24" Type="http://schemas.openxmlformats.org/officeDocument/2006/relationships/image" Target="../media/image179.png"/><Relationship Id="rId32" Type="http://schemas.openxmlformats.org/officeDocument/2006/relationships/image" Target="../media/image187.png"/><Relationship Id="rId5" Type="http://schemas.openxmlformats.org/officeDocument/2006/relationships/image" Target="../media/image159.png"/><Relationship Id="rId15" Type="http://schemas.openxmlformats.org/officeDocument/2006/relationships/image" Target="../media/image170.png"/><Relationship Id="rId23" Type="http://schemas.openxmlformats.org/officeDocument/2006/relationships/image" Target="../media/image178.png"/><Relationship Id="rId28" Type="http://schemas.openxmlformats.org/officeDocument/2006/relationships/image" Target="../media/image183.png"/><Relationship Id="rId10" Type="http://schemas.openxmlformats.org/officeDocument/2006/relationships/image" Target="../media/image165.png"/><Relationship Id="rId19" Type="http://schemas.openxmlformats.org/officeDocument/2006/relationships/image" Target="../media/image174.png"/><Relationship Id="rId31" Type="http://schemas.openxmlformats.org/officeDocument/2006/relationships/image" Target="../media/image186.png"/><Relationship Id="rId4" Type="http://schemas.openxmlformats.org/officeDocument/2006/relationships/image" Target="../media/image158.png"/><Relationship Id="rId9" Type="http://schemas.openxmlformats.org/officeDocument/2006/relationships/image" Target="../media/image164.png"/><Relationship Id="rId14" Type="http://schemas.openxmlformats.org/officeDocument/2006/relationships/image" Target="../media/image169.png"/><Relationship Id="rId22" Type="http://schemas.openxmlformats.org/officeDocument/2006/relationships/image" Target="../media/image177.png"/><Relationship Id="rId27" Type="http://schemas.openxmlformats.org/officeDocument/2006/relationships/image" Target="../media/image182.png"/><Relationship Id="rId30" Type="http://schemas.openxmlformats.org/officeDocument/2006/relationships/image" Target="../media/image185.png"/></Relationships>
</file>

<file path=ppt/slides/_rels/slide42.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png"/><Relationship Id="rId18" Type="http://schemas.openxmlformats.org/officeDocument/2006/relationships/image" Target="../media/image206.png"/><Relationship Id="rId26" Type="http://schemas.openxmlformats.org/officeDocument/2006/relationships/image" Target="../media/image214.png"/><Relationship Id="rId3" Type="http://schemas.openxmlformats.org/officeDocument/2006/relationships/image" Target="../media/image191.png"/><Relationship Id="rId21" Type="http://schemas.openxmlformats.org/officeDocument/2006/relationships/image" Target="../media/image209.png"/><Relationship Id="rId34" Type="http://schemas.openxmlformats.org/officeDocument/2006/relationships/image" Target="../media/image222.png"/><Relationship Id="rId7" Type="http://schemas.openxmlformats.org/officeDocument/2006/relationships/image" Target="../media/image195.png"/><Relationship Id="rId12" Type="http://schemas.openxmlformats.org/officeDocument/2006/relationships/image" Target="../media/image200.png"/><Relationship Id="rId17" Type="http://schemas.openxmlformats.org/officeDocument/2006/relationships/image" Target="../media/image205.png"/><Relationship Id="rId25" Type="http://schemas.openxmlformats.org/officeDocument/2006/relationships/image" Target="../media/image213.png"/><Relationship Id="rId33" Type="http://schemas.openxmlformats.org/officeDocument/2006/relationships/image" Target="../media/image221.png"/><Relationship Id="rId2" Type="http://schemas.openxmlformats.org/officeDocument/2006/relationships/image" Target="../media/image190.png"/><Relationship Id="rId16" Type="http://schemas.openxmlformats.org/officeDocument/2006/relationships/image" Target="../media/image204.png"/><Relationship Id="rId20" Type="http://schemas.openxmlformats.org/officeDocument/2006/relationships/image" Target="../media/image208.png"/><Relationship Id="rId29"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194.png"/><Relationship Id="rId11" Type="http://schemas.openxmlformats.org/officeDocument/2006/relationships/image" Target="../media/image199.png"/><Relationship Id="rId24" Type="http://schemas.openxmlformats.org/officeDocument/2006/relationships/image" Target="../media/image212.png"/><Relationship Id="rId32" Type="http://schemas.openxmlformats.org/officeDocument/2006/relationships/image" Target="../media/image220.png"/><Relationship Id="rId5" Type="http://schemas.openxmlformats.org/officeDocument/2006/relationships/image" Target="../media/image193.png"/><Relationship Id="rId15" Type="http://schemas.openxmlformats.org/officeDocument/2006/relationships/image" Target="../media/image203.png"/><Relationship Id="rId23" Type="http://schemas.openxmlformats.org/officeDocument/2006/relationships/image" Target="../media/image211.png"/><Relationship Id="rId28" Type="http://schemas.openxmlformats.org/officeDocument/2006/relationships/image" Target="../media/image216.png"/><Relationship Id="rId10" Type="http://schemas.openxmlformats.org/officeDocument/2006/relationships/image" Target="../media/image198.png"/><Relationship Id="rId19" Type="http://schemas.openxmlformats.org/officeDocument/2006/relationships/image" Target="../media/image207.png"/><Relationship Id="rId31" Type="http://schemas.openxmlformats.org/officeDocument/2006/relationships/image" Target="../media/image219.png"/><Relationship Id="rId4" Type="http://schemas.openxmlformats.org/officeDocument/2006/relationships/image" Target="../media/image192.png"/><Relationship Id="rId9" Type="http://schemas.openxmlformats.org/officeDocument/2006/relationships/image" Target="../media/image197.png"/><Relationship Id="rId14" Type="http://schemas.openxmlformats.org/officeDocument/2006/relationships/image" Target="../media/image202.png"/><Relationship Id="rId22" Type="http://schemas.openxmlformats.org/officeDocument/2006/relationships/image" Target="../media/image210.png"/><Relationship Id="rId27" Type="http://schemas.openxmlformats.org/officeDocument/2006/relationships/image" Target="../media/image215.png"/><Relationship Id="rId30" Type="http://schemas.openxmlformats.org/officeDocument/2006/relationships/image" Target="../media/image218.png"/></Relationships>
</file>

<file path=ppt/slides/_rels/slide43.xml.rels><?xml version="1.0" encoding="UTF-8" standalone="yes"?>
<Relationships xmlns="http://schemas.openxmlformats.org/package/2006/relationships"><Relationship Id="rId8" Type="http://schemas.openxmlformats.org/officeDocument/2006/relationships/image" Target="../media/image229.png"/><Relationship Id="rId13" Type="http://schemas.openxmlformats.org/officeDocument/2006/relationships/image" Target="../media/image234.png"/><Relationship Id="rId18" Type="http://schemas.openxmlformats.org/officeDocument/2006/relationships/image" Target="../media/image239.png"/><Relationship Id="rId26" Type="http://schemas.openxmlformats.org/officeDocument/2006/relationships/image" Target="../media/image247.png"/><Relationship Id="rId3" Type="http://schemas.openxmlformats.org/officeDocument/2006/relationships/image" Target="../media/image224.png"/><Relationship Id="rId21" Type="http://schemas.openxmlformats.org/officeDocument/2006/relationships/image" Target="../media/image242.png"/><Relationship Id="rId7" Type="http://schemas.openxmlformats.org/officeDocument/2006/relationships/image" Target="../media/image228.png"/><Relationship Id="rId12" Type="http://schemas.openxmlformats.org/officeDocument/2006/relationships/image" Target="../media/image233.png"/><Relationship Id="rId17" Type="http://schemas.openxmlformats.org/officeDocument/2006/relationships/image" Target="../media/image238.png"/><Relationship Id="rId25" Type="http://schemas.openxmlformats.org/officeDocument/2006/relationships/image" Target="../media/image246.png"/><Relationship Id="rId2" Type="http://schemas.openxmlformats.org/officeDocument/2006/relationships/image" Target="../media/image223.png"/><Relationship Id="rId16" Type="http://schemas.openxmlformats.org/officeDocument/2006/relationships/image" Target="../media/image237.png"/><Relationship Id="rId20"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image" Target="../media/image227.png"/><Relationship Id="rId11" Type="http://schemas.openxmlformats.org/officeDocument/2006/relationships/image" Target="../media/image232.png"/><Relationship Id="rId24" Type="http://schemas.openxmlformats.org/officeDocument/2006/relationships/image" Target="../media/image245.png"/><Relationship Id="rId5" Type="http://schemas.openxmlformats.org/officeDocument/2006/relationships/image" Target="../media/image226.png"/><Relationship Id="rId15" Type="http://schemas.openxmlformats.org/officeDocument/2006/relationships/image" Target="../media/image236.png"/><Relationship Id="rId23" Type="http://schemas.openxmlformats.org/officeDocument/2006/relationships/image" Target="../media/image244.png"/><Relationship Id="rId28" Type="http://schemas.openxmlformats.org/officeDocument/2006/relationships/image" Target="../media/image249.png"/><Relationship Id="rId10" Type="http://schemas.openxmlformats.org/officeDocument/2006/relationships/image" Target="../media/image231.png"/><Relationship Id="rId19" Type="http://schemas.openxmlformats.org/officeDocument/2006/relationships/image" Target="../media/image240.png"/><Relationship Id="rId4" Type="http://schemas.openxmlformats.org/officeDocument/2006/relationships/image" Target="../media/image225.png"/><Relationship Id="rId9" Type="http://schemas.openxmlformats.org/officeDocument/2006/relationships/image" Target="../media/image230.png"/><Relationship Id="rId14" Type="http://schemas.openxmlformats.org/officeDocument/2006/relationships/image" Target="../media/image235.png"/><Relationship Id="rId22" Type="http://schemas.openxmlformats.org/officeDocument/2006/relationships/image" Target="../media/image243.png"/><Relationship Id="rId27" Type="http://schemas.openxmlformats.org/officeDocument/2006/relationships/image" Target="../media/image248.png"/></Relationships>
</file>

<file path=ppt/slides/_rels/slide44.xml.rels><?xml version="1.0" encoding="UTF-8" standalone="yes"?>
<Relationships xmlns="http://schemas.openxmlformats.org/package/2006/relationships"><Relationship Id="rId8" Type="http://schemas.openxmlformats.org/officeDocument/2006/relationships/image" Target="../media/image255.png"/><Relationship Id="rId13" Type="http://schemas.openxmlformats.org/officeDocument/2006/relationships/image" Target="../media/image260.png"/><Relationship Id="rId18" Type="http://schemas.openxmlformats.org/officeDocument/2006/relationships/image" Target="../media/image265.png"/><Relationship Id="rId26" Type="http://schemas.openxmlformats.org/officeDocument/2006/relationships/image" Target="../media/image45.png"/><Relationship Id="rId3" Type="http://schemas.openxmlformats.org/officeDocument/2006/relationships/image" Target="../media/image250.png"/><Relationship Id="rId21" Type="http://schemas.openxmlformats.org/officeDocument/2006/relationships/image" Target="../media/image268.png"/><Relationship Id="rId7" Type="http://schemas.openxmlformats.org/officeDocument/2006/relationships/image" Target="../media/image254.png"/><Relationship Id="rId12" Type="http://schemas.openxmlformats.org/officeDocument/2006/relationships/image" Target="../media/image259.png"/><Relationship Id="rId17" Type="http://schemas.openxmlformats.org/officeDocument/2006/relationships/image" Target="../media/image264.png"/><Relationship Id="rId25" Type="http://schemas.openxmlformats.org/officeDocument/2006/relationships/image" Target="../media/image272.png"/><Relationship Id="rId2" Type="http://schemas.openxmlformats.org/officeDocument/2006/relationships/notesSlide" Target="../notesSlides/notesSlide28.xml"/><Relationship Id="rId16" Type="http://schemas.openxmlformats.org/officeDocument/2006/relationships/image" Target="../media/image263.png"/><Relationship Id="rId20"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253.png"/><Relationship Id="rId11" Type="http://schemas.openxmlformats.org/officeDocument/2006/relationships/image" Target="../media/image258.png"/><Relationship Id="rId24" Type="http://schemas.openxmlformats.org/officeDocument/2006/relationships/image" Target="../media/image271.png"/><Relationship Id="rId5" Type="http://schemas.openxmlformats.org/officeDocument/2006/relationships/image" Target="../media/image252.png"/><Relationship Id="rId15" Type="http://schemas.openxmlformats.org/officeDocument/2006/relationships/image" Target="../media/image262.png"/><Relationship Id="rId23" Type="http://schemas.openxmlformats.org/officeDocument/2006/relationships/image" Target="../media/image270.png"/><Relationship Id="rId10" Type="http://schemas.openxmlformats.org/officeDocument/2006/relationships/image" Target="../media/image257.png"/><Relationship Id="rId19" Type="http://schemas.openxmlformats.org/officeDocument/2006/relationships/image" Target="../media/image266.png"/><Relationship Id="rId4" Type="http://schemas.openxmlformats.org/officeDocument/2006/relationships/image" Target="../media/image251.png"/><Relationship Id="rId9" Type="http://schemas.openxmlformats.org/officeDocument/2006/relationships/image" Target="../media/image256.png"/><Relationship Id="rId14" Type="http://schemas.openxmlformats.org/officeDocument/2006/relationships/image" Target="../media/image261.png"/><Relationship Id="rId22" Type="http://schemas.openxmlformats.org/officeDocument/2006/relationships/image" Target="../media/image269.png"/></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70.png"/></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460.png"/><Relationship Id="rId4" Type="http://schemas.openxmlformats.org/officeDocument/2006/relationships/image" Target="../media/image450.png"/></Relationships>
</file>

<file path=ppt/slides/_rels/slide4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53.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77.emf"/><Relationship Id="rId4" Type="http://schemas.openxmlformats.org/officeDocument/2006/relationships/image" Target="../media/image276.png"/></Relationships>
</file>

<file path=ppt/slides/_rels/slide54.xml.rels><?xml version="1.0" encoding="UTF-8" standalone="yes"?>
<Relationships xmlns="http://schemas.openxmlformats.org/package/2006/relationships"><Relationship Id="rId3" Type="http://schemas.openxmlformats.org/officeDocument/2006/relationships/image" Target="../media/image278.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0.emf"/><Relationship Id="rId2" Type="http://schemas.openxmlformats.org/officeDocument/2006/relationships/image" Target="../media/image279.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284.png"/></Relationships>
</file>

<file path=ppt/slides/_rels/slide6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28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AA6D0A-51FD-4C15-911C-B963425B2475}"/>
              </a:ext>
            </a:extLst>
          </p:cNvPr>
          <p:cNvSpPr>
            <a:spLocks noGrp="1"/>
          </p:cNvSpPr>
          <p:nvPr>
            <p:ph type="ctrTitle"/>
          </p:nvPr>
        </p:nvSpPr>
        <p:spPr>
          <a:xfrm>
            <a:off x="1188720" y="902970"/>
            <a:ext cx="9261565" cy="4287747"/>
          </a:xfrm>
        </p:spPr>
        <p:txBody>
          <a:bodyPr>
            <a:normAutofit/>
          </a:bodyPr>
          <a:lstStyle/>
          <a:p>
            <a:r>
              <a:rPr lang="en-US" sz="4400" dirty="0">
                <a:latin typeface="Times New Roman" panose="02020603050405020304" pitchFamily="18" charset="0"/>
                <a:cs typeface="Times New Roman" panose="02020603050405020304" pitchFamily="18" charset="0"/>
              </a:rPr>
              <a:t>Computer </a:t>
            </a:r>
            <a:r>
              <a:rPr lang="en-US" sz="4400">
                <a:latin typeface="Times New Roman" panose="02020603050405020304" pitchFamily="18" charset="0"/>
                <a:cs typeface="Times New Roman" panose="02020603050405020304" pitchFamily="18" charset="0"/>
              </a:rPr>
              <a:t>Design Concepts </a:t>
            </a:r>
            <a:r>
              <a:rPr lang="en-US" sz="4400" dirty="0">
                <a:latin typeface="Times New Roman" panose="02020603050405020304" pitchFamily="18" charset="0"/>
                <a:cs typeface="Times New Roman" panose="02020603050405020304" pitchFamily="18" charset="0"/>
              </a:rPr>
              <a:t>for Machine Learning</a:t>
            </a:r>
            <a:br>
              <a:rPr lang="en-US" sz="4400" dirty="0">
                <a:latin typeface="Times New Roman" panose="02020603050405020304" pitchFamily="18" charset="0"/>
                <a:cs typeface="Times New Roman" panose="02020603050405020304" pitchFamily="18" charset="0"/>
              </a:rPr>
            </a:br>
            <a:br>
              <a:rPr lang="en-US" dirty="0"/>
            </a:br>
            <a:r>
              <a:rPr lang="en-US" sz="3600" dirty="0">
                <a:latin typeface="Bernard MT Condensed" panose="02050806060905020404" pitchFamily="18" charset="0"/>
                <a:cs typeface="Aharoni" panose="020B0604020202020204" pitchFamily="2" charset="-79"/>
              </a:rPr>
              <a:t>Nader Bagherzadeh</a:t>
            </a:r>
            <a:br>
              <a:rPr lang="en-US" sz="3600" dirty="0">
                <a:latin typeface="Bernard MT Condensed" panose="02050806060905020404" pitchFamily="18" charset="0"/>
                <a:cs typeface="Aharoni" panose="020B0604020202020204" pitchFamily="2" charset="-79"/>
              </a:rPr>
            </a:br>
            <a:r>
              <a:rPr lang="en-US" sz="3600" dirty="0">
                <a:latin typeface="Bernard MT Condensed" panose="02050806060905020404" pitchFamily="18" charset="0"/>
                <a:cs typeface="Aharoni" panose="020B0604020202020204" pitchFamily="2" charset="-79"/>
              </a:rPr>
              <a:t>University of California, Irvine</a:t>
            </a:r>
            <a:br>
              <a:rPr lang="en-US" sz="3600" dirty="0">
                <a:latin typeface="Bernard MT Condensed" panose="02050806060905020404" pitchFamily="18" charset="0"/>
                <a:cs typeface="Aharoni" panose="020B0604020202020204" pitchFamily="2" charset="-79"/>
              </a:rPr>
            </a:br>
            <a:r>
              <a:rPr lang="en-US" sz="3600" dirty="0">
                <a:latin typeface="Bernard MT Condensed" panose="02050806060905020404" pitchFamily="18" charset="0"/>
                <a:cs typeface="Aharoni" panose="020B0604020202020204" pitchFamily="2" charset="-79"/>
              </a:rPr>
              <a:t>EECS Dept.</a:t>
            </a:r>
          </a:p>
        </p:txBody>
      </p:sp>
    </p:spTree>
    <p:extLst>
      <p:ext uri="{BB962C8B-B14F-4D97-AF65-F5344CB8AC3E}">
        <p14:creationId xmlns:p14="http://schemas.microsoft.com/office/powerpoint/2010/main" val="3439721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8D85B-804E-4852-8FBD-E8B634EADD00}"/>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Data Quality Impacts ML Performance</a:t>
            </a:r>
          </a:p>
        </p:txBody>
      </p:sp>
      <p:sp>
        <p:nvSpPr>
          <p:cNvPr id="3" name="Content Placeholder 2">
            <a:extLst>
              <a:ext uri="{FF2B5EF4-FFF2-40B4-BE49-F238E27FC236}">
                <a16:creationId xmlns:a16="http://schemas.microsoft.com/office/drawing/2014/main" id="{A4A9E46C-7C72-4D10-9303-E897C43CF78E}"/>
              </a:ext>
            </a:extLst>
          </p:cNvPr>
          <p:cNvSpPr>
            <a:spLocks noGrp="1"/>
          </p:cNvSpPr>
          <p:nvPr>
            <p:ph idx="1"/>
          </p:nvPr>
        </p:nvSpPr>
        <p:spPr/>
        <p:txBody>
          <a:bodyPr>
            <a:normAutofit/>
          </a:bodyPr>
          <a:lstStyle/>
          <a:p>
            <a:r>
              <a:rPr lang="en-US" sz="3600" dirty="0">
                <a:latin typeface="Times New Roman" panose="02020603050405020304" pitchFamily="18" charset="0"/>
                <a:cs typeface="Times New Roman" panose="02020603050405020304" pitchFamily="18" charset="0"/>
              </a:rPr>
              <a:t>Garbage-in Garbage-out</a:t>
            </a:r>
          </a:p>
          <a:p>
            <a:r>
              <a:rPr lang="en-US" sz="3600" dirty="0">
                <a:latin typeface="Times New Roman" panose="02020603050405020304" pitchFamily="18" charset="0"/>
                <a:cs typeface="Times New Roman" panose="02020603050405020304" pitchFamily="18" charset="0"/>
              </a:rPr>
              <a:t>Data must be </a:t>
            </a:r>
            <a:r>
              <a:rPr lang="en-US" sz="3600" u="sng" dirty="0">
                <a:latin typeface="Times New Roman" panose="02020603050405020304" pitchFamily="18" charset="0"/>
                <a:cs typeface="Times New Roman" panose="02020603050405020304" pitchFamily="18" charset="0"/>
              </a:rPr>
              <a:t>correct</a:t>
            </a:r>
            <a:r>
              <a:rPr lang="en-US" sz="3600" dirty="0">
                <a:latin typeface="Times New Roman" panose="02020603050405020304" pitchFamily="18" charset="0"/>
                <a:cs typeface="Times New Roman" panose="02020603050405020304" pitchFamily="18" charset="0"/>
              </a:rPr>
              <a:t> and </a:t>
            </a:r>
            <a:r>
              <a:rPr lang="en-US" sz="3600" u="sng" dirty="0">
                <a:latin typeface="Times New Roman" panose="02020603050405020304" pitchFamily="18" charset="0"/>
                <a:cs typeface="Times New Roman" panose="02020603050405020304" pitchFamily="18" charset="0"/>
              </a:rPr>
              <a:t>properly labeled</a:t>
            </a:r>
          </a:p>
          <a:p>
            <a:r>
              <a:rPr lang="en-US" sz="3600" dirty="0">
                <a:latin typeface="Times New Roman" panose="02020603050405020304" pitchFamily="18" charset="0"/>
                <a:cs typeface="Times New Roman" panose="02020603050405020304" pitchFamily="18" charset="0"/>
              </a:rPr>
              <a:t>Data must be the “right” one;  unbiased over the input dynamic range</a:t>
            </a:r>
          </a:p>
          <a:p>
            <a:r>
              <a:rPr lang="en-US" sz="3600" dirty="0">
                <a:latin typeface="Times New Roman" panose="02020603050405020304" pitchFamily="18" charset="0"/>
                <a:cs typeface="Times New Roman" panose="02020603050405020304" pitchFamily="18" charset="0"/>
              </a:rPr>
              <a:t>Data is training a predictive model, and must meet certain requirements</a:t>
            </a:r>
          </a:p>
        </p:txBody>
      </p:sp>
    </p:spTree>
    <p:extLst>
      <p:ext uri="{BB962C8B-B14F-4D97-AF65-F5344CB8AC3E}">
        <p14:creationId xmlns:p14="http://schemas.microsoft.com/office/powerpoint/2010/main" val="254500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6E150-DAB2-FD2D-0E5F-4830B438BA3D}"/>
              </a:ext>
            </a:extLst>
          </p:cNvPr>
          <p:cNvSpPr>
            <a:spLocks noGrp="1"/>
          </p:cNvSpPr>
          <p:nvPr>
            <p:ph type="title"/>
          </p:nvPr>
        </p:nvSpPr>
        <p:spPr>
          <a:xfrm>
            <a:off x="1235032" y="90460"/>
            <a:ext cx="9928761" cy="1086150"/>
          </a:xfrm>
        </p:spPr>
        <p:txBody>
          <a:bodyPr/>
          <a:lstStyle/>
          <a:p>
            <a:pPr algn="ctr"/>
            <a:r>
              <a:rPr lang="en-US" sz="3200" dirty="0">
                <a:latin typeface="Times New Roman" panose="02020603050405020304" pitchFamily="18" charset="0"/>
                <a:cs typeface="Times New Roman" panose="02020603050405020304" pitchFamily="18" charset="0"/>
              </a:rPr>
              <a:t>7 Revealing Ways AIs Fail</a:t>
            </a:r>
            <a:br>
              <a:rPr lang="en-US" dirty="0">
                <a:latin typeface="Times New Roman" panose="02020603050405020304" pitchFamily="18" charset="0"/>
                <a:cs typeface="Times New Roman" panose="02020603050405020304" pitchFamily="18" charset="0"/>
              </a:rPr>
            </a:br>
            <a:r>
              <a:rPr lang="en-US" sz="1400" i="1" dirty="0">
                <a:latin typeface="Times New Roman" panose="02020603050405020304" pitchFamily="18" charset="0"/>
                <a:cs typeface="Times New Roman" panose="02020603050405020304" pitchFamily="18" charset="0"/>
              </a:rPr>
              <a:t>IEEE Spectrum Oct 2021; C. Choi </a:t>
            </a:r>
          </a:p>
        </p:txBody>
      </p:sp>
      <p:sp>
        <p:nvSpPr>
          <p:cNvPr id="3" name="Content Placeholder 2">
            <a:extLst>
              <a:ext uri="{FF2B5EF4-FFF2-40B4-BE49-F238E27FC236}">
                <a16:creationId xmlns:a16="http://schemas.microsoft.com/office/drawing/2014/main" id="{FBA6102D-0178-EE44-B678-77C3E9C07123}"/>
              </a:ext>
            </a:extLst>
          </p:cNvPr>
          <p:cNvSpPr>
            <a:spLocks noGrp="1"/>
          </p:cNvSpPr>
          <p:nvPr>
            <p:ph idx="1"/>
          </p:nvPr>
        </p:nvSpPr>
        <p:spPr>
          <a:xfrm>
            <a:off x="178130" y="1365662"/>
            <a:ext cx="11744695" cy="5201393"/>
          </a:xfrm>
        </p:spPr>
        <p:txBody>
          <a:bodyPr>
            <a:normAutofit lnSpcReduction="10000"/>
          </a:bodyPr>
          <a:lstStyle/>
          <a:p>
            <a:r>
              <a:rPr lang="en-US" dirty="0">
                <a:latin typeface="Times New Roman" panose="02020603050405020304" pitchFamily="18" charset="0"/>
                <a:cs typeface="Times New Roman" panose="02020603050405020304" pitchFamily="18" charset="0"/>
              </a:rPr>
              <a:t>Brittleness: “</a:t>
            </a:r>
            <a:r>
              <a:rPr lang="en-US" sz="1800" b="0" i="0" u="none" strike="noStrike" baseline="0" dirty="0">
                <a:solidFill>
                  <a:srgbClr val="211D1E"/>
                </a:solidFill>
                <a:latin typeface="Ivar Text"/>
              </a:rPr>
              <a:t>A 2018 study found that state-of-the-art AIs that would normally correctly identify the school bus right-side-up failed to do so on average 97 percent of the time when it was rotated.”  </a:t>
            </a:r>
            <a:r>
              <a:rPr lang="en-US" sz="1800" b="1" i="0" u="none" strike="noStrike" baseline="0" dirty="0">
                <a:solidFill>
                  <a:srgbClr val="211D1E"/>
                </a:solidFill>
                <a:latin typeface="Ivar Text"/>
              </a:rPr>
              <a:t>Lacks mental rotation</a:t>
            </a:r>
            <a:r>
              <a:rPr lang="en-US" sz="1800" b="0" i="0" u="none" strike="noStrike" baseline="0" dirty="0">
                <a:solidFill>
                  <a:srgbClr val="211D1E"/>
                </a:solidFill>
                <a:latin typeface="Ivar Text"/>
              </a:rPr>
              <a: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Embedded Bias: “</a:t>
            </a:r>
            <a:r>
              <a:rPr lang="en-US" sz="1800" b="0" i="0" u="none" strike="noStrike" baseline="0" dirty="0">
                <a:solidFill>
                  <a:srgbClr val="211D1E"/>
                </a:solidFill>
                <a:latin typeface="Ivar Text"/>
              </a:rPr>
              <a:t>AI is used to help support major decisions impartially, such as who receives a loan, the length of a jail sentence, and who gets health care first. </a:t>
            </a:r>
            <a:r>
              <a:rPr lang="en-US" sz="1800" dirty="0">
                <a:solidFill>
                  <a:srgbClr val="211D1E"/>
                </a:solidFill>
                <a:latin typeface="Ivar Text"/>
              </a:rPr>
              <a:t>R</a:t>
            </a:r>
            <a:r>
              <a:rPr lang="en-US" sz="1800" b="0" i="0" u="none" strike="noStrike" baseline="0" dirty="0">
                <a:solidFill>
                  <a:srgbClr val="211D1E"/>
                </a:solidFill>
                <a:latin typeface="Ivar Text"/>
              </a:rPr>
              <a:t>esearch has found that biases embedded in the data on which these AIs are trained can result in </a:t>
            </a:r>
            <a:r>
              <a:rPr lang="en-US" sz="1800" b="1" i="0" u="none" strike="noStrike" baseline="0" dirty="0">
                <a:solidFill>
                  <a:srgbClr val="211D1E"/>
                </a:solidFill>
                <a:latin typeface="Ivar Text"/>
              </a:rPr>
              <a:t>automated discrimination</a:t>
            </a:r>
            <a:r>
              <a:rPr lang="en-US" sz="1800" b="0" i="0" u="none" strike="noStrike" baseline="0" dirty="0">
                <a:solidFill>
                  <a:srgbClr val="211D1E"/>
                </a:solidFill>
                <a:latin typeface="Ivar Text"/>
              </a:rPr>
              <a:t>, posing immense risks to society.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Catastrophic Forgetting: “</a:t>
            </a:r>
            <a:r>
              <a:rPr lang="en-US" sz="1800" dirty="0">
                <a:solidFill>
                  <a:srgbClr val="211D1E"/>
                </a:solidFill>
                <a:latin typeface="Ivar Text"/>
                <a:cs typeface="Times New Roman" panose="02020603050405020304" pitchFamily="18" charset="0"/>
              </a:rPr>
              <a:t>T</a:t>
            </a:r>
            <a:r>
              <a:rPr lang="en-US" sz="1800" b="0" i="0" u="none" strike="noStrike" baseline="0" dirty="0">
                <a:solidFill>
                  <a:srgbClr val="211D1E"/>
                </a:solidFill>
                <a:latin typeface="Ivar Text"/>
              </a:rPr>
              <a:t>he tendency of an AI to entirely and </a:t>
            </a:r>
            <a:r>
              <a:rPr lang="en-US" sz="1800" b="0" i="0" u="sng" strike="noStrike" baseline="0" dirty="0">
                <a:solidFill>
                  <a:srgbClr val="211D1E"/>
                </a:solidFill>
                <a:latin typeface="Ivar Text"/>
              </a:rPr>
              <a:t>abruptly forget information </a:t>
            </a:r>
            <a:r>
              <a:rPr lang="en-US" sz="1800" b="0" i="0" u="none" strike="noStrike" baseline="0" dirty="0">
                <a:solidFill>
                  <a:srgbClr val="211D1E"/>
                </a:solidFill>
                <a:latin typeface="Ivar Text"/>
              </a:rPr>
              <a:t>it previously knew after </a:t>
            </a:r>
            <a:r>
              <a:rPr lang="en-US" sz="1800" b="0" i="0" u="sng" strike="noStrike" baseline="0" dirty="0">
                <a:solidFill>
                  <a:srgbClr val="211D1E"/>
                </a:solidFill>
                <a:latin typeface="Ivar Text"/>
              </a:rPr>
              <a:t>learning new information</a:t>
            </a:r>
            <a:r>
              <a:rPr lang="en-US" sz="1800" b="0" i="0" u="none" strike="noStrike" baseline="0" dirty="0">
                <a:solidFill>
                  <a:srgbClr val="211D1E"/>
                </a:solidFill>
                <a:latin typeface="Ivar Text"/>
              </a:rPr>
              <a:t>, essentially overwriting past knowledge with new knowledge. “</a:t>
            </a:r>
            <a:r>
              <a:rPr lang="en-US" sz="1800" b="1" i="0" u="none" strike="noStrike" baseline="0" dirty="0">
                <a:solidFill>
                  <a:srgbClr val="211D1E"/>
                </a:solidFill>
                <a:latin typeface="Ivar Text"/>
              </a:rPr>
              <a:t>Artificial neural networks have a terrible memory</a:t>
            </a:r>
            <a:r>
              <a:rPr lang="en-US" sz="1800" b="0" i="0" u="none" strike="noStrike" baseline="0" dirty="0">
                <a:solidFill>
                  <a:srgbClr val="211D1E"/>
                </a:solidFill>
                <a:latin typeface="Ivar Text"/>
              </a:rPr>
              <a:t>,” Tariq says. </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Explainability</a:t>
            </a:r>
            <a:r>
              <a:rPr lang="en-US" dirty="0">
                <a:latin typeface="Times New Roman" panose="02020603050405020304" pitchFamily="18" charset="0"/>
                <a:cs typeface="Times New Roman" panose="02020603050405020304" pitchFamily="18" charset="0"/>
              </a:rPr>
              <a:t>: </a:t>
            </a:r>
            <a:r>
              <a:rPr lang="en-US" sz="1800" b="0" i="0" u="none" strike="noStrike" baseline="0" dirty="0">
                <a:solidFill>
                  <a:srgbClr val="211D1E"/>
                </a:solidFill>
                <a:latin typeface="Ivar Text"/>
              </a:rPr>
              <a:t>“They can give you different explanations every time.”  </a:t>
            </a:r>
            <a:r>
              <a:rPr lang="en-US" sz="1800" b="1" i="0" u="none" strike="noStrike" baseline="0" dirty="0">
                <a:solidFill>
                  <a:srgbClr val="211D1E"/>
                </a:solidFill>
                <a:latin typeface="Ivar Text"/>
              </a:rPr>
              <a:t>Not consistent</a:t>
            </a:r>
            <a:r>
              <a:rPr lang="en-US" sz="1800" b="0" i="0" u="none" strike="noStrike" baseline="0" dirty="0">
                <a:solidFill>
                  <a:srgbClr val="211D1E"/>
                </a:solidFill>
                <a:latin typeface="Ivar Text"/>
              </a:rPr>
              <a: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Quantifying Uncertainty: </a:t>
            </a:r>
            <a:r>
              <a:rPr lang="en-US" sz="1800" b="0" i="0" u="none" strike="noStrike" baseline="0" dirty="0">
                <a:solidFill>
                  <a:srgbClr val="211D1E"/>
                </a:solidFill>
                <a:latin typeface="Ivar Text"/>
              </a:rPr>
              <a:t>Currently AIs “can be very certain even though they’re very wrong.  </a:t>
            </a:r>
            <a:r>
              <a:rPr lang="en-US" sz="1800" b="1" i="0" u="none" strike="noStrike" baseline="0" dirty="0">
                <a:solidFill>
                  <a:srgbClr val="211D1E"/>
                </a:solidFill>
                <a:latin typeface="Ivar Text"/>
              </a:rPr>
              <a:t>Robustness needed for Self-driving cars and medical diagnosis</a:t>
            </a:r>
            <a:r>
              <a:rPr lang="en-US" sz="1800" b="0" i="0" u="none" strike="noStrike" baseline="0" dirty="0">
                <a:solidFill>
                  <a:srgbClr val="211D1E"/>
                </a:solidFill>
                <a:latin typeface="Ivar Text"/>
              </a:rPr>
              <a: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Common Sense: </a:t>
            </a:r>
            <a:r>
              <a:rPr lang="en-US" sz="1800" b="1" i="0" u="none" strike="noStrike" baseline="0" dirty="0">
                <a:solidFill>
                  <a:srgbClr val="211D1E"/>
                </a:solidFill>
                <a:latin typeface="Ivar Text"/>
              </a:rPr>
              <a:t>AIs lack common sense</a:t>
            </a:r>
            <a:r>
              <a:rPr lang="en-US" sz="1800" b="0" i="0" u="none" strike="noStrike" baseline="0" dirty="0">
                <a:solidFill>
                  <a:srgbClr val="211D1E"/>
                </a:solidFill>
                <a:latin typeface="Ivar Text"/>
              </a:rPr>
              <a:t>—the ability to </a:t>
            </a:r>
            <a:r>
              <a:rPr lang="en-US" sz="1800" i="0" u="none" strike="noStrike" baseline="0" dirty="0">
                <a:solidFill>
                  <a:srgbClr val="211D1E"/>
                </a:solidFill>
                <a:latin typeface="Ivar Text"/>
              </a:rPr>
              <a:t>reach acceptable, logical conclusions based on a vast context of everyday knowledge</a:t>
            </a:r>
            <a:r>
              <a:rPr lang="en-US" sz="1800" b="0" i="0" u="none" strike="noStrike" baseline="0" dirty="0">
                <a:solidFill>
                  <a:srgbClr val="211D1E"/>
                </a:solidFill>
                <a:latin typeface="Ivar Text"/>
              </a:rPr>
              <a:t> that people usually take for granted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Math: </a:t>
            </a:r>
            <a:r>
              <a:rPr lang="en-US" sz="1800" b="0" i="0" u="none" strike="noStrike" baseline="0" dirty="0">
                <a:solidFill>
                  <a:srgbClr val="211D1E"/>
                </a:solidFill>
                <a:latin typeface="Ivar Text"/>
              </a:rPr>
              <a:t>Neural networks nowadays can learn to </a:t>
            </a:r>
            <a:r>
              <a:rPr lang="en-US" sz="1800" b="1" i="0" u="none" strike="noStrike" baseline="0" dirty="0">
                <a:solidFill>
                  <a:srgbClr val="211D1E"/>
                </a:solidFill>
                <a:latin typeface="Ivar Text"/>
              </a:rPr>
              <a:t>solve nearly every kind of problem “if you just give it enough data </a:t>
            </a:r>
            <a:r>
              <a:rPr lang="en-US" sz="1800" b="0" i="0" u="none" strike="noStrike" baseline="0" dirty="0">
                <a:solidFill>
                  <a:srgbClr val="211D1E"/>
                </a:solidFill>
                <a:latin typeface="Ivar Text"/>
              </a:rPr>
              <a:t>and enough resources, but </a:t>
            </a:r>
            <a:r>
              <a:rPr lang="en-US" sz="1800" b="1" i="0" u="none" strike="noStrike" baseline="0" dirty="0">
                <a:solidFill>
                  <a:srgbClr val="211D1E"/>
                </a:solidFill>
                <a:latin typeface="Ivar Text"/>
              </a:rPr>
              <a:t>not math</a:t>
            </a:r>
            <a:r>
              <a:rPr lang="en-US" sz="1800" b="0" i="0" u="none" strike="noStrike" baseline="0" dirty="0">
                <a:solidFill>
                  <a:srgbClr val="211D1E"/>
                </a:solidFill>
                <a:latin typeface="Ivar Text"/>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421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4CC4E-5340-4673-B802-9D628B89A969}"/>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Training and Inference</a:t>
            </a:r>
          </a:p>
        </p:txBody>
      </p:sp>
      <p:sp>
        <p:nvSpPr>
          <p:cNvPr id="3" name="Content Placeholder 2">
            <a:extLst>
              <a:ext uri="{FF2B5EF4-FFF2-40B4-BE49-F238E27FC236}">
                <a16:creationId xmlns:a16="http://schemas.microsoft.com/office/drawing/2014/main" id="{42AAB9E0-3682-4F01-8A70-855F064BDB38}"/>
              </a:ext>
            </a:extLst>
          </p:cNvPr>
          <p:cNvSpPr>
            <a:spLocks noGrp="1"/>
          </p:cNvSpPr>
          <p:nvPr>
            <p:ph idx="1"/>
          </p:nvPr>
        </p:nvSpPr>
        <p:spPr/>
        <p:txBody>
          <a:bodyPr/>
          <a:lstStyle/>
          <a:p>
            <a:r>
              <a:rPr lang="en-US" b="1" u="sng" dirty="0">
                <a:latin typeface="Times New Roman" panose="02020603050405020304" pitchFamily="18" charset="0"/>
                <a:cs typeface="Times New Roman" panose="02020603050405020304" pitchFamily="18" charset="0"/>
              </a:rPr>
              <a:t>Learning Step</a:t>
            </a:r>
            <a:r>
              <a:rPr lang="en-US" dirty="0">
                <a:latin typeface="Times New Roman" panose="02020603050405020304" pitchFamily="18" charset="0"/>
                <a:cs typeface="Times New Roman" panose="02020603050405020304" pitchFamily="18" charset="0"/>
              </a:rPr>
              <a:t>: Weights are produced by training, initially random, using successive approximation that includes backpropagation with gradient descent.  Mostly floating-point operations.  Time consuming.</a:t>
            </a:r>
          </a:p>
          <a:p>
            <a:r>
              <a:rPr lang="en-US" b="1" u="sng" dirty="0">
                <a:latin typeface="Times New Roman" panose="02020603050405020304" pitchFamily="18" charset="0"/>
                <a:cs typeface="Times New Roman" panose="02020603050405020304" pitchFamily="18" charset="0"/>
              </a:rPr>
              <a:t>Inference Step</a:t>
            </a:r>
            <a:r>
              <a:rPr lang="en-US" dirty="0">
                <a:latin typeface="Times New Roman" panose="02020603050405020304" pitchFamily="18" charset="0"/>
                <a:cs typeface="Times New Roman" panose="02020603050405020304" pitchFamily="18" charset="0"/>
              </a:rPr>
              <a:t>: Recognition and classifications.  More frequently invoked step. Fixed point operation.</a:t>
            </a:r>
          </a:p>
          <a:p>
            <a:r>
              <a:rPr lang="en-US" dirty="0">
                <a:latin typeface="Times New Roman" panose="02020603050405020304" pitchFamily="18" charset="0"/>
                <a:cs typeface="Times New Roman" panose="02020603050405020304" pitchFamily="18" charset="0"/>
              </a:rPr>
              <a:t>Both steps are many dense matrix vector operations</a:t>
            </a:r>
          </a:p>
        </p:txBody>
      </p:sp>
    </p:spTree>
    <p:extLst>
      <p:ext uri="{BB962C8B-B14F-4D97-AF65-F5344CB8AC3E}">
        <p14:creationId xmlns:p14="http://schemas.microsoft.com/office/powerpoint/2010/main" val="3789379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ile:Robert Denn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1094" y="2686050"/>
            <a:ext cx="1064379" cy="8500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upload.wikimedia.org/wikipedia/commons/6/6b/Gordon_Moo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295" y="1059286"/>
            <a:ext cx="921799" cy="81133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Content Placeholder 4"/>
          <p:cNvSpPr>
            <a:spLocks noGrp="1"/>
          </p:cNvSpPr>
          <p:nvPr>
            <p:ph idx="4294967295"/>
          </p:nvPr>
        </p:nvSpPr>
        <p:spPr>
          <a:xfrm>
            <a:off x="92285" y="1343277"/>
            <a:ext cx="6390968" cy="5185617"/>
          </a:xfrm>
        </p:spPr>
        <p:txBody>
          <a:bodyPr>
            <a:normAutofit/>
          </a:bodyPr>
          <a:lstStyle/>
          <a:p>
            <a:r>
              <a:rPr lang="en-US" b="1" dirty="0">
                <a:latin typeface="Adobe Hebrew" panose="02040503050201020203" pitchFamily="18" charset="-79"/>
                <a:cs typeface="Adobe Hebrew" panose="02040503050201020203" pitchFamily="18" charset="-79"/>
              </a:rPr>
              <a:t>Moore’s law:</a:t>
            </a:r>
          </a:p>
          <a:p>
            <a:pPr lvl="1"/>
            <a:r>
              <a:rPr lang="en-US" dirty="0">
                <a:latin typeface="Adobe Hebrew" panose="02040503050201020203" pitchFamily="18" charset="-79"/>
                <a:cs typeface="Adobe Hebrew" panose="02040503050201020203" pitchFamily="18" charset="-79"/>
              </a:rPr>
              <a:t>Doubling of the number of transistors </a:t>
            </a:r>
          </a:p>
          <a:p>
            <a:pPr marL="457200" lvl="1" indent="0">
              <a:buNone/>
            </a:pPr>
            <a:r>
              <a:rPr lang="en-US" dirty="0">
                <a:latin typeface="Adobe Hebrew" panose="02040503050201020203" pitchFamily="18" charset="-79"/>
                <a:cs typeface="Adobe Hebrew" panose="02040503050201020203" pitchFamily="18" charset="-79"/>
              </a:rPr>
              <a:t>    every about 18 months is </a:t>
            </a:r>
            <a:r>
              <a:rPr lang="en-US" i="1" dirty="0">
                <a:latin typeface="Adobe Hebrew" panose="02040503050201020203" pitchFamily="18" charset="-79"/>
                <a:cs typeface="Adobe Hebrew" panose="02040503050201020203" pitchFamily="18" charset="-79"/>
              </a:rPr>
              <a:t>slowing down</a:t>
            </a:r>
            <a:r>
              <a:rPr lang="en-US" dirty="0">
                <a:latin typeface="Adobe Hebrew" panose="02040503050201020203" pitchFamily="18" charset="-79"/>
                <a:cs typeface="Adobe Hebrew" panose="02040503050201020203" pitchFamily="18" charset="-79"/>
              </a:rPr>
              <a:t>.</a:t>
            </a:r>
            <a:endParaRPr lang="en-US" b="1" dirty="0">
              <a:latin typeface="Adobe Hebrew" panose="02040503050201020203" pitchFamily="18" charset="-79"/>
              <a:cs typeface="Adobe Hebrew" panose="02040503050201020203" pitchFamily="18" charset="-79"/>
            </a:endParaRPr>
          </a:p>
          <a:p>
            <a:r>
              <a:rPr lang="en-US" b="1" dirty="0">
                <a:latin typeface="Adobe Hebrew" panose="02040503050201020203" pitchFamily="18" charset="-79"/>
                <a:cs typeface="Adobe Hebrew" panose="02040503050201020203" pitchFamily="18" charset="-79"/>
              </a:rPr>
              <a:t>Dennard’s law:</a:t>
            </a:r>
          </a:p>
          <a:p>
            <a:pPr lvl="1"/>
            <a:r>
              <a:rPr lang="en-US" dirty="0">
                <a:latin typeface="Adobe Hebrew" panose="02040503050201020203" pitchFamily="18" charset="-79"/>
                <a:cs typeface="Adobe Hebrew" panose="02040503050201020203" pitchFamily="18" charset="-79"/>
              </a:rPr>
              <a:t>Transistors shrink =&gt;</a:t>
            </a:r>
          </a:p>
          <a:p>
            <a:pPr lvl="2"/>
            <a:r>
              <a:rPr lang="en-US" i="1" dirty="0">
                <a:latin typeface="Adobe Hebrew" panose="02040503050201020203" pitchFamily="18" charset="-79"/>
                <a:cs typeface="Adobe Hebrew" panose="02040503050201020203" pitchFamily="18" charset="-79"/>
              </a:rPr>
              <a:t>L, W </a:t>
            </a:r>
            <a:r>
              <a:rPr lang="en-US" dirty="0">
                <a:latin typeface="Adobe Hebrew" panose="02040503050201020203" pitchFamily="18" charset="-79"/>
                <a:cs typeface="Adobe Hebrew" panose="02040503050201020203" pitchFamily="18" charset="-79"/>
              </a:rPr>
              <a:t>are reduced.</a:t>
            </a:r>
          </a:p>
          <a:p>
            <a:pPr lvl="2"/>
            <a:r>
              <a:rPr lang="en-US" dirty="0">
                <a:latin typeface="Adobe Hebrew" panose="02040503050201020203" pitchFamily="18" charset="-79"/>
                <a:cs typeface="Adobe Hebrew" panose="02040503050201020203" pitchFamily="18" charset="-79"/>
              </a:rPr>
              <a:t>Delay is reduced (</a:t>
            </a:r>
            <a:r>
              <a:rPr lang="en-US" sz="1800" i="1" dirty="0">
                <a:latin typeface="Adobe Hebrew" panose="02040503050201020203" pitchFamily="18" charset="-79"/>
                <a:cs typeface="Adobe Hebrew" panose="02040503050201020203" pitchFamily="18" charset="-79"/>
              </a:rPr>
              <a:t>T=RC</a:t>
            </a:r>
            <a:r>
              <a:rPr lang="en-US" dirty="0">
                <a:latin typeface="Adobe Hebrew" panose="02040503050201020203" pitchFamily="18" charset="-79"/>
                <a:cs typeface="Adobe Hebrew" panose="02040503050201020203" pitchFamily="18" charset="-79"/>
              </a:rPr>
              <a:t>), frequency increased (</a:t>
            </a:r>
            <a:r>
              <a:rPr lang="en-US" sz="1800" i="1" dirty="0">
                <a:latin typeface="Adobe Hebrew" panose="02040503050201020203" pitchFamily="18" charset="-79"/>
                <a:cs typeface="Adobe Hebrew" panose="02040503050201020203" pitchFamily="18" charset="-79"/>
              </a:rPr>
              <a:t>1/f</a:t>
            </a:r>
            <a:r>
              <a:rPr lang="en-US" dirty="0">
                <a:latin typeface="Adobe Hebrew" panose="02040503050201020203" pitchFamily="18" charset="-79"/>
                <a:cs typeface="Adobe Hebrew" panose="02040503050201020203" pitchFamily="18" charset="-79"/>
              </a:rPr>
              <a:t>).</a:t>
            </a:r>
          </a:p>
          <a:p>
            <a:pPr lvl="2"/>
            <a:r>
              <a:rPr lang="en-US" i="1" dirty="0">
                <a:latin typeface="Adobe Hebrew" panose="02040503050201020203" pitchFamily="18" charset="-79"/>
                <a:cs typeface="Adobe Hebrew" panose="02040503050201020203" pitchFamily="18" charset="-79"/>
              </a:rPr>
              <a:t>I &amp; V </a:t>
            </a:r>
            <a:r>
              <a:rPr lang="en-US" dirty="0">
                <a:latin typeface="Adobe Hebrew" panose="02040503050201020203" pitchFamily="18" charset="-79"/>
                <a:cs typeface="Adobe Hebrew" panose="02040503050201020203" pitchFamily="18" charset="-79"/>
              </a:rPr>
              <a:t>reduced since they are proportional to </a:t>
            </a:r>
            <a:r>
              <a:rPr lang="en-US" i="1" dirty="0">
                <a:latin typeface="Adobe Hebrew" panose="02040503050201020203" pitchFamily="18" charset="-79"/>
                <a:cs typeface="Adobe Hebrew" panose="02040503050201020203" pitchFamily="18" charset="-79"/>
              </a:rPr>
              <a:t>L, W</a:t>
            </a:r>
            <a:r>
              <a:rPr lang="en-US" dirty="0">
                <a:latin typeface="Adobe Hebrew" panose="02040503050201020203" pitchFamily="18" charset="-79"/>
                <a:cs typeface="Adobe Hebrew" panose="02040503050201020203" pitchFamily="18" charset="-79"/>
              </a:rPr>
              <a:t>.</a:t>
            </a:r>
          </a:p>
          <a:p>
            <a:pPr lvl="1"/>
            <a:r>
              <a:rPr lang="en-US" dirty="0">
                <a:latin typeface="Adobe Hebrew" panose="02040503050201020203" pitchFamily="18" charset="-79"/>
                <a:cs typeface="Adobe Hebrew" panose="02040503050201020203" pitchFamily="18" charset="-79"/>
              </a:rPr>
              <a:t>Power consumption  (</a:t>
            </a:r>
            <a:r>
              <a:rPr lang="en-US" sz="1800" i="1" dirty="0">
                <a:latin typeface="Adobe Hebrew" panose="02040503050201020203" pitchFamily="18" charset="-79"/>
                <a:cs typeface="Adobe Hebrew" panose="02040503050201020203" pitchFamily="18" charset="-79"/>
              </a:rPr>
              <a:t>P = C * V</a:t>
            </a:r>
            <a:r>
              <a:rPr lang="en-US" sz="1800" i="1" baseline="30000" dirty="0">
                <a:latin typeface="Adobe Hebrew" panose="02040503050201020203" pitchFamily="18" charset="-79"/>
                <a:cs typeface="Adobe Hebrew" panose="02040503050201020203" pitchFamily="18" charset="-79"/>
              </a:rPr>
              <a:t>2</a:t>
            </a:r>
            <a:r>
              <a:rPr lang="en-US" sz="1800" i="1" dirty="0">
                <a:latin typeface="Adobe Hebrew" panose="02040503050201020203" pitchFamily="18" charset="-79"/>
                <a:cs typeface="Adobe Hebrew" panose="02040503050201020203" pitchFamily="18" charset="-79"/>
              </a:rPr>
              <a:t>* f</a:t>
            </a:r>
            <a:r>
              <a:rPr lang="en-US" dirty="0">
                <a:latin typeface="Adobe Hebrew" panose="02040503050201020203" pitchFamily="18" charset="-79"/>
                <a:cs typeface="Adobe Hebrew" panose="02040503050201020203" pitchFamily="18" charset="-79"/>
              </a:rPr>
              <a:t>) stays the same is </a:t>
            </a:r>
            <a:r>
              <a:rPr lang="en-US" i="1" dirty="0">
                <a:latin typeface="Adobe Hebrew" panose="02040503050201020203" pitchFamily="18" charset="-79"/>
                <a:cs typeface="Adobe Hebrew" panose="02040503050201020203" pitchFamily="18" charset="-79"/>
              </a:rPr>
              <a:t>no longer valid</a:t>
            </a:r>
            <a:r>
              <a:rPr lang="en-US" dirty="0">
                <a:latin typeface="Adobe Hebrew" panose="02040503050201020203" pitchFamily="18" charset="-79"/>
                <a:cs typeface="Adobe Hebrew" panose="02040503050201020203" pitchFamily="18" charset="-79"/>
              </a:rPr>
              <a:t>. </a:t>
            </a:r>
          </a:p>
        </p:txBody>
      </p:sp>
      <p:sp>
        <p:nvSpPr>
          <p:cNvPr id="2" name="TextBox 1">
            <a:extLst>
              <a:ext uri="{FF2B5EF4-FFF2-40B4-BE49-F238E27FC236}">
                <a16:creationId xmlns:a16="http://schemas.microsoft.com/office/drawing/2014/main" id="{C32FBEC6-2240-4B64-B05E-56D9CD0E685E}"/>
              </a:ext>
            </a:extLst>
          </p:cNvPr>
          <p:cNvSpPr txBox="1"/>
          <p:nvPr/>
        </p:nvSpPr>
        <p:spPr>
          <a:xfrm>
            <a:off x="2723535" y="412955"/>
            <a:ext cx="70968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dobe Hebrew" panose="02040503050201020203" pitchFamily="18" charset="-79"/>
                <a:ea typeface="+mn-ea"/>
                <a:cs typeface="Adobe Hebrew" panose="02040503050201020203" pitchFamily="18" charset="-79"/>
              </a:rPr>
              <a:t>VLSI Laws are </a:t>
            </a:r>
            <a:r>
              <a:rPr kumimoji="0" lang="en-US" sz="3600" b="0" i="0" u="sng" strike="noStrike" kern="1200" cap="none" spc="0" normalizeH="0" baseline="0" noProof="0" dirty="0">
                <a:ln>
                  <a:noFill/>
                </a:ln>
                <a:solidFill>
                  <a:prstClr val="black"/>
                </a:solidFill>
                <a:effectLst/>
                <a:uLnTx/>
                <a:uFillTx/>
                <a:latin typeface="Adobe Hebrew" panose="02040503050201020203" pitchFamily="18" charset="-79"/>
                <a:ea typeface="+mn-ea"/>
                <a:cs typeface="Adobe Hebrew" panose="02040503050201020203" pitchFamily="18" charset="-79"/>
              </a:rPr>
              <a:t>not</a:t>
            </a:r>
            <a:r>
              <a:rPr kumimoji="0" lang="en-US" sz="3600" b="0" i="0" u="none" strike="noStrike" kern="1200" cap="none" spc="0" normalizeH="0" baseline="0" noProof="0" dirty="0">
                <a:ln>
                  <a:noFill/>
                </a:ln>
                <a:solidFill>
                  <a:prstClr val="black"/>
                </a:solidFill>
                <a:effectLst/>
                <a:uLnTx/>
                <a:uFillTx/>
                <a:latin typeface="Adobe Hebrew" panose="02040503050201020203" pitchFamily="18" charset="-79"/>
                <a:ea typeface="+mn-ea"/>
                <a:cs typeface="Adobe Hebrew" panose="02040503050201020203" pitchFamily="18" charset="-79"/>
              </a:rPr>
              <a:t> Scaling Anymore</a:t>
            </a:r>
          </a:p>
        </p:txBody>
      </p:sp>
      <p:pic>
        <p:nvPicPr>
          <p:cNvPr id="3" name="Picture 2">
            <a:extLst>
              <a:ext uri="{FF2B5EF4-FFF2-40B4-BE49-F238E27FC236}">
                <a16:creationId xmlns:a16="http://schemas.microsoft.com/office/drawing/2014/main" id="{4D125694-804F-49C8-83EF-2A03905EA1F1}"/>
              </a:ext>
            </a:extLst>
          </p:cNvPr>
          <p:cNvPicPr>
            <a:picLocks noChangeAspect="1"/>
          </p:cNvPicPr>
          <p:nvPr/>
        </p:nvPicPr>
        <p:blipFill>
          <a:blip r:embed="rId5"/>
          <a:stretch>
            <a:fillRect/>
          </a:stretch>
        </p:blipFill>
        <p:spPr>
          <a:xfrm>
            <a:off x="6945242" y="2297430"/>
            <a:ext cx="5191958" cy="2617113"/>
          </a:xfrm>
          <a:prstGeom prst="rect">
            <a:avLst/>
          </a:prstGeom>
        </p:spPr>
      </p:pic>
    </p:spTree>
    <p:extLst>
      <p:ext uri="{BB962C8B-B14F-4D97-AF65-F5344CB8AC3E}">
        <p14:creationId xmlns:p14="http://schemas.microsoft.com/office/powerpoint/2010/main" val="2419688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CB1AE6-EEA4-4136-AAD4-6BEF9C4511EC}"/>
              </a:ext>
            </a:extLst>
          </p:cNvPr>
          <p:cNvSpPr>
            <a:spLocks noGrp="1"/>
          </p:cNvSpPr>
          <p:nvPr>
            <p:ph type="title"/>
          </p:nvPr>
        </p:nvSpPr>
        <p:spPr>
          <a:xfrm>
            <a:off x="838200" y="239487"/>
            <a:ext cx="10515600" cy="1325563"/>
          </a:xfrm>
        </p:spPr>
        <p:txBody>
          <a:bodyPr>
            <a:normAutofit/>
          </a:bodyPr>
          <a:lstStyle/>
          <a:p>
            <a:r>
              <a:rPr lang="en-US" sz="4000" dirty="0">
                <a:latin typeface="Times New Roman" panose="02020603050405020304" pitchFamily="18" charset="0"/>
                <a:cs typeface="Times New Roman" panose="02020603050405020304" pitchFamily="18" charset="0"/>
              </a:rPr>
              <a:t>Computer Architecture is Making a Come Back</a:t>
            </a:r>
          </a:p>
        </p:txBody>
      </p:sp>
      <p:sp>
        <p:nvSpPr>
          <p:cNvPr id="5" name="Content Placeholder 4">
            <a:extLst>
              <a:ext uri="{FF2B5EF4-FFF2-40B4-BE49-F238E27FC236}">
                <a16:creationId xmlns:a16="http://schemas.microsoft.com/office/drawing/2014/main" id="{F319D63A-DE7E-46E8-9C2A-43BE74F1F0D1}"/>
              </a:ext>
            </a:extLst>
          </p:cNvPr>
          <p:cNvSpPr>
            <a:spLocks noGrp="1"/>
          </p:cNvSpPr>
          <p:nvPr>
            <p:ph idx="1"/>
          </p:nvPr>
        </p:nvSpPr>
        <p:spPr>
          <a:xfrm>
            <a:off x="838200" y="1565050"/>
            <a:ext cx="10683240" cy="4792889"/>
          </a:xfrm>
        </p:spPr>
        <p:txBody>
          <a:bodyPr>
            <a:normAutofit fontScale="92500" lnSpcReduction="10000"/>
          </a:bodyPr>
          <a:lstStyle/>
          <a:p>
            <a:r>
              <a:rPr lang="en-US" b="1" dirty="0">
                <a:latin typeface="Times New Roman" panose="02020603050405020304" pitchFamily="18" charset="0"/>
                <a:cs typeface="Times New Roman" panose="02020603050405020304" pitchFamily="18" charset="0"/>
              </a:rPr>
              <a:t>Past success stories</a:t>
            </a:r>
            <a:r>
              <a:rPr lang="en-US" dirty="0">
                <a:latin typeface="Times New Roman" panose="02020603050405020304" pitchFamily="18" charset="0"/>
                <a:cs typeface="Times New Roman" panose="02020603050405020304" pitchFamily="18" charset="0"/>
              </a:rPr>
              <a:t>:</a:t>
            </a:r>
          </a:p>
          <a:p>
            <a:pPr lvl="1"/>
            <a:r>
              <a:rPr lang="en-US" dirty="0">
                <a:latin typeface="Times New Roman" panose="02020603050405020304" pitchFamily="18" charset="0"/>
                <a:cs typeface="Times New Roman" panose="02020603050405020304" pitchFamily="18" charset="0"/>
              </a:rPr>
              <a:t>Clock speed</a:t>
            </a:r>
          </a:p>
          <a:p>
            <a:pPr lvl="1"/>
            <a:r>
              <a:rPr lang="en-US" dirty="0">
                <a:latin typeface="Times New Roman" panose="02020603050405020304" pitchFamily="18" charset="0"/>
                <a:cs typeface="Times New Roman" panose="02020603050405020304" pitchFamily="18" charset="0"/>
              </a:rPr>
              <a:t>Instruction Level Parallelism (ILP); spatial and temporal; branch prediction </a:t>
            </a:r>
          </a:p>
          <a:p>
            <a:pPr lvl="1"/>
            <a:r>
              <a:rPr lang="en-US" dirty="0">
                <a:latin typeface="Times New Roman" panose="02020603050405020304" pitchFamily="18" charset="0"/>
                <a:cs typeface="Times New Roman" panose="02020603050405020304" pitchFamily="18" charset="0"/>
              </a:rPr>
              <a:t>Memory hierarchy; cache optimizations</a:t>
            </a:r>
          </a:p>
          <a:p>
            <a:pPr lvl="1"/>
            <a:r>
              <a:rPr lang="en-US" dirty="0">
                <a:latin typeface="Times New Roman" panose="02020603050405020304" pitchFamily="18" charset="0"/>
                <a:cs typeface="Times New Roman" panose="02020603050405020304" pitchFamily="18" charset="0"/>
              </a:rPr>
              <a:t>Multicores</a:t>
            </a:r>
          </a:p>
          <a:p>
            <a:pPr lvl="1"/>
            <a:r>
              <a:rPr lang="en-US" dirty="0">
                <a:latin typeface="Times New Roman" panose="02020603050405020304" pitchFamily="18" charset="0"/>
                <a:cs typeface="Times New Roman" panose="02020603050405020304" pitchFamily="18" charset="0"/>
              </a:rPr>
              <a:t>Reconfigurable computing</a:t>
            </a:r>
          </a:p>
          <a:p>
            <a:r>
              <a:rPr lang="en-US" b="1" dirty="0">
                <a:latin typeface="Times New Roman" panose="02020603050405020304" pitchFamily="18" charset="0"/>
                <a:cs typeface="Times New Roman" panose="02020603050405020304" pitchFamily="18" charset="0"/>
              </a:rPr>
              <a:t>Current efforts</a:t>
            </a:r>
            <a:r>
              <a:rPr lang="en-US" dirty="0">
                <a:latin typeface="Times New Roman" panose="02020603050405020304" pitchFamily="18" charset="0"/>
                <a:cs typeface="Times New Roman" panose="02020603050405020304" pitchFamily="18" charset="0"/>
              </a:rPr>
              <a:t>:								</a:t>
            </a:r>
          </a:p>
          <a:p>
            <a:pPr lvl="1"/>
            <a:r>
              <a:rPr lang="en-US" u="sng" dirty="0">
                <a:latin typeface="Times New Roman" panose="02020603050405020304" pitchFamily="18" charset="0"/>
                <a:cs typeface="Times New Roman" panose="02020603050405020304" pitchFamily="18" charset="0"/>
              </a:rPr>
              <a:t>Accelerators; domain specific ASICs</a:t>
            </a:r>
          </a:p>
          <a:p>
            <a:pPr lvl="1"/>
            <a:r>
              <a:rPr lang="en-US" dirty="0">
                <a:latin typeface="Times New Roman" panose="02020603050405020304" pitchFamily="18" charset="0"/>
                <a:cs typeface="Times New Roman" panose="02020603050405020304" pitchFamily="18" charset="0"/>
              </a:rPr>
              <a:t>Exotic memories; STT-RAM, RRAM</a:t>
            </a:r>
          </a:p>
          <a:p>
            <a:pPr lvl="1"/>
            <a:r>
              <a:rPr lang="en-US" dirty="0">
                <a:latin typeface="Times New Roman" panose="02020603050405020304" pitchFamily="18" charset="0"/>
                <a:cs typeface="Times New Roman" panose="02020603050405020304" pitchFamily="18" charset="0"/>
              </a:rPr>
              <a:t>In memory processing</a:t>
            </a:r>
          </a:p>
          <a:p>
            <a:pPr lvl="1"/>
            <a:r>
              <a:rPr lang="en-US" dirty="0">
                <a:latin typeface="Times New Roman" panose="02020603050405020304" pitchFamily="18" charset="0"/>
                <a:cs typeface="Times New Roman" panose="02020603050405020304" pitchFamily="18" charset="0"/>
              </a:rPr>
              <a:t>Approximate computing (log domain multiplication)</a:t>
            </a:r>
          </a:p>
          <a:p>
            <a:pPr lvl="1"/>
            <a:r>
              <a:rPr lang="en-US" dirty="0">
                <a:latin typeface="Times New Roman" panose="02020603050405020304" pitchFamily="18" charset="0"/>
                <a:cs typeface="Times New Roman" panose="02020603050405020304" pitchFamily="18" charset="0"/>
              </a:rPr>
              <a:t>Systolic resurrected; non-von Neuman memory access</a:t>
            </a:r>
          </a:p>
          <a:p>
            <a:pPr lvl="1"/>
            <a:r>
              <a:rPr lang="en-US" dirty="0">
                <a:latin typeface="Times New Roman" panose="02020603050405020304" pitchFamily="18" charset="0"/>
                <a:cs typeface="Times New Roman" panose="02020603050405020304" pitchFamily="18" charset="0"/>
              </a:rPr>
              <a:t>ML is </a:t>
            </a:r>
            <a:r>
              <a:rPr lang="en-US" u="sng"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just algorithms; HW/SW innovations                </a:t>
            </a:r>
          </a:p>
        </p:txBody>
      </p:sp>
      <p:pic>
        <p:nvPicPr>
          <p:cNvPr id="3" name="Picture 2">
            <a:extLst>
              <a:ext uri="{FF2B5EF4-FFF2-40B4-BE49-F238E27FC236}">
                <a16:creationId xmlns:a16="http://schemas.microsoft.com/office/drawing/2014/main" id="{458016A7-EA46-F38F-5E7F-B63B02DBC12E}"/>
              </a:ext>
            </a:extLst>
          </p:cNvPr>
          <p:cNvPicPr>
            <a:picLocks noChangeAspect="1"/>
          </p:cNvPicPr>
          <p:nvPr/>
        </p:nvPicPr>
        <p:blipFill>
          <a:blip r:embed="rId3"/>
          <a:stretch>
            <a:fillRect/>
          </a:stretch>
        </p:blipFill>
        <p:spPr>
          <a:xfrm>
            <a:off x="7142290" y="2884752"/>
            <a:ext cx="4211510" cy="2153485"/>
          </a:xfrm>
          <a:prstGeom prst="rect">
            <a:avLst/>
          </a:prstGeom>
        </p:spPr>
      </p:pic>
    </p:spTree>
    <p:extLst>
      <p:ext uri="{BB962C8B-B14F-4D97-AF65-F5344CB8AC3E}">
        <p14:creationId xmlns:p14="http://schemas.microsoft.com/office/powerpoint/2010/main" val="2636451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n animal&#10;&#10;Description generated with very high confidence">
            <a:extLst>
              <a:ext uri="{FF2B5EF4-FFF2-40B4-BE49-F238E27FC236}">
                <a16:creationId xmlns:a16="http://schemas.microsoft.com/office/drawing/2014/main" id="{80356DE4-7858-408B-A0EB-3B0CF31CED71}"/>
              </a:ext>
            </a:extLst>
          </p:cNvPr>
          <p:cNvPicPr>
            <a:picLocks noChangeAspect="1"/>
          </p:cNvPicPr>
          <p:nvPr/>
        </p:nvPicPr>
        <p:blipFill rotWithShape="1">
          <a:blip r:embed="rId2">
            <a:extLst>
              <a:ext uri="{28A0092B-C50C-407E-A947-70E740481C1C}">
                <a14:useLocalDpi xmlns:a14="http://schemas.microsoft.com/office/drawing/2010/main" val="0"/>
              </a:ext>
            </a:extLst>
          </a:blip>
          <a:srcRect l="5986" r="10943"/>
          <a:stretch/>
        </p:blipFill>
        <p:spPr>
          <a:xfrm>
            <a:off x="4122954" y="1560443"/>
            <a:ext cx="1241373" cy="1267764"/>
          </a:xfrm>
          <a:prstGeom prst="rect">
            <a:avLst/>
          </a:prstGeom>
          <a:effectLst/>
        </p:spPr>
      </p:pic>
      <p:sp>
        <p:nvSpPr>
          <p:cNvPr id="2" name="Title 1">
            <a:extLst>
              <a:ext uri="{FF2B5EF4-FFF2-40B4-BE49-F238E27FC236}">
                <a16:creationId xmlns:a16="http://schemas.microsoft.com/office/drawing/2014/main" id="{273A85C9-84D7-4175-8B45-FCEAD3C6B7A3}"/>
              </a:ext>
            </a:extLst>
          </p:cNvPr>
          <p:cNvSpPr>
            <a:spLocks noGrp="1"/>
          </p:cNvSpPr>
          <p:nvPr>
            <p:ph type="title"/>
          </p:nvPr>
        </p:nvSpPr>
        <p:spPr>
          <a:xfrm>
            <a:off x="2800811" y="59856"/>
            <a:ext cx="4977097" cy="1451154"/>
          </a:xfrm>
        </p:spPr>
        <p:txBody>
          <a:bodyPr>
            <a:normAutofit/>
          </a:bodyPr>
          <a:lstStyle/>
          <a:p>
            <a:r>
              <a:rPr lang="en-US" dirty="0">
                <a:latin typeface="Times New Roman" panose="02020603050405020304" pitchFamily="18" charset="0"/>
                <a:cs typeface="Times New Roman" panose="02020603050405020304" pitchFamily="18" charset="0"/>
              </a:rPr>
              <a:t>Computation Types</a:t>
            </a:r>
          </a:p>
        </p:txBody>
      </p:sp>
      <p:sp>
        <p:nvSpPr>
          <p:cNvPr id="3" name="Content Placeholder 2">
            <a:extLst>
              <a:ext uri="{FF2B5EF4-FFF2-40B4-BE49-F238E27FC236}">
                <a16:creationId xmlns:a16="http://schemas.microsoft.com/office/drawing/2014/main" id="{B15679C1-6842-47F1-BDDE-4FD89E79ECC8}"/>
              </a:ext>
            </a:extLst>
          </p:cNvPr>
          <p:cNvSpPr>
            <a:spLocks noGrp="1"/>
          </p:cNvSpPr>
          <p:nvPr>
            <p:ph idx="1"/>
          </p:nvPr>
        </p:nvSpPr>
        <p:spPr>
          <a:xfrm>
            <a:off x="648930" y="2438400"/>
            <a:ext cx="5225096" cy="2859157"/>
          </a:xfrm>
        </p:spPr>
        <p:txBody>
          <a:bodyPr>
            <a:normAutofit lnSpcReduction="10000"/>
          </a:bodyPr>
          <a:lstStyle/>
          <a:p>
            <a:r>
              <a:rPr lang="en-US" dirty="0">
                <a:latin typeface="Times New Roman" panose="02020603050405020304" pitchFamily="18" charset="0"/>
                <a:cs typeface="Times New Roman" panose="02020603050405020304" pitchFamily="18" charset="0"/>
              </a:rPr>
              <a:t>Graphics</a:t>
            </a:r>
          </a:p>
          <a:p>
            <a:pPr lvl="1"/>
            <a:r>
              <a:rPr lang="en-US" dirty="0">
                <a:latin typeface="Times New Roman" panose="02020603050405020304" pitchFamily="18" charset="0"/>
                <a:cs typeface="Times New Roman" panose="02020603050405020304" pitchFamily="18" charset="0"/>
              </a:rPr>
              <a:t>Vertex Processing; </a:t>
            </a:r>
            <a:r>
              <a:rPr lang="en-US" u="sng" dirty="0">
                <a:solidFill>
                  <a:srgbClr val="FF0000"/>
                </a:solidFill>
                <a:latin typeface="Times New Roman" panose="02020603050405020304" pitchFamily="18" charset="0"/>
                <a:cs typeface="Times New Roman" panose="02020603050405020304" pitchFamily="18" charset="0"/>
              </a:rPr>
              <a:t>floating point</a:t>
            </a:r>
            <a:r>
              <a:rPr lang="en-US" dirty="0">
                <a:latin typeface="Times New Roman" panose="02020603050405020304" pitchFamily="18" charset="0"/>
                <a:cs typeface="Times New Roman" panose="02020603050405020304" pitchFamily="18" charset="0"/>
              </a:rPr>
              <a:t>; </a:t>
            </a:r>
          </a:p>
          <a:p>
            <a:pPr lvl="1"/>
            <a:r>
              <a:rPr lang="en-US" dirty="0">
                <a:latin typeface="Times New Roman" panose="02020603050405020304" pitchFamily="18" charset="0"/>
                <a:cs typeface="Times New Roman" panose="02020603050405020304" pitchFamily="18" charset="0"/>
              </a:rPr>
              <a:t>Pixel processing and rasterization; </a:t>
            </a:r>
            <a:r>
              <a:rPr lang="en-US" u="sng" dirty="0">
                <a:solidFill>
                  <a:schemeClr val="accent6">
                    <a:lumMod val="50000"/>
                  </a:schemeClr>
                </a:solidFill>
                <a:latin typeface="Times New Roman" panose="02020603050405020304" pitchFamily="18" charset="0"/>
                <a:cs typeface="Times New Roman" panose="02020603050405020304" pitchFamily="18" charset="0"/>
              </a:rPr>
              <a:t>integer</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ML</a:t>
            </a:r>
          </a:p>
          <a:p>
            <a:pPr lvl="1"/>
            <a:r>
              <a:rPr lang="en-US" dirty="0">
                <a:latin typeface="Times New Roman" panose="02020603050405020304" pitchFamily="18" charset="0"/>
                <a:cs typeface="Times New Roman" panose="02020603050405020304" pitchFamily="18" charset="0"/>
              </a:rPr>
              <a:t>Training; </a:t>
            </a:r>
            <a:r>
              <a:rPr lang="en-US" u="sng" dirty="0">
                <a:solidFill>
                  <a:srgbClr val="FF0000"/>
                </a:solidFill>
                <a:latin typeface="Times New Roman" panose="02020603050405020304" pitchFamily="18" charset="0"/>
                <a:cs typeface="Times New Roman" panose="02020603050405020304" pitchFamily="18" charset="0"/>
              </a:rPr>
              <a:t>floating point</a:t>
            </a:r>
          </a:p>
          <a:p>
            <a:pPr lvl="1"/>
            <a:r>
              <a:rPr lang="en-US" dirty="0">
                <a:latin typeface="Times New Roman" panose="02020603050405020304" pitchFamily="18" charset="0"/>
                <a:cs typeface="Times New Roman" panose="02020603050405020304" pitchFamily="18" charset="0"/>
              </a:rPr>
              <a:t>Inference; </a:t>
            </a:r>
            <a:r>
              <a:rPr lang="en-US" u="sng" dirty="0">
                <a:solidFill>
                  <a:schemeClr val="accent6">
                    <a:lumMod val="50000"/>
                  </a:schemeClr>
                </a:solidFill>
                <a:latin typeface="Times New Roman" panose="02020603050405020304" pitchFamily="18" charset="0"/>
                <a:cs typeface="Times New Roman" panose="02020603050405020304" pitchFamily="18" charset="0"/>
              </a:rPr>
              <a:t>integer</a:t>
            </a:r>
          </a:p>
          <a:p>
            <a:endParaRPr lang="en-US" dirty="0"/>
          </a:p>
        </p:txBody>
      </p:sp>
      <p:pic>
        <p:nvPicPr>
          <p:cNvPr id="7" name="Picture 6" descr="A picture containing sitting, indoor, table, vase&#10;&#10;Description generated with high confidence">
            <a:extLst>
              <a:ext uri="{FF2B5EF4-FFF2-40B4-BE49-F238E27FC236}">
                <a16:creationId xmlns:a16="http://schemas.microsoft.com/office/drawing/2014/main" id="{8AFBEAB5-134A-406A-932A-C8BFB1630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026" y="2712596"/>
            <a:ext cx="1399112" cy="1041200"/>
          </a:xfrm>
          <a:prstGeom prst="rect">
            <a:avLst/>
          </a:prstGeom>
        </p:spPr>
      </p:pic>
      <p:pic>
        <p:nvPicPr>
          <p:cNvPr id="9" name="Picture 8" descr="A screenshot of a cell phone&#10;&#10;Description generated with very high confidence">
            <a:extLst>
              <a:ext uri="{FF2B5EF4-FFF2-40B4-BE49-F238E27FC236}">
                <a16:creationId xmlns:a16="http://schemas.microsoft.com/office/drawing/2014/main" id="{B7E370FD-9B39-4B7D-AB52-AE4247378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3640" y="4029794"/>
            <a:ext cx="4591707" cy="2584961"/>
          </a:xfrm>
          <a:prstGeom prst="rect">
            <a:avLst/>
          </a:prstGeom>
        </p:spPr>
      </p:pic>
    </p:spTree>
    <p:extLst>
      <p:ext uri="{BB962C8B-B14F-4D97-AF65-F5344CB8AC3E}">
        <p14:creationId xmlns:p14="http://schemas.microsoft.com/office/powerpoint/2010/main" val="3376628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C706B3-9B3B-4D39-A9E9-B334412FB0B0}"/>
              </a:ext>
            </a:extLst>
          </p:cNvPr>
          <p:cNvPicPr>
            <a:picLocks noChangeAspect="1"/>
          </p:cNvPicPr>
          <p:nvPr/>
        </p:nvPicPr>
        <p:blipFill>
          <a:blip r:embed="rId2"/>
          <a:stretch>
            <a:fillRect/>
          </a:stretch>
        </p:blipFill>
        <p:spPr>
          <a:xfrm>
            <a:off x="7136471" y="1520687"/>
            <a:ext cx="4691001" cy="4157622"/>
          </a:xfrm>
          <a:prstGeom prst="rect">
            <a:avLst/>
          </a:prstGeom>
        </p:spPr>
      </p:pic>
      <p:pic>
        <p:nvPicPr>
          <p:cNvPr id="5" name="Picture 4">
            <a:extLst>
              <a:ext uri="{FF2B5EF4-FFF2-40B4-BE49-F238E27FC236}">
                <a16:creationId xmlns:a16="http://schemas.microsoft.com/office/drawing/2014/main" id="{50930D3F-2938-4A43-B1AE-A395D238E36C}"/>
              </a:ext>
            </a:extLst>
          </p:cNvPr>
          <p:cNvPicPr>
            <a:picLocks noChangeAspect="1"/>
          </p:cNvPicPr>
          <p:nvPr/>
        </p:nvPicPr>
        <p:blipFill>
          <a:blip r:embed="rId3"/>
          <a:stretch>
            <a:fillRect/>
          </a:stretch>
        </p:blipFill>
        <p:spPr>
          <a:xfrm>
            <a:off x="1203029" y="1198209"/>
            <a:ext cx="4693742" cy="4480100"/>
          </a:xfrm>
          <a:prstGeom prst="rect">
            <a:avLst/>
          </a:prstGeom>
        </p:spPr>
      </p:pic>
      <p:sp>
        <p:nvSpPr>
          <p:cNvPr id="6" name="Oval 5">
            <a:extLst>
              <a:ext uri="{FF2B5EF4-FFF2-40B4-BE49-F238E27FC236}">
                <a16:creationId xmlns:a16="http://schemas.microsoft.com/office/drawing/2014/main" id="{A64D943F-8A11-406F-B2A9-FFAECCB6061A}"/>
              </a:ext>
            </a:extLst>
          </p:cNvPr>
          <p:cNvSpPr/>
          <p:nvPr/>
        </p:nvSpPr>
        <p:spPr>
          <a:xfrm>
            <a:off x="8816009" y="3001617"/>
            <a:ext cx="1123121" cy="77525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91F094-566A-435D-B9F3-BA26E60249D0}"/>
              </a:ext>
            </a:extLst>
          </p:cNvPr>
          <p:cNvSpPr/>
          <p:nvPr/>
        </p:nvSpPr>
        <p:spPr>
          <a:xfrm>
            <a:off x="10353964" y="2059709"/>
            <a:ext cx="1123121" cy="1634836"/>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B8DA92F-943F-4909-9B07-2F965C73EBE2}"/>
              </a:ext>
            </a:extLst>
          </p:cNvPr>
          <p:cNvSpPr/>
          <p:nvPr/>
        </p:nvSpPr>
        <p:spPr>
          <a:xfrm>
            <a:off x="3029527" y="3103418"/>
            <a:ext cx="1265382" cy="1376218"/>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3E8F753-8583-4813-88AC-919FB7408018}"/>
              </a:ext>
            </a:extLst>
          </p:cNvPr>
          <p:cNvSpPr/>
          <p:nvPr/>
        </p:nvSpPr>
        <p:spPr>
          <a:xfrm>
            <a:off x="4581236" y="3103418"/>
            <a:ext cx="1182255" cy="1108364"/>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58607F6-7D49-4B1D-91C0-844D91C12741}"/>
              </a:ext>
            </a:extLst>
          </p:cNvPr>
          <p:cNvSpPr txBox="1"/>
          <p:nvPr/>
        </p:nvSpPr>
        <p:spPr>
          <a:xfrm>
            <a:off x="8149668" y="1186364"/>
            <a:ext cx="2839303" cy="369332"/>
          </a:xfrm>
          <a:prstGeom prst="rect">
            <a:avLst/>
          </a:prstGeom>
          <a:noFill/>
        </p:spPr>
        <p:txBody>
          <a:bodyPr wrap="none" rtlCol="0">
            <a:spAutoFit/>
          </a:bodyPr>
          <a:lstStyle/>
          <a:p>
            <a:r>
              <a:rPr lang="en-US" dirty="0"/>
              <a:t>Coarse Grain Reconfigurable</a:t>
            </a:r>
          </a:p>
        </p:txBody>
      </p:sp>
    </p:spTree>
    <p:extLst>
      <p:ext uri="{BB962C8B-B14F-4D97-AF65-F5344CB8AC3E}">
        <p14:creationId xmlns:p14="http://schemas.microsoft.com/office/powerpoint/2010/main" val="1324746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C8E1F-7F52-4A34-B9D9-36A7E0C2A8B7}"/>
              </a:ext>
            </a:extLst>
          </p:cNvPr>
          <p:cNvSpPr>
            <a:spLocks noGrp="1"/>
          </p:cNvSpPr>
          <p:nvPr>
            <p:ph type="title"/>
          </p:nvPr>
        </p:nvSpPr>
        <p:spPr/>
        <p:txBody>
          <a:bodyPr/>
          <a:lstStyle/>
          <a:p>
            <a:pPr algn="ctr"/>
            <a:r>
              <a:rPr lang="en-US" dirty="0" err="1">
                <a:latin typeface="Times New Roman" panose="02020603050405020304" pitchFamily="18" charset="0"/>
                <a:cs typeface="Times New Roman" panose="02020603050405020304" pitchFamily="18" charset="0"/>
              </a:rPr>
              <a:t>Telum</a:t>
            </a:r>
            <a:r>
              <a:rPr lang="en-US" dirty="0">
                <a:latin typeface="Times New Roman" panose="02020603050405020304" pitchFamily="18" charset="0"/>
                <a:cs typeface="Times New Roman" panose="02020603050405020304" pitchFamily="18" charset="0"/>
              </a:rPr>
              <a:t>: IBM AI Array Accelerator </a:t>
            </a:r>
          </a:p>
        </p:txBody>
      </p:sp>
      <p:pic>
        <p:nvPicPr>
          <p:cNvPr id="4" name="Content Placeholder 3">
            <a:extLst>
              <a:ext uri="{FF2B5EF4-FFF2-40B4-BE49-F238E27FC236}">
                <a16:creationId xmlns:a16="http://schemas.microsoft.com/office/drawing/2014/main" id="{003135DC-A598-49E5-AB39-A6E54712B33E}"/>
              </a:ext>
            </a:extLst>
          </p:cNvPr>
          <p:cNvPicPr>
            <a:picLocks noGrp="1" noChangeAspect="1"/>
          </p:cNvPicPr>
          <p:nvPr>
            <p:ph idx="1"/>
          </p:nvPr>
        </p:nvPicPr>
        <p:blipFill>
          <a:blip r:embed="rId3"/>
          <a:stretch>
            <a:fillRect/>
          </a:stretch>
        </p:blipFill>
        <p:spPr>
          <a:xfrm>
            <a:off x="1779196" y="1825625"/>
            <a:ext cx="8633607" cy="4351338"/>
          </a:xfrm>
          <a:prstGeom prst="rect">
            <a:avLst/>
          </a:prstGeom>
        </p:spPr>
      </p:pic>
    </p:spTree>
    <p:extLst>
      <p:ext uri="{BB962C8B-B14F-4D97-AF65-F5344CB8AC3E}">
        <p14:creationId xmlns:p14="http://schemas.microsoft.com/office/powerpoint/2010/main" val="2267485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0ACF-EA56-477F-9545-EB0FD88D82B2}"/>
              </a:ext>
            </a:extLst>
          </p:cNvPr>
          <p:cNvSpPr>
            <a:spLocks noGrp="1"/>
          </p:cNvSpPr>
          <p:nvPr>
            <p:ph type="title"/>
          </p:nvPr>
        </p:nvSpPr>
        <p:spPr>
          <a:xfrm>
            <a:off x="838200" y="155805"/>
            <a:ext cx="10515600" cy="1325563"/>
          </a:xfrm>
        </p:spPr>
        <p:txBody>
          <a:bodyPr/>
          <a:lstStyle/>
          <a:p>
            <a:pPr algn="ctr"/>
            <a:r>
              <a:rPr lang="en-US" dirty="0">
                <a:latin typeface="Times New Roman" panose="02020603050405020304" pitchFamily="18" charset="0"/>
                <a:cs typeface="Times New Roman" panose="02020603050405020304" pitchFamily="18" charset="0"/>
              </a:rPr>
              <a:t>Intel Neurocomputing</a:t>
            </a:r>
          </a:p>
        </p:txBody>
      </p:sp>
      <p:pic>
        <p:nvPicPr>
          <p:cNvPr id="4" name="Content Placeholder 3">
            <a:extLst>
              <a:ext uri="{FF2B5EF4-FFF2-40B4-BE49-F238E27FC236}">
                <a16:creationId xmlns:a16="http://schemas.microsoft.com/office/drawing/2014/main" id="{ECC12020-F342-406F-92C2-1F99D9D0D253}"/>
              </a:ext>
            </a:extLst>
          </p:cNvPr>
          <p:cNvPicPr>
            <a:picLocks noGrp="1" noChangeAspect="1"/>
          </p:cNvPicPr>
          <p:nvPr>
            <p:ph idx="1"/>
          </p:nvPr>
        </p:nvPicPr>
        <p:blipFill>
          <a:blip r:embed="rId3"/>
          <a:stretch>
            <a:fillRect/>
          </a:stretch>
        </p:blipFill>
        <p:spPr>
          <a:xfrm>
            <a:off x="2178781" y="1560144"/>
            <a:ext cx="7901653" cy="5248955"/>
          </a:xfrm>
          <a:prstGeom prst="rect">
            <a:avLst/>
          </a:prstGeom>
        </p:spPr>
      </p:pic>
    </p:spTree>
    <p:extLst>
      <p:ext uri="{BB962C8B-B14F-4D97-AF65-F5344CB8AC3E}">
        <p14:creationId xmlns:p14="http://schemas.microsoft.com/office/powerpoint/2010/main" val="4255542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CD93-2BAA-46D4-98F2-6EF18C51AB4D}"/>
              </a:ext>
            </a:extLst>
          </p:cNvPr>
          <p:cNvSpPr>
            <a:spLocks noGrp="1"/>
          </p:cNvSpPr>
          <p:nvPr>
            <p:ph type="title"/>
          </p:nvPr>
        </p:nvSpPr>
        <p:spPr>
          <a:xfrm>
            <a:off x="914402" y="489508"/>
            <a:ext cx="7590619" cy="540186"/>
          </a:xfrm>
        </p:spPr>
        <p:txBody>
          <a:bodyPr anchor="b">
            <a:normAutofit fontScale="90000"/>
          </a:bodyPr>
          <a:lstStyle/>
          <a:p>
            <a:pPr algn="ctr"/>
            <a:r>
              <a:rPr lang="en-US" sz="4000" dirty="0">
                <a:latin typeface="Times New Roman" panose="02020603050405020304" pitchFamily="18" charset="0"/>
                <a:cs typeface="Times New Roman" panose="02020603050405020304" pitchFamily="18" charset="0"/>
              </a:rPr>
              <a:t>Intel: Advanced Matrix Extension</a:t>
            </a:r>
          </a:p>
        </p:txBody>
      </p:sp>
      <p:sp>
        <p:nvSpPr>
          <p:cNvPr id="3" name="Content Placeholder 2">
            <a:extLst>
              <a:ext uri="{FF2B5EF4-FFF2-40B4-BE49-F238E27FC236}">
                <a16:creationId xmlns:a16="http://schemas.microsoft.com/office/drawing/2014/main" id="{2DC95827-80BE-4130-B63D-2D030D4E6C5B}"/>
              </a:ext>
            </a:extLst>
          </p:cNvPr>
          <p:cNvSpPr>
            <a:spLocks noGrp="1"/>
          </p:cNvSpPr>
          <p:nvPr>
            <p:ph idx="1"/>
          </p:nvPr>
        </p:nvSpPr>
        <p:spPr>
          <a:xfrm>
            <a:off x="914401" y="1419631"/>
            <a:ext cx="4913521" cy="3901516"/>
          </a:xfrm>
        </p:spPr>
        <p:txBody>
          <a:bodyPr anchor="t">
            <a:normAutofit fontScale="92500" lnSpcReduction="20000"/>
          </a:bodyPr>
          <a:lstStyle/>
          <a:p>
            <a:r>
              <a:rPr lang="en-US" dirty="0">
                <a:latin typeface="Times New Roman" panose="02020603050405020304" pitchFamily="18" charset="0"/>
                <a:cs typeface="Times New Roman" panose="02020603050405020304" pitchFamily="18" charset="0"/>
              </a:rPr>
              <a:t>Intel has introduced a new x86 extension called </a:t>
            </a:r>
            <a:r>
              <a:rPr lang="en-US" b="1" dirty="0">
                <a:latin typeface="Times New Roman" panose="02020603050405020304" pitchFamily="18" charset="0"/>
                <a:cs typeface="Times New Roman" panose="02020603050405020304" pitchFamily="18" charset="0"/>
              </a:rPr>
              <a:t>Advanced Matrix Extensions (AMX)</a:t>
            </a:r>
          </a:p>
          <a:p>
            <a:r>
              <a:rPr lang="en-US" dirty="0">
                <a:latin typeface="Times New Roman" panose="02020603050405020304" pitchFamily="18" charset="0"/>
                <a:cs typeface="Times New Roman" panose="02020603050405020304" pitchFamily="18" charset="0"/>
              </a:rPr>
              <a:t>An accelerator in the next generation Xeon server processors based on Intel 7 process.</a:t>
            </a:r>
          </a:p>
          <a:p>
            <a:pPr lvl="1"/>
            <a:r>
              <a:rPr lang="en-US" sz="2800" dirty="0">
                <a:latin typeface="Times New Roman" panose="02020603050405020304" pitchFamily="18" charset="0"/>
                <a:cs typeface="Times New Roman" panose="02020603050405020304" pitchFamily="18" charset="0"/>
              </a:rPr>
              <a:t>Sapphire Rapids microarchitecture</a:t>
            </a:r>
          </a:p>
          <a:p>
            <a:pPr lvl="1"/>
            <a:r>
              <a:rPr lang="en-US" sz="2800" dirty="0">
                <a:latin typeface="Times New Roman" panose="02020603050405020304" pitchFamily="18" charset="0"/>
                <a:cs typeface="Times New Roman" panose="02020603050405020304" pitchFamily="18" charset="0"/>
              </a:rPr>
              <a:t>Release sometime in 2022</a:t>
            </a:r>
          </a:p>
          <a:p>
            <a:pPr lvl="1"/>
            <a:r>
              <a:rPr lang="en-US" sz="2800" dirty="0">
                <a:latin typeface="Times New Roman" panose="02020603050405020304" pitchFamily="18" charset="0"/>
                <a:cs typeface="Times New Roman" panose="02020603050405020304" pitchFamily="18" charset="0"/>
              </a:rPr>
              <a:t>Part of Intel's DL-Boost feature set</a:t>
            </a:r>
          </a:p>
        </p:txBody>
      </p:sp>
      <p:pic>
        <p:nvPicPr>
          <p:cNvPr id="5" name="Picture 4" descr="A picture containing graphical user interface&#10;&#10;Description automatically generated">
            <a:extLst>
              <a:ext uri="{FF2B5EF4-FFF2-40B4-BE49-F238E27FC236}">
                <a16:creationId xmlns:a16="http://schemas.microsoft.com/office/drawing/2014/main" id="{89B5DE2E-D950-4B77-9645-F48DF5F78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923" y="1419631"/>
            <a:ext cx="6198824" cy="3378358"/>
          </a:xfrm>
          <a:prstGeom prst="rect">
            <a:avLst/>
          </a:prstGeom>
        </p:spPr>
      </p:pic>
      <p:sp>
        <p:nvSpPr>
          <p:cNvPr id="4" name="TextBox 3">
            <a:extLst>
              <a:ext uri="{FF2B5EF4-FFF2-40B4-BE49-F238E27FC236}">
                <a16:creationId xmlns:a16="http://schemas.microsoft.com/office/drawing/2014/main" id="{09D994E6-49A2-4FD5-B7D3-2EEB26A9C54E}"/>
              </a:ext>
            </a:extLst>
          </p:cNvPr>
          <p:cNvSpPr txBox="1"/>
          <p:nvPr/>
        </p:nvSpPr>
        <p:spPr>
          <a:xfrm>
            <a:off x="8130448" y="6202496"/>
            <a:ext cx="3047629" cy="261610"/>
          </a:xfrm>
          <a:prstGeom prst="rect">
            <a:avLst/>
          </a:prstGeom>
          <a:noFill/>
        </p:spPr>
        <p:txBody>
          <a:bodyPr wrap="none" rtlCol="0">
            <a:spAutoFit/>
          </a:bodyPr>
          <a:lstStyle/>
          <a:p>
            <a:r>
              <a:rPr lang="en-US" sz="1100" dirty="0"/>
              <a:t>Thanks to my student Andrew Ding for AMX slides</a:t>
            </a:r>
          </a:p>
        </p:txBody>
      </p:sp>
    </p:spTree>
    <p:extLst>
      <p:ext uri="{BB962C8B-B14F-4D97-AF65-F5344CB8AC3E}">
        <p14:creationId xmlns:p14="http://schemas.microsoft.com/office/powerpoint/2010/main" val="3834572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9D8C76-BE0F-4815-B835-49A55485F32E}"/>
              </a:ext>
            </a:extLst>
          </p:cNvPr>
          <p:cNvSpPr>
            <a:spLocks noGrp="1"/>
          </p:cNvSpPr>
          <p:nvPr>
            <p:ph type="title"/>
          </p:nvPr>
        </p:nvSpPr>
        <p:spPr>
          <a:xfrm>
            <a:off x="838200" y="270122"/>
            <a:ext cx="10515600" cy="911225"/>
          </a:xfrm>
        </p:spPr>
        <p:txBody>
          <a:bodyPr/>
          <a:lstStyle/>
          <a:p>
            <a:pPr algn="ctr"/>
            <a:r>
              <a:rPr lang="en-US" dirty="0">
                <a:latin typeface="Times New Roman" panose="02020603050405020304" pitchFamily="18" charset="0"/>
                <a:cs typeface="Times New Roman" panose="02020603050405020304" pitchFamily="18" charset="0"/>
              </a:rPr>
              <a:t>AI, ML, and Brain-Like</a:t>
            </a:r>
          </a:p>
        </p:txBody>
      </p:sp>
      <p:sp>
        <p:nvSpPr>
          <p:cNvPr id="5" name="Content Placeholder 4">
            <a:extLst>
              <a:ext uri="{FF2B5EF4-FFF2-40B4-BE49-F238E27FC236}">
                <a16:creationId xmlns:a16="http://schemas.microsoft.com/office/drawing/2014/main" id="{B036D0D8-04BD-4E5D-9C4C-F32A72EB1007}"/>
              </a:ext>
            </a:extLst>
          </p:cNvPr>
          <p:cNvSpPr>
            <a:spLocks noGrp="1"/>
          </p:cNvSpPr>
          <p:nvPr>
            <p:ph idx="1"/>
          </p:nvPr>
        </p:nvSpPr>
        <p:spPr>
          <a:xfrm>
            <a:off x="838200" y="1466850"/>
            <a:ext cx="10515600" cy="5026025"/>
          </a:xfrm>
        </p:spPr>
        <p:txBody>
          <a:bodyPr>
            <a:normAutofit/>
          </a:bodyPr>
          <a:lstStyle/>
          <a:p>
            <a:r>
              <a:rPr lang="en-US" b="1" dirty="0">
                <a:latin typeface="Times New Roman" panose="02020603050405020304" pitchFamily="18" charset="0"/>
                <a:cs typeface="Times New Roman" panose="02020603050405020304" pitchFamily="18" charset="0"/>
              </a:rPr>
              <a:t>Artificial Intelligence </a:t>
            </a:r>
            <a:r>
              <a:rPr lang="en-US" dirty="0">
                <a:latin typeface="Times New Roman" panose="02020603050405020304" pitchFamily="18" charset="0"/>
                <a:cs typeface="Times New Roman" panose="02020603050405020304" pitchFamily="18" charset="0"/>
              </a:rPr>
              <a:t>(AI): The science and engineering of creating </a:t>
            </a:r>
            <a:r>
              <a:rPr lang="en-US" u="sng" dirty="0">
                <a:latin typeface="Times New Roman" panose="02020603050405020304" pitchFamily="18" charset="0"/>
                <a:cs typeface="Times New Roman" panose="02020603050405020304" pitchFamily="18" charset="0"/>
              </a:rPr>
              <a:t>intelligent machines</a:t>
            </a:r>
            <a:r>
              <a:rPr lang="en-US" dirty="0">
                <a:latin typeface="Times New Roman" panose="02020603050405020304" pitchFamily="18" charset="0"/>
                <a:cs typeface="Times New Roman" panose="02020603050405020304" pitchFamily="18" charset="0"/>
              </a:rPr>
              <a:t>. (John McCarthy, 1956)</a:t>
            </a:r>
          </a:p>
          <a:p>
            <a:pPr lvl="1"/>
            <a:r>
              <a:rPr lang="en-US" sz="2800" b="1" dirty="0">
                <a:latin typeface="Times New Roman" panose="02020603050405020304" pitchFamily="18" charset="0"/>
                <a:cs typeface="Times New Roman" panose="02020603050405020304" pitchFamily="18" charset="0"/>
              </a:rPr>
              <a:t>Machine Learning </a:t>
            </a:r>
            <a:r>
              <a:rPr lang="en-US" sz="2800" dirty="0">
                <a:latin typeface="Times New Roman" panose="02020603050405020304" pitchFamily="18" charset="0"/>
                <a:cs typeface="Times New Roman" panose="02020603050405020304" pitchFamily="18" charset="0"/>
              </a:rPr>
              <a:t>(ML): Field of study that gives computers the ability to </a:t>
            </a:r>
            <a:r>
              <a:rPr lang="en-US" sz="2800" u="sng" dirty="0">
                <a:latin typeface="Times New Roman" panose="02020603050405020304" pitchFamily="18" charset="0"/>
                <a:cs typeface="Times New Roman" panose="02020603050405020304" pitchFamily="18" charset="0"/>
              </a:rPr>
              <a:t>learn without being explicitly programmed</a:t>
            </a:r>
            <a:r>
              <a:rPr lang="en-US" sz="2800" dirty="0">
                <a:latin typeface="Times New Roman" panose="02020603050405020304" pitchFamily="18" charset="0"/>
                <a:cs typeface="Times New Roman" panose="02020603050405020304" pitchFamily="18" charset="0"/>
              </a:rPr>
              <a:t>. (Arthur Samuel, 1959); requires large data sets</a:t>
            </a:r>
          </a:p>
          <a:p>
            <a:pPr lvl="2"/>
            <a:r>
              <a:rPr lang="en-US" sz="2800" b="1" dirty="0">
                <a:latin typeface="Times New Roman" panose="02020603050405020304" pitchFamily="18" charset="0"/>
                <a:cs typeface="Times New Roman" panose="02020603050405020304" pitchFamily="18" charset="0"/>
              </a:rPr>
              <a:t>Brain-Like</a:t>
            </a:r>
            <a:r>
              <a:rPr lang="en-US" sz="2800" dirty="0">
                <a:latin typeface="Times New Roman" panose="02020603050405020304" pitchFamily="18" charset="0"/>
                <a:cs typeface="Times New Roman" panose="02020603050405020304" pitchFamily="18" charset="0"/>
              </a:rPr>
              <a:t>: A machine that its operation and design are strongly </a:t>
            </a:r>
            <a:r>
              <a:rPr lang="en-US" sz="2800" u="sng" dirty="0">
                <a:latin typeface="Times New Roman" panose="02020603050405020304" pitchFamily="18" charset="0"/>
                <a:cs typeface="Times New Roman" panose="02020603050405020304" pitchFamily="18" charset="0"/>
              </a:rPr>
              <a:t>inspired by how the human brain functions</a:t>
            </a:r>
            <a:r>
              <a:rPr lang="en-US" sz="2800" dirty="0">
                <a:latin typeface="Times New Roman" panose="02020603050405020304" pitchFamily="18" charset="0"/>
                <a:cs typeface="Times New Roman" panose="02020603050405020304" pitchFamily="18" charset="0"/>
              </a:rPr>
              <a:t>.</a:t>
            </a:r>
          </a:p>
          <a:p>
            <a:pPr lvl="3"/>
            <a:r>
              <a:rPr lang="en-US" sz="2800" b="1" dirty="0">
                <a:latin typeface="Times New Roman" panose="02020603050405020304" pitchFamily="18" charset="0"/>
                <a:cs typeface="Times New Roman" panose="02020603050405020304" pitchFamily="18" charset="0"/>
              </a:rPr>
              <a:t>Neural Networks</a:t>
            </a:r>
          </a:p>
          <a:p>
            <a:pPr lvl="4"/>
            <a:r>
              <a:rPr lang="en-US" sz="2800" b="1" dirty="0">
                <a:latin typeface="Times New Roman" panose="02020603050405020304" pitchFamily="18" charset="0"/>
                <a:cs typeface="Times New Roman" panose="02020603050405020304" pitchFamily="18" charset="0"/>
              </a:rPr>
              <a:t>Deep Learning: </a:t>
            </a:r>
            <a:r>
              <a:rPr lang="en-US" sz="2800" dirty="0">
                <a:latin typeface="Times New Roman" panose="02020603050405020304" pitchFamily="18" charset="0"/>
                <a:cs typeface="Times New Roman" panose="02020603050405020304" pitchFamily="18" charset="0"/>
              </a:rPr>
              <a:t>many layers used for data processing</a:t>
            </a:r>
          </a:p>
          <a:p>
            <a:pPr lvl="3"/>
            <a:r>
              <a:rPr lang="en-US" sz="2800" b="1" dirty="0">
                <a:latin typeface="Times New Roman" panose="02020603050405020304" pitchFamily="18" charset="0"/>
                <a:cs typeface="Times New Roman" panose="02020603050405020304" pitchFamily="18" charset="0"/>
              </a:rPr>
              <a:t>Spiking</a:t>
            </a:r>
          </a:p>
        </p:txBody>
      </p:sp>
    </p:spTree>
    <p:extLst>
      <p:ext uri="{BB962C8B-B14F-4D97-AF65-F5344CB8AC3E}">
        <p14:creationId xmlns:p14="http://schemas.microsoft.com/office/powerpoint/2010/main" val="2469253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7707-4E29-4923-95F4-C9AA807922AB}"/>
              </a:ext>
            </a:extLst>
          </p:cNvPr>
          <p:cNvSpPr>
            <a:spLocks noGrp="1"/>
          </p:cNvSpPr>
          <p:nvPr>
            <p:ph type="title"/>
          </p:nvPr>
        </p:nvSpPr>
        <p:spPr>
          <a:xfrm>
            <a:off x="923440" y="361251"/>
            <a:ext cx="4607028" cy="1156978"/>
          </a:xfrm>
        </p:spPr>
        <p:txBody>
          <a:bodyPr anchor="t">
            <a:normAutofit/>
          </a:bodyPr>
          <a:lstStyle/>
          <a:p>
            <a:r>
              <a:rPr lang="en-US" sz="4000" dirty="0">
                <a:latin typeface="Times New Roman" panose="02020603050405020304" pitchFamily="18" charset="0"/>
                <a:cs typeface="Times New Roman" panose="02020603050405020304" pitchFamily="18" charset="0"/>
              </a:rPr>
              <a:t>Features</a:t>
            </a:r>
          </a:p>
        </p:txBody>
      </p:sp>
      <p:sp>
        <p:nvSpPr>
          <p:cNvPr id="3" name="Content Placeholder 2">
            <a:extLst>
              <a:ext uri="{FF2B5EF4-FFF2-40B4-BE49-F238E27FC236}">
                <a16:creationId xmlns:a16="http://schemas.microsoft.com/office/drawing/2014/main" id="{02A7BA60-D11F-460C-87E5-C0B07083A08A}"/>
              </a:ext>
            </a:extLst>
          </p:cNvPr>
          <p:cNvSpPr>
            <a:spLocks noGrp="1"/>
          </p:cNvSpPr>
          <p:nvPr>
            <p:ph idx="1"/>
          </p:nvPr>
        </p:nvSpPr>
        <p:spPr>
          <a:xfrm>
            <a:off x="239205" y="1518229"/>
            <a:ext cx="4996390" cy="4882570"/>
          </a:xfrm>
        </p:spPr>
        <p:txBody>
          <a:bodyPr>
            <a:normAutofit/>
          </a:bodyPr>
          <a:lstStyle/>
          <a:p>
            <a:r>
              <a:rPr lang="en-US" sz="2000" dirty="0">
                <a:latin typeface="Times New Roman" panose="02020603050405020304" pitchFamily="18" charset="0"/>
                <a:cs typeface="Times New Roman" panose="02020603050405020304" pitchFamily="18" charset="0"/>
              </a:rPr>
              <a:t>Includes a massive </a:t>
            </a:r>
            <a:r>
              <a:rPr lang="en-US" sz="2000" b="1" dirty="0">
                <a:latin typeface="Times New Roman" panose="02020603050405020304" pitchFamily="18" charset="0"/>
                <a:cs typeface="Times New Roman" panose="02020603050405020304" pitchFamily="18" charset="0"/>
              </a:rPr>
              <a:t>8KB register file </a:t>
            </a:r>
            <a:r>
              <a:rPr lang="en-US" sz="2000" dirty="0">
                <a:latin typeface="Times New Roman" panose="02020603050405020304" pitchFamily="18" charset="0"/>
                <a:cs typeface="Times New Roman" panose="02020603050405020304" pitchFamily="18" charset="0"/>
              </a:rPr>
              <a:t>for matrix operations</a:t>
            </a:r>
          </a:p>
          <a:p>
            <a:pPr lvl="1"/>
            <a:r>
              <a:rPr lang="en-US" sz="2000" dirty="0">
                <a:latin typeface="Times New Roman" panose="02020603050405020304" pitchFamily="18" charset="0"/>
                <a:cs typeface="Times New Roman" panose="02020603050405020304" pitchFamily="18" charset="0"/>
              </a:rPr>
              <a:t>Organized into 8 tiles, each tile has 16 rows by 64 bytes or1KB per tile</a:t>
            </a:r>
          </a:p>
          <a:p>
            <a:pPr lvl="1"/>
            <a:r>
              <a:rPr lang="en-US" sz="2000" dirty="0">
                <a:latin typeface="Times New Roman" panose="02020603050405020304" pitchFamily="18" charset="0"/>
                <a:cs typeface="Times New Roman" panose="02020603050405020304" pitchFamily="18" charset="0"/>
              </a:rPr>
              <a:t>Tile Registers are named TMM0-TMM7</a:t>
            </a:r>
          </a:p>
          <a:p>
            <a:pPr lvl="1"/>
            <a:r>
              <a:rPr lang="en-US" sz="2000" dirty="0">
                <a:latin typeface="Times New Roman" panose="02020603050405020304" pitchFamily="18" charset="0"/>
                <a:cs typeface="Times New Roman" panose="02020603050405020304" pitchFamily="18" charset="0"/>
              </a:rPr>
              <a:t>Tiles are software configurable</a:t>
            </a:r>
          </a:p>
          <a:p>
            <a:pPr lvl="1"/>
            <a:r>
              <a:rPr lang="en-US" sz="2000" dirty="0">
                <a:latin typeface="Times New Roman" panose="02020603050405020304" pitchFamily="18" charset="0"/>
                <a:cs typeface="Times New Roman" panose="02020603050405020304" pitchFamily="18" charset="0"/>
              </a:rPr>
              <a:t>SIMD extension</a:t>
            </a:r>
          </a:p>
          <a:p>
            <a:r>
              <a:rPr lang="en-US" sz="2000" dirty="0">
                <a:latin typeface="Times New Roman" panose="02020603050405020304" pitchFamily="18" charset="0"/>
                <a:cs typeface="Times New Roman" panose="02020603050405020304" pitchFamily="18" charset="0"/>
              </a:rPr>
              <a:t>A TMUL accelerator for matrix multiplications</a:t>
            </a:r>
          </a:p>
          <a:p>
            <a:pPr lvl="1"/>
            <a:r>
              <a:rPr lang="en-US" sz="2000" dirty="0">
                <a:latin typeface="Times New Roman" panose="02020603050405020304" pitchFamily="18" charset="0"/>
                <a:cs typeface="Times New Roman" panose="02020603050405020304" pitchFamily="18" charset="0"/>
              </a:rPr>
              <a:t>AMX is </a:t>
            </a:r>
            <a:r>
              <a:rPr lang="en-US" sz="2000" u="sng" dirty="0">
                <a:latin typeface="Times New Roman" panose="02020603050405020304" pitchFamily="18" charset="0"/>
                <a:cs typeface="Times New Roman" panose="02020603050405020304" pitchFamily="18" charset="0"/>
              </a:rPr>
              <a:t>extensible so new accelerators can be added</a:t>
            </a:r>
          </a:p>
          <a:p>
            <a:r>
              <a:rPr lang="en-US" sz="2000" dirty="0">
                <a:latin typeface="Times New Roman" panose="02020603050405020304" pitchFamily="18" charset="0"/>
                <a:cs typeface="Times New Roman" panose="02020603050405020304" pitchFamily="18" charset="0"/>
              </a:rPr>
              <a:t>64 Bit programming paradigm </a:t>
            </a:r>
          </a:p>
          <a:p>
            <a:pPr lvl="1"/>
            <a:endParaRPr lang="en-US" sz="2000" dirty="0"/>
          </a:p>
        </p:txBody>
      </p:sp>
      <p:pic>
        <p:nvPicPr>
          <p:cNvPr id="10" name="Picture 9">
            <a:extLst>
              <a:ext uri="{FF2B5EF4-FFF2-40B4-BE49-F238E27FC236}">
                <a16:creationId xmlns:a16="http://schemas.microsoft.com/office/drawing/2014/main" id="{1DA9A619-7B92-4DF5-A975-8BBD6065E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595" y="2555056"/>
            <a:ext cx="4795738" cy="3644762"/>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6117520-B80F-48D6-BEFA-05A93C230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348" y="7825"/>
            <a:ext cx="5862652" cy="3321802"/>
          </a:xfrm>
          <a:prstGeom prst="rect">
            <a:avLst/>
          </a:prstGeom>
        </p:spPr>
      </p:pic>
    </p:spTree>
    <p:extLst>
      <p:ext uri="{BB962C8B-B14F-4D97-AF65-F5344CB8AC3E}">
        <p14:creationId xmlns:p14="http://schemas.microsoft.com/office/powerpoint/2010/main" val="2484030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A19C8-EE46-41DF-A565-E0ACBF2116CF}"/>
              </a:ext>
            </a:extLst>
          </p:cNvPr>
          <p:cNvSpPr>
            <a:spLocks noGrp="1"/>
          </p:cNvSpPr>
          <p:nvPr>
            <p:ph type="title"/>
          </p:nvPr>
        </p:nvSpPr>
        <p:spPr>
          <a:xfrm>
            <a:off x="2577946" y="319488"/>
            <a:ext cx="6444867" cy="921285"/>
          </a:xfrm>
        </p:spPr>
        <p:txBody>
          <a:bodyPr anchor="b">
            <a:normAutofit/>
          </a:bodyPr>
          <a:lstStyle/>
          <a:p>
            <a:pPr algn="ctr"/>
            <a:r>
              <a:rPr lang="en-US" sz="4000" dirty="0">
                <a:latin typeface="Times New Roman" panose="02020603050405020304" pitchFamily="18" charset="0"/>
                <a:cs typeface="Times New Roman" panose="02020603050405020304" pitchFamily="18" charset="0"/>
              </a:rPr>
              <a:t>Purpose and Performance</a:t>
            </a:r>
          </a:p>
        </p:txBody>
      </p:sp>
      <p:sp>
        <p:nvSpPr>
          <p:cNvPr id="3" name="Content Placeholder 2">
            <a:extLst>
              <a:ext uri="{FF2B5EF4-FFF2-40B4-BE49-F238E27FC236}">
                <a16:creationId xmlns:a16="http://schemas.microsoft.com/office/drawing/2014/main" id="{027431E7-8867-4250-8089-DB2EE07D9640}"/>
              </a:ext>
            </a:extLst>
          </p:cNvPr>
          <p:cNvSpPr>
            <a:spLocks noGrp="1"/>
          </p:cNvSpPr>
          <p:nvPr>
            <p:ph idx="1"/>
          </p:nvPr>
        </p:nvSpPr>
        <p:spPr>
          <a:xfrm>
            <a:off x="279402" y="2031058"/>
            <a:ext cx="5181598" cy="3409898"/>
          </a:xfrm>
        </p:spPr>
        <p:txBody>
          <a:bodyPr anchor="t">
            <a:normAutofit lnSpcReduction="10000"/>
          </a:bodyPr>
          <a:lstStyle/>
          <a:p>
            <a:r>
              <a:rPr lang="en-US" sz="2400" dirty="0">
                <a:latin typeface="Times New Roman" panose="02020603050405020304" pitchFamily="18" charset="0"/>
                <a:cs typeface="Times New Roman" panose="02020603050405020304" pitchFamily="18" charset="0"/>
              </a:rPr>
              <a:t>Meant to accelerate both </a:t>
            </a:r>
            <a:r>
              <a:rPr lang="en-US" sz="2400" u="sng" dirty="0">
                <a:latin typeface="Times New Roman" panose="02020603050405020304" pitchFamily="18" charset="0"/>
                <a:cs typeface="Times New Roman" panose="02020603050405020304" pitchFamily="18" charset="0"/>
              </a:rPr>
              <a:t>training</a:t>
            </a:r>
            <a:r>
              <a:rPr lang="en-US" sz="2400" dirty="0">
                <a:latin typeface="Times New Roman" panose="02020603050405020304" pitchFamily="18" charset="0"/>
                <a:cs typeface="Times New Roman" panose="02020603050405020304" pitchFamily="18" charset="0"/>
              </a:rPr>
              <a:t> and </a:t>
            </a:r>
            <a:r>
              <a:rPr lang="en-US" sz="2400" u="sng" dirty="0">
                <a:latin typeface="Times New Roman" panose="02020603050405020304" pitchFamily="18" charset="0"/>
                <a:cs typeface="Times New Roman" panose="02020603050405020304" pitchFamily="18" charset="0"/>
              </a:rPr>
              <a:t>inference</a:t>
            </a:r>
            <a:r>
              <a:rPr lang="en-US" sz="2400" dirty="0">
                <a:latin typeface="Times New Roman" panose="02020603050405020304" pitchFamily="18" charset="0"/>
                <a:cs typeface="Times New Roman" panose="02020603050405020304" pitchFamily="18" charset="0"/>
              </a:rPr>
              <a:t> of deep neural networks. </a:t>
            </a:r>
          </a:p>
          <a:p>
            <a:pPr lvl="1"/>
            <a:r>
              <a:rPr lang="en-US" dirty="0">
                <a:latin typeface="Times New Roman" panose="02020603050405020304" pitchFamily="18" charset="0"/>
                <a:cs typeface="Times New Roman" panose="02020603050405020304" pitchFamily="18" charset="0"/>
              </a:rPr>
              <a:t>More matrix multiplies per clock cycle</a:t>
            </a:r>
          </a:p>
          <a:p>
            <a:pPr lvl="1"/>
            <a:r>
              <a:rPr lang="en-US" dirty="0">
                <a:latin typeface="Times New Roman" panose="02020603050405020304" pitchFamily="18" charset="0"/>
                <a:cs typeface="Times New Roman" panose="02020603050405020304" pitchFamily="18" charset="0"/>
              </a:rPr>
              <a:t>2K INT8 or 1K BF16 ops/cycle</a:t>
            </a:r>
          </a:p>
          <a:p>
            <a:r>
              <a:rPr lang="en-US" sz="2400" dirty="0">
                <a:latin typeface="Times New Roman" panose="02020603050405020304" pitchFamily="18" charset="0"/>
                <a:cs typeface="Times New Roman" panose="02020603050405020304" pitchFamily="18" charset="0"/>
              </a:rPr>
              <a:t>Targeted for datacenter</a:t>
            </a:r>
          </a:p>
          <a:p>
            <a:r>
              <a:rPr lang="en-US" sz="2400" dirty="0">
                <a:latin typeface="Times New Roman" panose="02020603050405020304" pitchFamily="18" charset="0"/>
                <a:cs typeface="Times New Roman" panose="02020603050405020304" pitchFamily="18" charset="0"/>
              </a:rPr>
              <a:t>Intel claims 7.8X improvement for matrix operations</a:t>
            </a:r>
          </a:p>
          <a:p>
            <a:r>
              <a:rPr lang="en-US" sz="2400" dirty="0">
                <a:latin typeface="Times New Roman" panose="02020603050405020304" pitchFamily="18" charset="0"/>
                <a:cs typeface="Times New Roman" panose="02020603050405020304" pitchFamily="18" charset="0"/>
              </a:rPr>
              <a:t>System software can disable AMX </a:t>
            </a:r>
            <a:endParaRPr lang="en-US" sz="2000" dirty="0">
              <a:latin typeface="Times New Roman" panose="02020603050405020304" pitchFamily="18" charset="0"/>
              <a:cs typeface="Times New Roman" panose="02020603050405020304" pitchFamily="18" charset="0"/>
            </a:endParaRPr>
          </a:p>
          <a:p>
            <a:endParaRPr lang="en-US" sz="2400" dirty="0"/>
          </a:p>
        </p:txBody>
      </p:sp>
      <p:pic>
        <p:nvPicPr>
          <p:cNvPr id="6" name="Picture 5" descr="Chart, waterfall chart&#10;&#10;Description automatically generated">
            <a:extLst>
              <a:ext uri="{FF2B5EF4-FFF2-40B4-BE49-F238E27FC236}">
                <a16:creationId xmlns:a16="http://schemas.microsoft.com/office/drawing/2014/main" id="{2093B995-6BE5-49A0-91A4-34F059E13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0" y="1586263"/>
            <a:ext cx="6522960" cy="3685473"/>
          </a:xfrm>
          <a:prstGeom prst="rect">
            <a:avLst/>
          </a:prstGeom>
        </p:spPr>
      </p:pic>
    </p:spTree>
    <p:extLst>
      <p:ext uri="{BB962C8B-B14F-4D97-AF65-F5344CB8AC3E}">
        <p14:creationId xmlns:p14="http://schemas.microsoft.com/office/powerpoint/2010/main" val="1862710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8C9E-9B58-489D-831F-598554432207}"/>
              </a:ext>
            </a:extLst>
          </p:cNvPr>
          <p:cNvSpPr>
            <a:spLocks noGrp="1"/>
          </p:cNvSpPr>
          <p:nvPr>
            <p:ph type="title"/>
          </p:nvPr>
        </p:nvSpPr>
        <p:spPr>
          <a:xfrm>
            <a:off x="429294" y="651752"/>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Intel AMX Architecture</a:t>
            </a:r>
          </a:p>
        </p:txBody>
      </p:sp>
      <p:pic>
        <p:nvPicPr>
          <p:cNvPr id="5" name="Content Placeholder 4" descr="Diagram&#10;&#10;Description automatically generated">
            <a:extLst>
              <a:ext uri="{FF2B5EF4-FFF2-40B4-BE49-F238E27FC236}">
                <a16:creationId xmlns:a16="http://schemas.microsoft.com/office/drawing/2014/main" id="{25F4850F-9C59-442A-AA1D-A02CB49526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6044" y="856762"/>
            <a:ext cx="10457423" cy="5464004"/>
          </a:xfrm>
          <a:prstGeom prst="rect">
            <a:avLst/>
          </a:prstGeom>
        </p:spPr>
      </p:pic>
    </p:spTree>
    <p:extLst>
      <p:ext uri="{BB962C8B-B14F-4D97-AF65-F5344CB8AC3E}">
        <p14:creationId xmlns:p14="http://schemas.microsoft.com/office/powerpoint/2010/main" val="3116953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4FDCD2-6511-4020-8DD1-533F9721A02F}"/>
              </a:ext>
            </a:extLst>
          </p:cNvPr>
          <p:cNvPicPr>
            <a:picLocks noChangeAspect="1"/>
          </p:cNvPicPr>
          <p:nvPr/>
        </p:nvPicPr>
        <p:blipFill>
          <a:blip r:embed="rId3"/>
          <a:stretch>
            <a:fillRect/>
          </a:stretch>
        </p:blipFill>
        <p:spPr>
          <a:xfrm>
            <a:off x="885824" y="1307270"/>
            <a:ext cx="10420350" cy="4552950"/>
          </a:xfrm>
          <a:prstGeom prst="rect">
            <a:avLst/>
          </a:prstGeom>
        </p:spPr>
      </p:pic>
      <p:sp>
        <p:nvSpPr>
          <p:cNvPr id="2" name="TextBox 1">
            <a:extLst>
              <a:ext uri="{FF2B5EF4-FFF2-40B4-BE49-F238E27FC236}">
                <a16:creationId xmlns:a16="http://schemas.microsoft.com/office/drawing/2014/main" id="{0BEF7E01-54F0-4643-B96E-619ED8C1AE25}"/>
              </a:ext>
            </a:extLst>
          </p:cNvPr>
          <p:cNvSpPr txBox="1"/>
          <p:nvPr/>
        </p:nvSpPr>
        <p:spPr>
          <a:xfrm>
            <a:off x="2471839" y="6060239"/>
            <a:ext cx="7020501" cy="369332"/>
          </a:xfrm>
          <a:prstGeom prst="rect">
            <a:avLst/>
          </a:prstGeom>
          <a:noFill/>
          <a:ln w="28575">
            <a:solidFill>
              <a:schemeClr val="accent6">
                <a:lumMod val="50000"/>
              </a:schemeClr>
            </a:solidFill>
          </a:ln>
        </p:spPr>
        <p:txBody>
          <a:bodyPr wrap="square" rtlCol="0">
            <a:spAutoFit/>
          </a:bodyPr>
          <a:lstStyle/>
          <a:p>
            <a:pPr algn="ctr"/>
            <a:r>
              <a:rPr lang="en-US" dirty="0"/>
              <a:t>Convolution alone accounts for more than 90% of CNNs’ computations.</a:t>
            </a:r>
          </a:p>
        </p:txBody>
      </p:sp>
      <p:sp>
        <p:nvSpPr>
          <p:cNvPr id="7" name="Rectangle: Rounded Corners 6">
            <a:extLst>
              <a:ext uri="{FF2B5EF4-FFF2-40B4-BE49-F238E27FC236}">
                <a16:creationId xmlns:a16="http://schemas.microsoft.com/office/drawing/2014/main" id="{F7106A5F-3544-4978-9459-53FDCAB4278A}"/>
              </a:ext>
            </a:extLst>
          </p:cNvPr>
          <p:cNvSpPr/>
          <p:nvPr/>
        </p:nvSpPr>
        <p:spPr>
          <a:xfrm>
            <a:off x="2471839" y="296473"/>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Convolutional Neural Network</a:t>
            </a:r>
          </a:p>
        </p:txBody>
      </p:sp>
    </p:spTree>
    <p:extLst>
      <p:ext uri="{BB962C8B-B14F-4D97-AF65-F5344CB8AC3E}">
        <p14:creationId xmlns:p14="http://schemas.microsoft.com/office/powerpoint/2010/main" val="2760375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CFE4EB0-CE79-4C09-B8A2-E8EC1E54A361}"/>
              </a:ext>
            </a:extLst>
          </p:cNvPr>
          <p:cNvGrpSpPr/>
          <p:nvPr/>
        </p:nvGrpSpPr>
        <p:grpSpPr>
          <a:xfrm>
            <a:off x="6215119" y="1292684"/>
            <a:ext cx="5338652" cy="4942863"/>
            <a:chOff x="193430" y="1364565"/>
            <a:chExt cx="5658729" cy="5324803"/>
          </a:xfrm>
        </p:grpSpPr>
        <p:sp>
          <p:nvSpPr>
            <p:cNvPr id="5" name="Rectangle 4">
              <a:extLst>
                <a:ext uri="{FF2B5EF4-FFF2-40B4-BE49-F238E27FC236}">
                  <a16:creationId xmlns:a16="http://schemas.microsoft.com/office/drawing/2014/main" id="{E1F0C79A-C374-47A9-A463-4F0367822F14}"/>
                </a:ext>
              </a:extLst>
            </p:cNvPr>
            <p:cNvSpPr/>
            <p:nvPr/>
          </p:nvSpPr>
          <p:spPr>
            <a:xfrm>
              <a:off x="193430" y="1364565"/>
              <a:ext cx="5658729" cy="532480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A50CC72-59C2-4A20-AEF3-7604D6E7ACC9}"/>
                </a:ext>
              </a:extLst>
            </p:cNvPr>
            <p:cNvPicPr>
              <a:picLocks noChangeAspect="1"/>
            </p:cNvPicPr>
            <p:nvPr/>
          </p:nvPicPr>
          <p:blipFill>
            <a:blip r:embed="rId3"/>
            <a:stretch>
              <a:fillRect/>
            </a:stretch>
          </p:blipFill>
          <p:spPr>
            <a:xfrm>
              <a:off x="314696" y="1498970"/>
              <a:ext cx="5455917" cy="3860060"/>
            </a:xfrm>
            <a:prstGeom prst="rect">
              <a:avLst/>
            </a:prstGeom>
          </p:spPr>
        </p:pic>
        <p:sp>
          <p:nvSpPr>
            <p:cNvPr id="6" name="Rectangle 5">
              <a:extLst>
                <a:ext uri="{FF2B5EF4-FFF2-40B4-BE49-F238E27FC236}">
                  <a16:creationId xmlns:a16="http://schemas.microsoft.com/office/drawing/2014/main" id="{4158628D-463D-4262-934A-913FD10A3037}"/>
                </a:ext>
              </a:extLst>
            </p:cNvPr>
            <p:cNvSpPr/>
            <p:nvPr/>
          </p:nvSpPr>
          <p:spPr>
            <a:xfrm>
              <a:off x="314696" y="5566999"/>
              <a:ext cx="5455917" cy="9144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High dimensional convolutions</a:t>
              </a:r>
            </a:p>
            <a:p>
              <a:pPr algn="ctr"/>
              <a:r>
                <a:rPr lang="en-US" b="1" dirty="0">
                  <a:solidFill>
                    <a:schemeClr val="tx1"/>
                  </a:solidFill>
                </a:rPr>
                <a:t>in convolutional neural network</a:t>
              </a:r>
              <a:endParaRPr lang="en-US" dirty="0">
                <a:solidFill>
                  <a:schemeClr val="tx1"/>
                </a:solidFill>
              </a:endParaRPr>
            </a:p>
          </p:txBody>
        </p:sp>
      </p:grpSp>
      <p:sp>
        <p:nvSpPr>
          <p:cNvPr id="11" name="Rectangle: Rounded Corners 10">
            <a:extLst>
              <a:ext uri="{FF2B5EF4-FFF2-40B4-BE49-F238E27FC236}">
                <a16:creationId xmlns:a16="http://schemas.microsoft.com/office/drawing/2014/main" id="{244E748C-60CB-43B8-8863-FBAEF1E2C4EE}"/>
              </a:ext>
            </a:extLst>
          </p:cNvPr>
          <p:cNvSpPr/>
          <p:nvPr/>
        </p:nvSpPr>
        <p:spPr>
          <a:xfrm>
            <a:off x="2471839" y="296473"/>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What is convolution?</a:t>
            </a:r>
          </a:p>
        </p:txBody>
      </p:sp>
      <p:grpSp>
        <p:nvGrpSpPr>
          <p:cNvPr id="7" name="Group 6">
            <a:extLst>
              <a:ext uri="{FF2B5EF4-FFF2-40B4-BE49-F238E27FC236}">
                <a16:creationId xmlns:a16="http://schemas.microsoft.com/office/drawing/2014/main" id="{F86A69E3-7D55-41E9-9A65-A75B9A3A5A87}"/>
              </a:ext>
            </a:extLst>
          </p:cNvPr>
          <p:cNvGrpSpPr/>
          <p:nvPr/>
        </p:nvGrpSpPr>
        <p:grpSpPr>
          <a:xfrm>
            <a:off x="279951" y="1309310"/>
            <a:ext cx="5338651" cy="4926237"/>
            <a:chOff x="320311" y="1370071"/>
            <a:chExt cx="5658729" cy="5324803"/>
          </a:xfrm>
        </p:grpSpPr>
        <p:sp>
          <p:nvSpPr>
            <p:cNvPr id="13" name="Rectangle 12">
              <a:extLst>
                <a:ext uri="{FF2B5EF4-FFF2-40B4-BE49-F238E27FC236}">
                  <a16:creationId xmlns:a16="http://schemas.microsoft.com/office/drawing/2014/main" id="{F1E5D062-E8E1-4520-B3ED-0CAC505C0075}"/>
                </a:ext>
              </a:extLst>
            </p:cNvPr>
            <p:cNvSpPr/>
            <p:nvPr/>
          </p:nvSpPr>
          <p:spPr>
            <a:xfrm>
              <a:off x="320311" y="1370071"/>
              <a:ext cx="5658729" cy="532480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867B4E5-AD4B-4E59-A1C8-E3653148E922}"/>
                </a:ext>
              </a:extLst>
            </p:cNvPr>
            <p:cNvPicPr>
              <a:picLocks noChangeAspect="1"/>
            </p:cNvPicPr>
            <p:nvPr/>
          </p:nvPicPr>
          <p:blipFill>
            <a:blip r:embed="rId4"/>
            <a:stretch>
              <a:fillRect/>
            </a:stretch>
          </p:blipFill>
          <p:spPr>
            <a:xfrm>
              <a:off x="421716" y="1588998"/>
              <a:ext cx="5455917" cy="1882290"/>
            </a:xfrm>
            <a:prstGeom prst="rect">
              <a:avLst/>
            </a:prstGeom>
          </p:spPr>
        </p:pic>
        <p:sp>
          <p:nvSpPr>
            <p:cNvPr id="16" name="Rectangle 15">
              <a:extLst>
                <a:ext uri="{FF2B5EF4-FFF2-40B4-BE49-F238E27FC236}">
                  <a16:creationId xmlns:a16="http://schemas.microsoft.com/office/drawing/2014/main" id="{0CD291AC-8B45-4734-9917-32B589F742A0}"/>
                </a:ext>
              </a:extLst>
            </p:cNvPr>
            <p:cNvSpPr/>
            <p:nvPr/>
          </p:nvSpPr>
          <p:spPr>
            <a:xfrm>
              <a:off x="428821" y="5572505"/>
              <a:ext cx="5455917" cy="9144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2-D convolution in</a:t>
              </a:r>
            </a:p>
            <a:p>
              <a:pPr algn="ctr"/>
              <a:r>
                <a:rPr lang="en-US" b="1" dirty="0">
                  <a:solidFill>
                    <a:schemeClr val="tx1"/>
                  </a:solidFill>
                </a:rPr>
                <a:t>traditional image processing</a:t>
              </a:r>
              <a:endParaRPr lang="en-US" dirty="0">
                <a:solidFill>
                  <a:schemeClr val="tx1"/>
                </a:solidFill>
              </a:endParaRPr>
            </a:p>
          </p:txBody>
        </p:sp>
        <p:pic>
          <p:nvPicPr>
            <p:cNvPr id="3" name="Picture 2">
              <a:extLst>
                <a:ext uri="{FF2B5EF4-FFF2-40B4-BE49-F238E27FC236}">
                  <a16:creationId xmlns:a16="http://schemas.microsoft.com/office/drawing/2014/main" id="{444B6354-3FFB-4B1D-AA8B-C75F55843236}"/>
                </a:ext>
              </a:extLst>
            </p:cNvPr>
            <p:cNvPicPr>
              <a:picLocks noChangeAspect="1"/>
            </p:cNvPicPr>
            <p:nvPr/>
          </p:nvPicPr>
          <p:blipFill>
            <a:blip r:embed="rId5"/>
            <a:stretch>
              <a:fillRect/>
            </a:stretch>
          </p:blipFill>
          <p:spPr>
            <a:xfrm>
              <a:off x="428821" y="3637886"/>
              <a:ext cx="5448812" cy="1768021"/>
            </a:xfrm>
            <a:prstGeom prst="rect">
              <a:avLst/>
            </a:prstGeom>
          </p:spPr>
        </p:pic>
      </p:grpSp>
      <p:sp>
        <p:nvSpPr>
          <p:cNvPr id="2" name="TextBox 1">
            <a:extLst>
              <a:ext uri="{FF2B5EF4-FFF2-40B4-BE49-F238E27FC236}">
                <a16:creationId xmlns:a16="http://schemas.microsoft.com/office/drawing/2014/main" id="{E999A16B-8889-492D-BC8C-698CDAA8ECD9}"/>
              </a:ext>
            </a:extLst>
          </p:cNvPr>
          <p:cNvSpPr txBox="1"/>
          <p:nvPr/>
        </p:nvSpPr>
        <p:spPr>
          <a:xfrm>
            <a:off x="4397337" y="6493572"/>
            <a:ext cx="7430239" cy="261610"/>
          </a:xfrm>
          <a:prstGeom prst="rect">
            <a:avLst/>
          </a:prstGeom>
          <a:noFill/>
        </p:spPr>
        <p:txBody>
          <a:bodyPr wrap="none" rtlCol="0">
            <a:spAutoFit/>
          </a:bodyPr>
          <a:lstStyle/>
          <a:p>
            <a:r>
              <a:rPr lang="en-US" sz="1100" dirty="0"/>
              <a:t>Sze. et. al. Efficient Processing of Deep Neural Networks: A Tutorial and Survey Article  in  Proceedings of the IEEE · March 2017</a:t>
            </a:r>
          </a:p>
        </p:txBody>
      </p:sp>
    </p:spTree>
    <p:extLst>
      <p:ext uri="{BB962C8B-B14F-4D97-AF65-F5344CB8AC3E}">
        <p14:creationId xmlns:p14="http://schemas.microsoft.com/office/powerpoint/2010/main" val="700307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7C622F5-00E2-4F45-B66E-C26C3646D56B}"/>
              </a:ext>
            </a:extLst>
          </p:cNvPr>
          <p:cNvGrpSpPr/>
          <p:nvPr/>
        </p:nvGrpSpPr>
        <p:grpSpPr>
          <a:xfrm>
            <a:off x="283927" y="3648108"/>
            <a:ext cx="2926080" cy="2926080"/>
            <a:chOff x="801858" y="2694664"/>
            <a:chExt cx="2926080" cy="2926080"/>
          </a:xfrm>
        </p:grpSpPr>
        <p:grpSp>
          <p:nvGrpSpPr>
            <p:cNvPr id="17" name="Group 16">
              <a:extLst>
                <a:ext uri="{FF2B5EF4-FFF2-40B4-BE49-F238E27FC236}">
                  <a16:creationId xmlns:a16="http://schemas.microsoft.com/office/drawing/2014/main" id="{DB9FD2FF-A4AD-4535-A154-E86867DFBB7E}"/>
                </a:ext>
              </a:extLst>
            </p:cNvPr>
            <p:cNvGrpSpPr/>
            <p:nvPr/>
          </p:nvGrpSpPr>
          <p:grpSpPr>
            <a:xfrm>
              <a:off x="801858" y="2694664"/>
              <a:ext cx="731520" cy="2926080"/>
              <a:chOff x="5584874" y="2757268"/>
              <a:chExt cx="731520" cy="2926080"/>
            </a:xfrm>
          </p:grpSpPr>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6CA24B09-95CA-487C-B9DB-7785261C8C73}"/>
                      </a:ext>
                    </a:extLst>
                  </p:cNvPr>
                  <p:cNvSpPr/>
                  <p:nvPr/>
                </p:nvSpPr>
                <p:spPr>
                  <a:xfrm>
                    <a:off x="5584874" y="275726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11</m:t>
                              </m:r>
                            </m:sub>
                          </m:sSub>
                        </m:oMath>
                      </m:oMathPara>
                    </a14:m>
                    <a:endParaRPr lang="en-US" dirty="0">
                      <a:solidFill>
                        <a:schemeClr val="tx1"/>
                      </a:solidFill>
                    </a:endParaRPr>
                  </a:p>
                </p:txBody>
              </p:sp>
            </mc:Choice>
            <mc:Fallback xmlns="">
              <p:sp>
                <p:nvSpPr>
                  <p:cNvPr id="66" name="Rectangle 65">
                    <a:extLst>
                      <a:ext uri="{FF2B5EF4-FFF2-40B4-BE49-F238E27FC236}">
                        <a16:creationId xmlns:a16="http://schemas.microsoft.com/office/drawing/2014/main" id="{AD150000-56CC-4881-8184-07EE1716E29B}"/>
                      </a:ext>
                    </a:extLst>
                  </p:cNvPr>
                  <p:cNvSpPr>
                    <a:spLocks noRot="1" noChangeAspect="1" noMove="1" noResize="1" noEditPoints="1" noAdjustHandles="1" noChangeArrowheads="1" noChangeShapeType="1" noTextEdit="1"/>
                  </p:cNvSpPr>
                  <p:nvPr/>
                </p:nvSpPr>
                <p:spPr>
                  <a:xfrm>
                    <a:off x="5584874" y="2757268"/>
                    <a:ext cx="731520" cy="731520"/>
                  </a:xfrm>
                  <a:prstGeom prst="rect">
                    <a:avLst/>
                  </a:prstGeom>
                  <a:blipFill>
                    <a:blip r:embed="rId6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EA9FCBA2-CEDC-402C-9AE9-82B172F54BFC}"/>
                      </a:ext>
                    </a:extLst>
                  </p:cNvPr>
                  <p:cNvSpPr/>
                  <p:nvPr/>
                </p:nvSpPr>
                <p:spPr>
                  <a:xfrm>
                    <a:off x="5584874" y="348878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21</m:t>
                              </m:r>
                            </m:sub>
                          </m:sSub>
                        </m:oMath>
                      </m:oMathPara>
                    </a14:m>
                    <a:endParaRPr lang="en-US" dirty="0"/>
                  </a:p>
                </p:txBody>
              </p:sp>
            </mc:Choice>
            <mc:Fallback xmlns="">
              <p:sp>
                <p:nvSpPr>
                  <p:cNvPr id="67" name="Rectangle 66">
                    <a:extLst>
                      <a:ext uri="{FF2B5EF4-FFF2-40B4-BE49-F238E27FC236}">
                        <a16:creationId xmlns:a16="http://schemas.microsoft.com/office/drawing/2014/main" id="{16BF65B8-20F4-4E9D-900B-B81F4BAAB2E8}"/>
                      </a:ext>
                    </a:extLst>
                  </p:cNvPr>
                  <p:cNvSpPr>
                    <a:spLocks noRot="1" noChangeAspect="1" noMove="1" noResize="1" noEditPoints="1" noAdjustHandles="1" noChangeArrowheads="1" noChangeShapeType="1" noTextEdit="1"/>
                  </p:cNvSpPr>
                  <p:nvPr/>
                </p:nvSpPr>
                <p:spPr>
                  <a:xfrm>
                    <a:off x="5584874" y="3488788"/>
                    <a:ext cx="731520" cy="731520"/>
                  </a:xfrm>
                  <a:prstGeom prst="rect">
                    <a:avLst/>
                  </a:prstGeom>
                  <a:blipFill>
                    <a:blip r:embed="rId6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6B3E1BE7-660E-426A-9905-6977D6B03492}"/>
                      </a:ext>
                    </a:extLst>
                  </p:cNvPr>
                  <p:cNvSpPr/>
                  <p:nvPr/>
                </p:nvSpPr>
                <p:spPr>
                  <a:xfrm>
                    <a:off x="5584874" y="422030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31</m:t>
                              </m:r>
                            </m:sub>
                          </m:sSub>
                        </m:oMath>
                      </m:oMathPara>
                    </a14:m>
                    <a:endParaRPr lang="en-US" dirty="0">
                      <a:solidFill>
                        <a:schemeClr val="tx1"/>
                      </a:solidFill>
                    </a:endParaRPr>
                  </a:p>
                </p:txBody>
              </p:sp>
            </mc:Choice>
            <mc:Fallback xmlns="">
              <p:sp>
                <p:nvSpPr>
                  <p:cNvPr id="68" name="Rectangle 67">
                    <a:extLst>
                      <a:ext uri="{FF2B5EF4-FFF2-40B4-BE49-F238E27FC236}">
                        <a16:creationId xmlns:a16="http://schemas.microsoft.com/office/drawing/2014/main" id="{C6C972A4-B386-45C2-93E5-84C27A8FDBCE}"/>
                      </a:ext>
                    </a:extLst>
                  </p:cNvPr>
                  <p:cNvSpPr>
                    <a:spLocks noRot="1" noChangeAspect="1" noMove="1" noResize="1" noEditPoints="1" noAdjustHandles="1" noChangeArrowheads="1" noChangeShapeType="1" noTextEdit="1"/>
                  </p:cNvSpPr>
                  <p:nvPr/>
                </p:nvSpPr>
                <p:spPr>
                  <a:xfrm>
                    <a:off x="5584874" y="4220308"/>
                    <a:ext cx="731520" cy="731520"/>
                  </a:xfrm>
                  <a:prstGeom prst="rect">
                    <a:avLst/>
                  </a:prstGeom>
                  <a:blipFill>
                    <a:blip r:embed="rId6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9FCDE9B4-33E1-4F29-8DB4-8925D7818962}"/>
                      </a:ext>
                    </a:extLst>
                  </p:cNvPr>
                  <p:cNvSpPr/>
                  <p:nvPr/>
                </p:nvSpPr>
                <p:spPr>
                  <a:xfrm>
                    <a:off x="5584874" y="495182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41</m:t>
                              </m:r>
                            </m:sub>
                          </m:sSub>
                        </m:oMath>
                      </m:oMathPara>
                    </a14:m>
                    <a:endParaRPr lang="en-US" dirty="0">
                      <a:solidFill>
                        <a:schemeClr val="tx1"/>
                      </a:solidFill>
                    </a:endParaRPr>
                  </a:p>
                </p:txBody>
              </p:sp>
            </mc:Choice>
            <mc:Fallback xmlns="">
              <p:sp>
                <p:nvSpPr>
                  <p:cNvPr id="69" name="Rectangle 68">
                    <a:extLst>
                      <a:ext uri="{FF2B5EF4-FFF2-40B4-BE49-F238E27FC236}">
                        <a16:creationId xmlns:a16="http://schemas.microsoft.com/office/drawing/2014/main" id="{88B07725-0BB4-4849-87C4-C168A6AF4162}"/>
                      </a:ext>
                    </a:extLst>
                  </p:cNvPr>
                  <p:cNvSpPr>
                    <a:spLocks noRot="1" noChangeAspect="1" noMove="1" noResize="1" noEditPoints="1" noAdjustHandles="1" noChangeArrowheads="1" noChangeShapeType="1" noTextEdit="1"/>
                  </p:cNvSpPr>
                  <p:nvPr/>
                </p:nvSpPr>
                <p:spPr>
                  <a:xfrm>
                    <a:off x="5584874" y="4951828"/>
                    <a:ext cx="731520" cy="731520"/>
                  </a:xfrm>
                  <a:prstGeom prst="rect">
                    <a:avLst/>
                  </a:prstGeom>
                  <a:blipFill>
                    <a:blip r:embed="rId65"/>
                    <a:stretch>
                      <a:fillRect/>
                    </a:stretch>
                  </a:blipFill>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2F74CF2-957C-460C-9F72-F0B696CF17A6}"/>
                </a:ext>
              </a:extLst>
            </p:cNvPr>
            <p:cNvGrpSpPr/>
            <p:nvPr/>
          </p:nvGrpSpPr>
          <p:grpSpPr>
            <a:xfrm>
              <a:off x="1533378" y="2694664"/>
              <a:ext cx="731520" cy="2926080"/>
              <a:chOff x="5584874" y="2757268"/>
              <a:chExt cx="731520" cy="2926080"/>
            </a:xfrm>
          </p:grpSpPr>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BECFF4F0-8D14-4741-9B9A-36E38FB2732E}"/>
                      </a:ext>
                    </a:extLst>
                  </p:cNvPr>
                  <p:cNvSpPr/>
                  <p:nvPr/>
                </p:nvSpPr>
                <p:spPr>
                  <a:xfrm>
                    <a:off x="5584874" y="275726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12</m:t>
                              </m:r>
                            </m:sub>
                          </m:sSub>
                        </m:oMath>
                      </m:oMathPara>
                    </a14:m>
                    <a:endParaRPr lang="en-US" dirty="0">
                      <a:solidFill>
                        <a:schemeClr val="tx1"/>
                      </a:solidFill>
                    </a:endParaRPr>
                  </a:p>
                </p:txBody>
              </p:sp>
            </mc:Choice>
            <mc:Fallback xmlns="">
              <p:sp>
                <p:nvSpPr>
                  <p:cNvPr id="62" name="Rectangle 61">
                    <a:extLst>
                      <a:ext uri="{FF2B5EF4-FFF2-40B4-BE49-F238E27FC236}">
                        <a16:creationId xmlns:a16="http://schemas.microsoft.com/office/drawing/2014/main" id="{C57E62CE-1A0C-45B2-8778-AD8A73BA73BC}"/>
                      </a:ext>
                    </a:extLst>
                  </p:cNvPr>
                  <p:cNvSpPr>
                    <a:spLocks noRot="1" noChangeAspect="1" noMove="1" noResize="1" noEditPoints="1" noAdjustHandles="1" noChangeArrowheads="1" noChangeShapeType="1" noTextEdit="1"/>
                  </p:cNvSpPr>
                  <p:nvPr/>
                </p:nvSpPr>
                <p:spPr>
                  <a:xfrm>
                    <a:off x="5584874" y="2757268"/>
                    <a:ext cx="731520" cy="731520"/>
                  </a:xfrm>
                  <a:prstGeom prst="rect">
                    <a:avLst/>
                  </a:prstGeom>
                  <a:blipFill>
                    <a:blip r:embed="rId6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C40A1C1D-0461-41C2-AED1-02BE71E7BF46}"/>
                      </a:ext>
                    </a:extLst>
                  </p:cNvPr>
                  <p:cNvSpPr/>
                  <p:nvPr/>
                </p:nvSpPr>
                <p:spPr>
                  <a:xfrm>
                    <a:off x="5584874" y="348878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22</m:t>
                              </m:r>
                            </m:sub>
                          </m:sSub>
                        </m:oMath>
                      </m:oMathPara>
                    </a14:m>
                    <a:endParaRPr lang="en-US" dirty="0">
                      <a:solidFill>
                        <a:schemeClr val="tx1"/>
                      </a:solidFill>
                    </a:endParaRPr>
                  </a:p>
                </p:txBody>
              </p:sp>
            </mc:Choice>
            <mc:Fallback xmlns="">
              <p:sp>
                <p:nvSpPr>
                  <p:cNvPr id="63" name="Rectangle 62">
                    <a:extLst>
                      <a:ext uri="{FF2B5EF4-FFF2-40B4-BE49-F238E27FC236}">
                        <a16:creationId xmlns:a16="http://schemas.microsoft.com/office/drawing/2014/main" id="{E376B45F-0800-4D40-807A-72518DD25487}"/>
                      </a:ext>
                    </a:extLst>
                  </p:cNvPr>
                  <p:cNvSpPr>
                    <a:spLocks noRot="1" noChangeAspect="1" noMove="1" noResize="1" noEditPoints="1" noAdjustHandles="1" noChangeArrowheads="1" noChangeShapeType="1" noTextEdit="1"/>
                  </p:cNvSpPr>
                  <p:nvPr/>
                </p:nvSpPr>
                <p:spPr>
                  <a:xfrm>
                    <a:off x="5584874" y="3488788"/>
                    <a:ext cx="731520" cy="731520"/>
                  </a:xfrm>
                  <a:prstGeom prst="rect">
                    <a:avLst/>
                  </a:prstGeom>
                  <a:blipFill>
                    <a:blip r:embed="rId6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EAEBD1FA-9EFC-4C01-8551-B374837F69A7}"/>
                      </a:ext>
                    </a:extLst>
                  </p:cNvPr>
                  <p:cNvSpPr/>
                  <p:nvPr/>
                </p:nvSpPr>
                <p:spPr>
                  <a:xfrm>
                    <a:off x="5584874" y="422030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32</m:t>
                              </m:r>
                            </m:sub>
                          </m:sSub>
                        </m:oMath>
                      </m:oMathPara>
                    </a14:m>
                    <a:endParaRPr lang="en-US" dirty="0">
                      <a:solidFill>
                        <a:schemeClr val="tx1"/>
                      </a:solidFill>
                    </a:endParaRPr>
                  </a:p>
                </p:txBody>
              </p:sp>
            </mc:Choice>
            <mc:Fallback xmlns="">
              <p:sp>
                <p:nvSpPr>
                  <p:cNvPr id="64" name="Rectangle 63">
                    <a:extLst>
                      <a:ext uri="{FF2B5EF4-FFF2-40B4-BE49-F238E27FC236}">
                        <a16:creationId xmlns:a16="http://schemas.microsoft.com/office/drawing/2014/main" id="{FAB695C2-7565-44D0-AB6B-07983ADC57EE}"/>
                      </a:ext>
                    </a:extLst>
                  </p:cNvPr>
                  <p:cNvSpPr>
                    <a:spLocks noRot="1" noChangeAspect="1" noMove="1" noResize="1" noEditPoints="1" noAdjustHandles="1" noChangeArrowheads="1" noChangeShapeType="1" noTextEdit="1"/>
                  </p:cNvSpPr>
                  <p:nvPr/>
                </p:nvSpPr>
                <p:spPr>
                  <a:xfrm>
                    <a:off x="5584874" y="4220308"/>
                    <a:ext cx="731520" cy="731520"/>
                  </a:xfrm>
                  <a:prstGeom prst="rect">
                    <a:avLst/>
                  </a:prstGeom>
                  <a:blipFill>
                    <a:blip r:embed="rId6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2F3F52BC-9A1A-4513-AA5F-D48412FD7505}"/>
                      </a:ext>
                    </a:extLst>
                  </p:cNvPr>
                  <p:cNvSpPr/>
                  <p:nvPr/>
                </p:nvSpPr>
                <p:spPr>
                  <a:xfrm>
                    <a:off x="5584874" y="495182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42</m:t>
                              </m:r>
                            </m:sub>
                          </m:sSub>
                        </m:oMath>
                      </m:oMathPara>
                    </a14:m>
                    <a:endParaRPr lang="en-US" dirty="0">
                      <a:solidFill>
                        <a:schemeClr val="tx1"/>
                      </a:solidFill>
                    </a:endParaRPr>
                  </a:p>
                </p:txBody>
              </p:sp>
            </mc:Choice>
            <mc:Fallback xmlns="">
              <p:sp>
                <p:nvSpPr>
                  <p:cNvPr id="65" name="Rectangle 64">
                    <a:extLst>
                      <a:ext uri="{FF2B5EF4-FFF2-40B4-BE49-F238E27FC236}">
                        <a16:creationId xmlns:a16="http://schemas.microsoft.com/office/drawing/2014/main" id="{67E19307-F90C-4D90-BC98-DC761A9B1BB8}"/>
                      </a:ext>
                    </a:extLst>
                  </p:cNvPr>
                  <p:cNvSpPr>
                    <a:spLocks noRot="1" noChangeAspect="1" noMove="1" noResize="1" noEditPoints="1" noAdjustHandles="1" noChangeArrowheads="1" noChangeShapeType="1" noTextEdit="1"/>
                  </p:cNvSpPr>
                  <p:nvPr/>
                </p:nvSpPr>
                <p:spPr>
                  <a:xfrm>
                    <a:off x="5584874" y="4951828"/>
                    <a:ext cx="731520" cy="731520"/>
                  </a:xfrm>
                  <a:prstGeom prst="rect">
                    <a:avLst/>
                  </a:prstGeom>
                  <a:blipFill>
                    <a:blip r:embed="rId69"/>
                    <a:stretch>
                      <a:fillRect/>
                    </a:stretch>
                  </a:blipFill>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6265DAE0-DD92-4F56-9196-3040CE100AFD}"/>
                </a:ext>
              </a:extLst>
            </p:cNvPr>
            <p:cNvGrpSpPr/>
            <p:nvPr/>
          </p:nvGrpSpPr>
          <p:grpSpPr>
            <a:xfrm>
              <a:off x="2264898" y="2694664"/>
              <a:ext cx="731520" cy="2926080"/>
              <a:chOff x="5584874" y="2757268"/>
              <a:chExt cx="731520" cy="2926080"/>
            </a:xfrm>
          </p:grpSpPr>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7534B079-42CF-4EB6-AF45-3DFBED48EB81}"/>
                      </a:ext>
                    </a:extLst>
                  </p:cNvPr>
                  <p:cNvSpPr/>
                  <p:nvPr/>
                </p:nvSpPr>
                <p:spPr>
                  <a:xfrm>
                    <a:off x="5584874" y="275726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13</m:t>
                              </m:r>
                            </m:sub>
                          </m:sSub>
                        </m:oMath>
                      </m:oMathPara>
                    </a14:m>
                    <a:endParaRPr lang="en-US" dirty="0">
                      <a:solidFill>
                        <a:schemeClr val="tx1"/>
                      </a:solidFill>
                    </a:endParaRPr>
                  </a:p>
                </p:txBody>
              </p:sp>
            </mc:Choice>
            <mc:Fallback xmlns="">
              <p:sp>
                <p:nvSpPr>
                  <p:cNvPr id="58" name="Rectangle 57">
                    <a:extLst>
                      <a:ext uri="{FF2B5EF4-FFF2-40B4-BE49-F238E27FC236}">
                        <a16:creationId xmlns:a16="http://schemas.microsoft.com/office/drawing/2014/main" id="{F1F4F2C4-9598-4F4E-B33E-3D4E14743F84}"/>
                      </a:ext>
                    </a:extLst>
                  </p:cNvPr>
                  <p:cNvSpPr>
                    <a:spLocks noRot="1" noChangeAspect="1" noMove="1" noResize="1" noEditPoints="1" noAdjustHandles="1" noChangeArrowheads="1" noChangeShapeType="1" noTextEdit="1"/>
                  </p:cNvSpPr>
                  <p:nvPr/>
                </p:nvSpPr>
                <p:spPr>
                  <a:xfrm>
                    <a:off x="5584874" y="2757268"/>
                    <a:ext cx="731520" cy="731520"/>
                  </a:xfrm>
                  <a:prstGeom prst="rect">
                    <a:avLst/>
                  </a:prstGeom>
                  <a:blipFill>
                    <a:blip r:embed="rId7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9C81933E-4C35-41CE-B21F-F52304C1710E}"/>
                      </a:ext>
                    </a:extLst>
                  </p:cNvPr>
                  <p:cNvSpPr/>
                  <p:nvPr/>
                </p:nvSpPr>
                <p:spPr>
                  <a:xfrm>
                    <a:off x="5584874" y="348878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23</m:t>
                              </m:r>
                            </m:sub>
                          </m:sSub>
                        </m:oMath>
                      </m:oMathPara>
                    </a14:m>
                    <a:endParaRPr lang="en-US" dirty="0">
                      <a:solidFill>
                        <a:schemeClr val="tx1"/>
                      </a:solidFill>
                    </a:endParaRPr>
                  </a:p>
                </p:txBody>
              </p:sp>
            </mc:Choice>
            <mc:Fallback xmlns="">
              <p:sp>
                <p:nvSpPr>
                  <p:cNvPr id="59" name="Rectangle 58">
                    <a:extLst>
                      <a:ext uri="{FF2B5EF4-FFF2-40B4-BE49-F238E27FC236}">
                        <a16:creationId xmlns:a16="http://schemas.microsoft.com/office/drawing/2014/main" id="{6B08F655-BE73-494A-9DC2-0207294E4C9F}"/>
                      </a:ext>
                    </a:extLst>
                  </p:cNvPr>
                  <p:cNvSpPr>
                    <a:spLocks noRot="1" noChangeAspect="1" noMove="1" noResize="1" noEditPoints="1" noAdjustHandles="1" noChangeArrowheads="1" noChangeShapeType="1" noTextEdit="1"/>
                  </p:cNvSpPr>
                  <p:nvPr/>
                </p:nvSpPr>
                <p:spPr>
                  <a:xfrm>
                    <a:off x="5584874" y="3488788"/>
                    <a:ext cx="731520" cy="731520"/>
                  </a:xfrm>
                  <a:prstGeom prst="rect">
                    <a:avLst/>
                  </a:prstGeom>
                  <a:blipFill>
                    <a:blip r:embed="rId7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3F085577-3414-4479-92EA-3DDB16BEBC4F}"/>
                      </a:ext>
                    </a:extLst>
                  </p:cNvPr>
                  <p:cNvSpPr/>
                  <p:nvPr/>
                </p:nvSpPr>
                <p:spPr>
                  <a:xfrm>
                    <a:off x="5584874" y="422030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33</m:t>
                              </m:r>
                            </m:sub>
                          </m:sSub>
                        </m:oMath>
                      </m:oMathPara>
                    </a14:m>
                    <a:endParaRPr lang="en-US" dirty="0">
                      <a:solidFill>
                        <a:schemeClr val="tx1"/>
                      </a:solidFill>
                    </a:endParaRPr>
                  </a:p>
                </p:txBody>
              </p:sp>
            </mc:Choice>
            <mc:Fallback xmlns="">
              <p:sp>
                <p:nvSpPr>
                  <p:cNvPr id="60" name="Rectangle 59">
                    <a:extLst>
                      <a:ext uri="{FF2B5EF4-FFF2-40B4-BE49-F238E27FC236}">
                        <a16:creationId xmlns:a16="http://schemas.microsoft.com/office/drawing/2014/main" id="{16510DFB-802F-4F1C-8058-3018E3C464FE}"/>
                      </a:ext>
                    </a:extLst>
                  </p:cNvPr>
                  <p:cNvSpPr>
                    <a:spLocks noRot="1" noChangeAspect="1" noMove="1" noResize="1" noEditPoints="1" noAdjustHandles="1" noChangeArrowheads="1" noChangeShapeType="1" noTextEdit="1"/>
                  </p:cNvSpPr>
                  <p:nvPr/>
                </p:nvSpPr>
                <p:spPr>
                  <a:xfrm>
                    <a:off x="5584874" y="4220308"/>
                    <a:ext cx="731520" cy="731520"/>
                  </a:xfrm>
                  <a:prstGeom prst="rect">
                    <a:avLst/>
                  </a:prstGeom>
                  <a:blipFill>
                    <a:blip r:embed="rId7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73026796-8F51-4BE5-A1D4-6B1B7FB62681}"/>
                      </a:ext>
                    </a:extLst>
                  </p:cNvPr>
                  <p:cNvSpPr/>
                  <p:nvPr/>
                </p:nvSpPr>
                <p:spPr>
                  <a:xfrm>
                    <a:off x="5584874" y="495182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43</m:t>
                              </m:r>
                            </m:sub>
                          </m:sSub>
                        </m:oMath>
                      </m:oMathPara>
                    </a14:m>
                    <a:endParaRPr lang="en-US" dirty="0">
                      <a:solidFill>
                        <a:schemeClr val="tx1"/>
                      </a:solidFill>
                    </a:endParaRPr>
                  </a:p>
                </p:txBody>
              </p:sp>
            </mc:Choice>
            <mc:Fallback xmlns="">
              <p:sp>
                <p:nvSpPr>
                  <p:cNvPr id="61" name="Rectangle 60">
                    <a:extLst>
                      <a:ext uri="{FF2B5EF4-FFF2-40B4-BE49-F238E27FC236}">
                        <a16:creationId xmlns:a16="http://schemas.microsoft.com/office/drawing/2014/main" id="{9B74DF3B-3865-4BF0-B5C3-E706C8AB2090}"/>
                      </a:ext>
                    </a:extLst>
                  </p:cNvPr>
                  <p:cNvSpPr>
                    <a:spLocks noRot="1" noChangeAspect="1" noMove="1" noResize="1" noEditPoints="1" noAdjustHandles="1" noChangeArrowheads="1" noChangeShapeType="1" noTextEdit="1"/>
                  </p:cNvSpPr>
                  <p:nvPr/>
                </p:nvSpPr>
                <p:spPr>
                  <a:xfrm>
                    <a:off x="5584874" y="4951828"/>
                    <a:ext cx="731520" cy="731520"/>
                  </a:xfrm>
                  <a:prstGeom prst="rect">
                    <a:avLst/>
                  </a:prstGeom>
                  <a:blipFill>
                    <a:blip r:embed="rId73"/>
                    <a:stretch>
                      <a:fillRect/>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314890D2-26AF-454F-81F5-D580892D7D9E}"/>
                </a:ext>
              </a:extLst>
            </p:cNvPr>
            <p:cNvGrpSpPr/>
            <p:nvPr/>
          </p:nvGrpSpPr>
          <p:grpSpPr>
            <a:xfrm>
              <a:off x="2996418" y="2694664"/>
              <a:ext cx="731520" cy="2926080"/>
              <a:chOff x="5584874" y="2757268"/>
              <a:chExt cx="731520" cy="2926080"/>
            </a:xfrm>
          </p:grpSpPr>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AD09458A-36C0-4A68-B341-2200B50A2352}"/>
                      </a:ext>
                    </a:extLst>
                  </p:cNvPr>
                  <p:cNvSpPr/>
                  <p:nvPr/>
                </p:nvSpPr>
                <p:spPr>
                  <a:xfrm>
                    <a:off x="5584874" y="275726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14</m:t>
                              </m:r>
                            </m:sub>
                          </m:sSub>
                        </m:oMath>
                      </m:oMathPara>
                    </a14:m>
                    <a:endParaRPr lang="en-US" dirty="0">
                      <a:solidFill>
                        <a:schemeClr val="tx1"/>
                      </a:solidFill>
                    </a:endParaRPr>
                  </a:p>
                </p:txBody>
              </p:sp>
            </mc:Choice>
            <mc:Fallback xmlns="">
              <p:sp>
                <p:nvSpPr>
                  <p:cNvPr id="54" name="Rectangle 53">
                    <a:extLst>
                      <a:ext uri="{FF2B5EF4-FFF2-40B4-BE49-F238E27FC236}">
                        <a16:creationId xmlns:a16="http://schemas.microsoft.com/office/drawing/2014/main" id="{E44FA004-5085-45EE-B08E-4B5F81826EFE}"/>
                      </a:ext>
                    </a:extLst>
                  </p:cNvPr>
                  <p:cNvSpPr>
                    <a:spLocks noRot="1" noChangeAspect="1" noMove="1" noResize="1" noEditPoints="1" noAdjustHandles="1" noChangeArrowheads="1" noChangeShapeType="1" noTextEdit="1"/>
                  </p:cNvSpPr>
                  <p:nvPr/>
                </p:nvSpPr>
                <p:spPr>
                  <a:xfrm>
                    <a:off x="5584874" y="2757268"/>
                    <a:ext cx="731520" cy="731520"/>
                  </a:xfrm>
                  <a:prstGeom prst="rect">
                    <a:avLst/>
                  </a:prstGeom>
                  <a:blipFill>
                    <a:blip r:embed="rId7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84A7C7F-F125-476B-81DA-40DD9812D2EE}"/>
                      </a:ext>
                    </a:extLst>
                  </p:cNvPr>
                  <p:cNvSpPr/>
                  <p:nvPr/>
                </p:nvSpPr>
                <p:spPr>
                  <a:xfrm>
                    <a:off x="5584874" y="348878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24</m:t>
                              </m:r>
                            </m:sub>
                          </m:sSub>
                        </m:oMath>
                      </m:oMathPara>
                    </a14:m>
                    <a:endParaRPr lang="en-US" dirty="0">
                      <a:solidFill>
                        <a:schemeClr val="tx1"/>
                      </a:solidFill>
                    </a:endParaRPr>
                  </a:p>
                </p:txBody>
              </p:sp>
            </mc:Choice>
            <mc:Fallback xmlns="">
              <p:sp>
                <p:nvSpPr>
                  <p:cNvPr id="55" name="Rectangle 54">
                    <a:extLst>
                      <a:ext uri="{FF2B5EF4-FFF2-40B4-BE49-F238E27FC236}">
                        <a16:creationId xmlns:a16="http://schemas.microsoft.com/office/drawing/2014/main" id="{B5058C0A-3372-4670-9866-885593275C43}"/>
                      </a:ext>
                    </a:extLst>
                  </p:cNvPr>
                  <p:cNvSpPr>
                    <a:spLocks noRot="1" noChangeAspect="1" noMove="1" noResize="1" noEditPoints="1" noAdjustHandles="1" noChangeArrowheads="1" noChangeShapeType="1" noTextEdit="1"/>
                  </p:cNvSpPr>
                  <p:nvPr/>
                </p:nvSpPr>
                <p:spPr>
                  <a:xfrm>
                    <a:off x="5584874" y="3488788"/>
                    <a:ext cx="731520" cy="731520"/>
                  </a:xfrm>
                  <a:prstGeom prst="rect">
                    <a:avLst/>
                  </a:prstGeom>
                  <a:blipFill>
                    <a:blip r:embed="rId7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7E303AA3-BAA5-43AC-8C16-6DE57FCF30B0}"/>
                      </a:ext>
                    </a:extLst>
                  </p:cNvPr>
                  <p:cNvSpPr/>
                  <p:nvPr/>
                </p:nvSpPr>
                <p:spPr>
                  <a:xfrm>
                    <a:off x="5584874" y="422030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34</m:t>
                              </m:r>
                            </m:sub>
                          </m:sSub>
                        </m:oMath>
                      </m:oMathPara>
                    </a14:m>
                    <a:endParaRPr lang="en-US" dirty="0"/>
                  </a:p>
                </p:txBody>
              </p:sp>
            </mc:Choice>
            <mc:Fallback xmlns="">
              <p:sp>
                <p:nvSpPr>
                  <p:cNvPr id="56" name="Rectangle 55">
                    <a:extLst>
                      <a:ext uri="{FF2B5EF4-FFF2-40B4-BE49-F238E27FC236}">
                        <a16:creationId xmlns:a16="http://schemas.microsoft.com/office/drawing/2014/main" id="{A1CDA7C6-310A-4C6E-A36F-1FB51E341176}"/>
                      </a:ext>
                    </a:extLst>
                  </p:cNvPr>
                  <p:cNvSpPr>
                    <a:spLocks noRot="1" noChangeAspect="1" noMove="1" noResize="1" noEditPoints="1" noAdjustHandles="1" noChangeArrowheads="1" noChangeShapeType="1" noTextEdit="1"/>
                  </p:cNvSpPr>
                  <p:nvPr/>
                </p:nvSpPr>
                <p:spPr>
                  <a:xfrm>
                    <a:off x="5584874" y="4220308"/>
                    <a:ext cx="731520" cy="731520"/>
                  </a:xfrm>
                  <a:prstGeom prst="rect">
                    <a:avLst/>
                  </a:prstGeom>
                  <a:blipFill>
                    <a:blip r:embed="rId7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8BFE64C3-7C71-4869-93A6-E8786F39774F}"/>
                      </a:ext>
                    </a:extLst>
                  </p:cNvPr>
                  <p:cNvSpPr/>
                  <p:nvPr/>
                </p:nvSpPr>
                <p:spPr>
                  <a:xfrm>
                    <a:off x="5584874" y="495182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44</m:t>
                              </m:r>
                            </m:sub>
                          </m:sSub>
                        </m:oMath>
                      </m:oMathPara>
                    </a14:m>
                    <a:endParaRPr lang="en-US" dirty="0">
                      <a:solidFill>
                        <a:schemeClr val="tx1"/>
                      </a:solidFill>
                    </a:endParaRPr>
                  </a:p>
                </p:txBody>
              </p:sp>
            </mc:Choice>
            <mc:Fallback xmlns="">
              <p:sp>
                <p:nvSpPr>
                  <p:cNvPr id="57" name="Rectangle 56">
                    <a:extLst>
                      <a:ext uri="{FF2B5EF4-FFF2-40B4-BE49-F238E27FC236}">
                        <a16:creationId xmlns:a16="http://schemas.microsoft.com/office/drawing/2014/main" id="{3E720A7A-8C40-42D0-BCB1-E42ABBDB62F6}"/>
                      </a:ext>
                    </a:extLst>
                  </p:cNvPr>
                  <p:cNvSpPr>
                    <a:spLocks noRot="1" noChangeAspect="1" noMove="1" noResize="1" noEditPoints="1" noAdjustHandles="1" noChangeArrowheads="1" noChangeShapeType="1" noTextEdit="1"/>
                  </p:cNvSpPr>
                  <p:nvPr/>
                </p:nvSpPr>
                <p:spPr>
                  <a:xfrm>
                    <a:off x="5584874" y="4951828"/>
                    <a:ext cx="731520" cy="731520"/>
                  </a:xfrm>
                  <a:prstGeom prst="rect">
                    <a:avLst/>
                  </a:prstGeom>
                  <a:blipFill>
                    <a:blip r:embed="rId77"/>
                    <a:stretch>
                      <a:fillRect/>
                    </a:stretch>
                  </a:blipFill>
                </p:spPr>
                <p:txBody>
                  <a:bodyPr/>
                  <a:lstStyle/>
                  <a:p>
                    <a:r>
                      <a:rPr lang="en-US">
                        <a:noFill/>
                      </a:rPr>
                      <a:t> </a:t>
                    </a:r>
                  </a:p>
                </p:txBody>
              </p:sp>
            </mc:Fallback>
          </mc:AlternateContent>
        </p:grpSp>
      </p:grpSp>
      <p:grpSp>
        <p:nvGrpSpPr>
          <p:cNvPr id="6" name="Group 5">
            <a:extLst>
              <a:ext uri="{FF2B5EF4-FFF2-40B4-BE49-F238E27FC236}">
                <a16:creationId xmlns:a16="http://schemas.microsoft.com/office/drawing/2014/main" id="{B2261E75-5508-4B83-8436-71864D1BFD27}"/>
              </a:ext>
            </a:extLst>
          </p:cNvPr>
          <p:cNvGrpSpPr/>
          <p:nvPr/>
        </p:nvGrpSpPr>
        <p:grpSpPr>
          <a:xfrm>
            <a:off x="5434370" y="1261148"/>
            <a:ext cx="2325997" cy="2288168"/>
            <a:chOff x="5605975" y="2623322"/>
            <a:chExt cx="2194560" cy="2194560"/>
          </a:xfrm>
        </p:grpSpPr>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98B8AAE-F6C1-4749-8B35-25D42F44853F}"/>
                    </a:ext>
                  </a:extLst>
                </p:cNvPr>
                <p:cNvSpPr/>
                <p:nvPr/>
              </p:nvSpPr>
              <p:spPr>
                <a:xfrm>
                  <a:off x="560597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11</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1" name="Rectangle 80">
                  <a:extLst>
                    <a:ext uri="{FF2B5EF4-FFF2-40B4-BE49-F238E27FC236}">
                      <a16:creationId xmlns:a16="http://schemas.microsoft.com/office/drawing/2014/main" id="{447ADCA3-6EA0-41EC-A8E8-EAEC1B151468}"/>
                    </a:ext>
                  </a:extLst>
                </p:cNvPr>
                <p:cNvSpPr>
                  <a:spLocks noRot="1" noChangeAspect="1" noMove="1" noResize="1" noEditPoints="1" noAdjustHandles="1" noChangeArrowheads="1" noChangeShapeType="1" noTextEdit="1"/>
                </p:cNvSpPr>
                <p:nvPr/>
              </p:nvSpPr>
              <p:spPr>
                <a:xfrm>
                  <a:off x="5605975" y="2623322"/>
                  <a:ext cx="731520" cy="731520"/>
                </a:xfrm>
                <a:prstGeom prst="rect">
                  <a:avLst/>
                </a:prstGeom>
                <a:blipFill>
                  <a:blip r:embed="rId78"/>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355F554-6A2A-43A8-9866-19450AC194CA}"/>
                    </a:ext>
                  </a:extLst>
                </p:cNvPr>
                <p:cNvSpPr/>
                <p:nvPr/>
              </p:nvSpPr>
              <p:spPr>
                <a:xfrm>
                  <a:off x="560597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21</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2" name="Rectangle 81">
                  <a:extLst>
                    <a:ext uri="{FF2B5EF4-FFF2-40B4-BE49-F238E27FC236}">
                      <a16:creationId xmlns:a16="http://schemas.microsoft.com/office/drawing/2014/main" id="{35CD9F43-A387-4AC4-99BD-9CD074CBB20B}"/>
                    </a:ext>
                  </a:extLst>
                </p:cNvPr>
                <p:cNvSpPr>
                  <a:spLocks noRot="1" noChangeAspect="1" noMove="1" noResize="1" noEditPoints="1" noAdjustHandles="1" noChangeArrowheads="1" noChangeShapeType="1" noTextEdit="1"/>
                </p:cNvSpPr>
                <p:nvPr/>
              </p:nvSpPr>
              <p:spPr>
                <a:xfrm>
                  <a:off x="5605975" y="3354842"/>
                  <a:ext cx="731520" cy="731520"/>
                </a:xfrm>
                <a:prstGeom prst="rect">
                  <a:avLst/>
                </a:prstGeom>
                <a:blipFill>
                  <a:blip r:embed="rId79"/>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02711BB-F9F7-47CA-8B48-6E6F3AEA0578}"/>
                    </a:ext>
                  </a:extLst>
                </p:cNvPr>
                <p:cNvSpPr/>
                <p:nvPr/>
              </p:nvSpPr>
              <p:spPr>
                <a:xfrm>
                  <a:off x="560597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31</m:t>
                            </m:r>
                          </m:sub>
                        </m:sSub>
                      </m:oMath>
                    </m:oMathPara>
                  </a14:m>
                  <a:endParaRPr lang="en-US" dirty="0"/>
                </a:p>
                <a:p>
                  <a:pPr algn="ctr"/>
                  <a:endParaRPr lang="en-US" dirty="0"/>
                </a:p>
              </p:txBody>
            </p:sp>
          </mc:Choice>
          <mc:Fallback xmlns="">
            <p:sp>
              <p:nvSpPr>
                <p:cNvPr id="83" name="Rectangle 82">
                  <a:extLst>
                    <a:ext uri="{FF2B5EF4-FFF2-40B4-BE49-F238E27FC236}">
                      <a16:creationId xmlns:a16="http://schemas.microsoft.com/office/drawing/2014/main" id="{9181F4CA-1DD0-49EB-AA5D-98E9B0265836}"/>
                    </a:ext>
                  </a:extLst>
                </p:cNvPr>
                <p:cNvSpPr>
                  <a:spLocks noRot="1" noChangeAspect="1" noMove="1" noResize="1" noEditPoints="1" noAdjustHandles="1" noChangeArrowheads="1" noChangeShapeType="1" noTextEdit="1"/>
                </p:cNvSpPr>
                <p:nvPr/>
              </p:nvSpPr>
              <p:spPr>
                <a:xfrm>
                  <a:off x="5605975" y="4086362"/>
                  <a:ext cx="731520" cy="731520"/>
                </a:xfrm>
                <a:prstGeom prst="rect">
                  <a:avLst/>
                </a:prstGeom>
                <a:blipFill>
                  <a:blip r:embed="rId80"/>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CF62639-3554-41B3-8E47-2644F8C7492E}"/>
                    </a:ext>
                  </a:extLst>
                </p:cNvPr>
                <p:cNvSpPr/>
                <p:nvPr/>
              </p:nvSpPr>
              <p:spPr>
                <a:xfrm>
                  <a:off x="633749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12</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4" name="Rectangle 83">
                  <a:extLst>
                    <a:ext uri="{FF2B5EF4-FFF2-40B4-BE49-F238E27FC236}">
                      <a16:creationId xmlns:a16="http://schemas.microsoft.com/office/drawing/2014/main" id="{06291894-31DF-4AEE-A7CC-5284A0560CC8}"/>
                    </a:ext>
                  </a:extLst>
                </p:cNvPr>
                <p:cNvSpPr>
                  <a:spLocks noRot="1" noChangeAspect="1" noMove="1" noResize="1" noEditPoints="1" noAdjustHandles="1" noChangeArrowheads="1" noChangeShapeType="1" noTextEdit="1"/>
                </p:cNvSpPr>
                <p:nvPr/>
              </p:nvSpPr>
              <p:spPr>
                <a:xfrm>
                  <a:off x="6337495" y="2623322"/>
                  <a:ext cx="731520" cy="731520"/>
                </a:xfrm>
                <a:prstGeom prst="rect">
                  <a:avLst/>
                </a:prstGeom>
                <a:blipFill>
                  <a:blip r:embed="rId81"/>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148FCD1-3841-4734-A54E-BFA6107B15B4}"/>
                    </a:ext>
                  </a:extLst>
                </p:cNvPr>
                <p:cNvSpPr/>
                <p:nvPr/>
              </p:nvSpPr>
              <p:spPr>
                <a:xfrm>
                  <a:off x="633749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22</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5" name="Rectangle 84">
                  <a:extLst>
                    <a:ext uri="{FF2B5EF4-FFF2-40B4-BE49-F238E27FC236}">
                      <a16:creationId xmlns:a16="http://schemas.microsoft.com/office/drawing/2014/main" id="{9ACA546A-DE8A-4108-BFA1-CBBCBEA632A3}"/>
                    </a:ext>
                  </a:extLst>
                </p:cNvPr>
                <p:cNvSpPr>
                  <a:spLocks noRot="1" noChangeAspect="1" noMove="1" noResize="1" noEditPoints="1" noAdjustHandles="1" noChangeArrowheads="1" noChangeShapeType="1" noTextEdit="1"/>
                </p:cNvSpPr>
                <p:nvPr/>
              </p:nvSpPr>
              <p:spPr>
                <a:xfrm>
                  <a:off x="6337495" y="3354842"/>
                  <a:ext cx="731520" cy="731520"/>
                </a:xfrm>
                <a:prstGeom prst="rect">
                  <a:avLst/>
                </a:prstGeom>
                <a:blipFill>
                  <a:blip r:embed="rId82"/>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09A47494-A979-4A56-953C-9ECD08EBCD94}"/>
                    </a:ext>
                  </a:extLst>
                </p:cNvPr>
                <p:cNvSpPr/>
                <p:nvPr/>
              </p:nvSpPr>
              <p:spPr>
                <a:xfrm>
                  <a:off x="633749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32</m:t>
                            </m:r>
                          </m:sub>
                        </m:sSub>
                      </m:oMath>
                    </m:oMathPara>
                  </a14:m>
                  <a:endParaRPr lang="en-US" dirty="0"/>
                </a:p>
                <a:p>
                  <a:pPr algn="ctr"/>
                  <a:endParaRPr lang="en-US" dirty="0"/>
                </a:p>
              </p:txBody>
            </p:sp>
          </mc:Choice>
          <mc:Fallback xmlns="">
            <p:sp>
              <p:nvSpPr>
                <p:cNvPr id="86" name="Rectangle 85">
                  <a:extLst>
                    <a:ext uri="{FF2B5EF4-FFF2-40B4-BE49-F238E27FC236}">
                      <a16:creationId xmlns:a16="http://schemas.microsoft.com/office/drawing/2014/main" id="{1FAA840A-80DE-46E0-858D-D250ADDA5614}"/>
                    </a:ext>
                  </a:extLst>
                </p:cNvPr>
                <p:cNvSpPr>
                  <a:spLocks noRot="1" noChangeAspect="1" noMove="1" noResize="1" noEditPoints="1" noAdjustHandles="1" noChangeArrowheads="1" noChangeShapeType="1" noTextEdit="1"/>
                </p:cNvSpPr>
                <p:nvPr/>
              </p:nvSpPr>
              <p:spPr>
                <a:xfrm>
                  <a:off x="6337495" y="4086362"/>
                  <a:ext cx="731520" cy="731520"/>
                </a:xfrm>
                <a:prstGeom prst="rect">
                  <a:avLst/>
                </a:prstGeom>
                <a:blipFill>
                  <a:blip r:embed="rId83"/>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B1FFEBA4-D5C7-4A20-9B41-F4DF445137B7}"/>
                    </a:ext>
                  </a:extLst>
                </p:cNvPr>
                <p:cNvSpPr/>
                <p:nvPr/>
              </p:nvSpPr>
              <p:spPr>
                <a:xfrm>
                  <a:off x="706901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13</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7" name="Rectangle 86">
                  <a:extLst>
                    <a:ext uri="{FF2B5EF4-FFF2-40B4-BE49-F238E27FC236}">
                      <a16:creationId xmlns:a16="http://schemas.microsoft.com/office/drawing/2014/main" id="{21AC92EB-A0EB-4680-8158-A1B2F529918B}"/>
                    </a:ext>
                  </a:extLst>
                </p:cNvPr>
                <p:cNvSpPr>
                  <a:spLocks noRot="1" noChangeAspect="1" noMove="1" noResize="1" noEditPoints="1" noAdjustHandles="1" noChangeArrowheads="1" noChangeShapeType="1" noTextEdit="1"/>
                </p:cNvSpPr>
                <p:nvPr/>
              </p:nvSpPr>
              <p:spPr>
                <a:xfrm>
                  <a:off x="7069015" y="2623322"/>
                  <a:ext cx="731520" cy="731520"/>
                </a:xfrm>
                <a:prstGeom prst="rect">
                  <a:avLst/>
                </a:prstGeom>
                <a:blipFill>
                  <a:blip r:embed="rId84"/>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585B840D-4934-4803-92D8-F32F4E071413}"/>
                    </a:ext>
                  </a:extLst>
                </p:cNvPr>
                <p:cNvSpPr/>
                <p:nvPr/>
              </p:nvSpPr>
              <p:spPr>
                <a:xfrm>
                  <a:off x="706901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23</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8" name="Rectangle 87">
                  <a:extLst>
                    <a:ext uri="{FF2B5EF4-FFF2-40B4-BE49-F238E27FC236}">
                      <a16:creationId xmlns:a16="http://schemas.microsoft.com/office/drawing/2014/main" id="{C2A62345-72D1-4007-B161-B4F9FD9C390F}"/>
                    </a:ext>
                  </a:extLst>
                </p:cNvPr>
                <p:cNvSpPr>
                  <a:spLocks noRot="1" noChangeAspect="1" noMove="1" noResize="1" noEditPoints="1" noAdjustHandles="1" noChangeArrowheads="1" noChangeShapeType="1" noTextEdit="1"/>
                </p:cNvSpPr>
                <p:nvPr/>
              </p:nvSpPr>
              <p:spPr>
                <a:xfrm>
                  <a:off x="7069015" y="3354842"/>
                  <a:ext cx="731520" cy="731520"/>
                </a:xfrm>
                <a:prstGeom prst="rect">
                  <a:avLst/>
                </a:prstGeom>
                <a:blipFill>
                  <a:blip r:embed="rId85"/>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289B17BB-5409-42E0-B901-8BD3F3801E24}"/>
                    </a:ext>
                  </a:extLst>
                </p:cNvPr>
                <p:cNvSpPr/>
                <p:nvPr/>
              </p:nvSpPr>
              <p:spPr>
                <a:xfrm>
                  <a:off x="706901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33</m:t>
                            </m:r>
                          </m:sub>
                        </m:sSub>
                      </m:oMath>
                    </m:oMathPara>
                  </a14:m>
                  <a:endParaRPr lang="en-US" dirty="0"/>
                </a:p>
                <a:p>
                  <a:pPr algn="ctr"/>
                  <a:endParaRPr lang="en-US" dirty="0"/>
                </a:p>
              </p:txBody>
            </p:sp>
          </mc:Choice>
          <mc:Fallback xmlns="">
            <p:sp>
              <p:nvSpPr>
                <p:cNvPr id="89" name="Rectangle 88">
                  <a:extLst>
                    <a:ext uri="{FF2B5EF4-FFF2-40B4-BE49-F238E27FC236}">
                      <a16:creationId xmlns:a16="http://schemas.microsoft.com/office/drawing/2014/main" id="{00713951-C38A-42CC-A85E-61D699015159}"/>
                    </a:ext>
                  </a:extLst>
                </p:cNvPr>
                <p:cNvSpPr>
                  <a:spLocks noRot="1" noChangeAspect="1" noMove="1" noResize="1" noEditPoints="1" noAdjustHandles="1" noChangeArrowheads="1" noChangeShapeType="1" noTextEdit="1"/>
                </p:cNvSpPr>
                <p:nvPr/>
              </p:nvSpPr>
              <p:spPr>
                <a:xfrm>
                  <a:off x="7069015" y="4086362"/>
                  <a:ext cx="731520" cy="731520"/>
                </a:xfrm>
                <a:prstGeom prst="rect">
                  <a:avLst/>
                </a:prstGeom>
                <a:blipFill>
                  <a:blip r:embed="rId86"/>
                  <a:stretch>
                    <a:fillRect/>
                  </a:stretch>
                </a:blipFill>
                <a:ln w="38100">
                  <a:solidFill>
                    <a:srgbClr val="CC66FF"/>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346AB93-5B99-4FDF-9776-60546A460E23}"/>
                  </a:ext>
                </a:extLst>
              </p:cNvPr>
              <p:cNvSpPr/>
              <p:nvPr/>
            </p:nvSpPr>
            <p:spPr>
              <a:xfrm>
                <a:off x="3747085" y="4433123"/>
                <a:ext cx="8271802" cy="646331"/>
              </a:xfrm>
              <a:prstGeom prst="rect">
                <a:avLst/>
              </a:prstGeom>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1</m:t>
                        </m:r>
                        <m:r>
                          <a:rPr lang="en-US" b="0" i="1" smtClean="0">
                            <a:latin typeface="Cambria Math" panose="02040503050406030204" pitchFamily="18" charset="0"/>
                          </a:rPr>
                          <m:t>2</m:t>
                        </m:r>
                      </m:sub>
                    </m:sSub>
                  </m:oMath>
                </a14:m>
                <a:r>
                  <a:rPr lang="en-US" dirty="0"/>
                  <a:t>=</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i="1">
                            <a:latin typeface="Cambria Math" panose="02040503050406030204" pitchFamily="18" charset="0"/>
                          </a:rPr>
                          <m:t>11</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i="1">
                            <a:latin typeface="Cambria Math" panose="02040503050406030204" pitchFamily="18" charset="0"/>
                          </a:rPr>
                          <m:t>1</m:t>
                        </m:r>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i="1">
                            <a:latin typeface="Cambria Math" panose="02040503050406030204" pitchFamily="18" charset="0"/>
                          </a:rPr>
                          <m:t>1</m:t>
                        </m:r>
                        <m:r>
                          <a:rPr lang="en-US" b="0" i="1" smtClean="0">
                            <a:latin typeface="Cambria Math" panose="02040503050406030204" pitchFamily="18" charset="0"/>
                          </a:rPr>
                          <m:t>2</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13</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i="1">
                            <a:latin typeface="Cambria Math" panose="02040503050406030204" pitchFamily="18" charset="0"/>
                          </a:rPr>
                          <m:t>1</m:t>
                        </m:r>
                        <m:r>
                          <a:rPr lang="en-US" b="0" i="1" smtClean="0">
                            <a:latin typeface="Cambria Math" panose="02040503050406030204" pitchFamily="18" charset="0"/>
                          </a:rPr>
                          <m:t>3</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i="1">
                            <a:latin typeface="Cambria Math" panose="02040503050406030204" pitchFamily="18" charset="0"/>
                          </a:rPr>
                          <m:t>1</m:t>
                        </m:r>
                        <m:r>
                          <a:rPr lang="en-US" b="0" i="1" smtClean="0">
                            <a:latin typeface="Cambria Math" panose="02040503050406030204" pitchFamily="18" charset="0"/>
                          </a:rPr>
                          <m:t>4</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1</m:t>
                        </m:r>
                      </m:sub>
                    </m:sSub>
                    <m:r>
                      <a:rPr lang="en-US" dirty="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22</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22</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23</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23</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24</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3</m:t>
                        </m:r>
                        <m:r>
                          <a:rPr lang="en-US" i="1">
                            <a:latin typeface="Cambria Math" panose="02040503050406030204" pitchFamily="18" charset="0"/>
                          </a:rPr>
                          <m:t>1</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32</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𝑏</m:t>
                        </m:r>
                      </m:e>
                      <m:sub>
                        <m:r>
                          <a:rPr lang="en-US" b="0" i="1" smtClean="0">
                            <a:latin typeface="Cambria Math" panose="02040503050406030204" pitchFamily="18" charset="0"/>
                          </a:rPr>
                          <m:t>32</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33</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33</m:t>
                        </m:r>
                      </m:sub>
                    </m:sSub>
                    <m:r>
                      <a:rPr lang="en-US" dirty="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34</m:t>
                        </m:r>
                      </m:sub>
                    </m:sSub>
                  </m:oMath>
                </a14:m>
                <a:endParaRPr lang="en-US" dirty="0"/>
              </a:p>
            </p:txBody>
          </p:sp>
        </mc:Choice>
        <mc:Fallback xmlns="">
          <p:sp>
            <p:nvSpPr>
              <p:cNvPr id="7" name="Rectangle 6">
                <a:extLst>
                  <a:ext uri="{FF2B5EF4-FFF2-40B4-BE49-F238E27FC236}">
                    <a16:creationId xmlns:a16="http://schemas.microsoft.com/office/drawing/2014/main" id="{3346AB93-5B99-4FDF-9776-60546A460E23}"/>
                  </a:ext>
                </a:extLst>
              </p:cNvPr>
              <p:cNvSpPr>
                <a:spLocks noRot="1" noChangeAspect="1" noMove="1" noResize="1" noEditPoints="1" noAdjustHandles="1" noChangeArrowheads="1" noChangeShapeType="1" noTextEdit="1"/>
              </p:cNvSpPr>
              <p:nvPr/>
            </p:nvSpPr>
            <p:spPr>
              <a:xfrm>
                <a:off x="3747085" y="4433123"/>
                <a:ext cx="8271802" cy="646331"/>
              </a:xfrm>
              <a:prstGeom prst="rect">
                <a:avLst/>
              </a:prstGeom>
              <a:blipFill>
                <a:blip r:embed="rId87"/>
                <a:stretch>
                  <a:fillRect t="-4717" r="-221"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E0B77E45-9F7F-4196-9447-BDADCA2D9444}"/>
                  </a:ext>
                </a:extLst>
              </p:cNvPr>
              <p:cNvSpPr/>
              <p:nvPr/>
            </p:nvSpPr>
            <p:spPr>
              <a:xfrm>
                <a:off x="3747085" y="3701603"/>
                <a:ext cx="8271802" cy="646331"/>
              </a:xfrm>
              <a:prstGeom prst="rect">
                <a:avLst/>
              </a:prstGeom>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11</m:t>
                        </m:r>
                      </m:sub>
                    </m:sSub>
                  </m:oMath>
                </a14:m>
                <a:r>
                  <a:rPr lang="en-US" dirty="0"/>
                  <a:t>=</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i="1">
                            <a:latin typeface="Cambria Math" panose="02040503050406030204" pitchFamily="18" charset="0"/>
                          </a:rPr>
                          <m:t>11</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i="1">
                            <a:latin typeface="Cambria Math" panose="02040503050406030204" pitchFamily="18" charset="0"/>
                          </a:rPr>
                          <m:t>11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i="1">
                            <a:latin typeface="Cambria Math" panose="02040503050406030204" pitchFamily="18" charset="0"/>
                          </a:rPr>
                          <m:t>1</m:t>
                        </m:r>
                        <m:r>
                          <a:rPr lang="en-US" b="0" i="1" smtClean="0">
                            <a:latin typeface="Cambria Math" panose="02040503050406030204" pitchFamily="18" charset="0"/>
                          </a:rPr>
                          <m:t>2</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12</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i="1">
                            <a:latin typeface="Cambria Math" panose="02040503050406030204" pitchFamily="18" charset="0"/>
                          </a:rPr>
                          <m:t>1</m:t>
                        </m:r>
                        <m:r>
                          <a:rPr lang="en-US" b="0" i="1" smtClean="0">
                            <a:latin typeface="Cambria Math" panose="02040503050406030204" pitchFamily="18" charset="0"/>
                          </a:rPr>
                          <m:t>3</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i="1">
                            <a:latin typeface="Cambria Math" panose="02040503050406030204" pitchFamily="18" charset="0"/>
                          </a:rPr>
                          <m:t>1</m:t>
                        </m:r>
                        <m:r>
                          <a:rPr lang="en-US" b="0" i="1" smtClean="0">
                            <a:latin typeface="Cambria Math" panose="02040503050406030204" pitchFamily="18" charset="0"/>
                          </a:rPr>
                          <m:t>3</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1</m:t>
                        </m:r>
                      </m:sub>
                    </m:sSub>
                    <m:r>
                      <a:rPr lang="en-US" dirty="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r>
                          <a:rPr lang="en-US" i="1">
                            <a:latin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22</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22</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23</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23</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3</m:t>
                        </m:r>
                        <m:r>
                          <a:rPr lang="en-US" i="1">
                            <a:latin typeface="Cambria Math" panose="02040503050406030204" pitchFamily="18" charset="0"/>
                          </a:rPr>
                          <m:t>1</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r>
                          <a:rPr lang="en-US" i="1">
                            <a:latin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𝑏</m:t>
                        </m:r>
                      </m:e>
                      <m:sub>
                        <m:r>
                          <a:rPr lang="en-US" b="0" i="1" smtClean="0">
                            <a:latin typeface="Cambria Math" panose="02040503050406030204" pitchFamily="18" charset="0"/>
                          </a:rPr>
                          <m:t>32</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32</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33</m:t>
                        </m:r>
                      </m:sub>
                    </m:sSub>
                    <m:r>
                      <a:rPr lang="en-US" dirty="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33</m:t>
                        </m:r>
                      </m:sub>
                    </m:sSub>
                  </m:oMath>
                </a14:m>
                <a:endParaRPr lang="en-US" dirty="0"/>
              </a:p>
            </p:txBody>
          </p:sp>
        </mc:Choice>
        <mc:Fallback xmlns="">
          <p:sp>
            <p:nvSpPr>
              <p:cNvPr id="37" name="Rectangle 36">
                <a:extLst>
                  <a:ext uri="{FF2B5EF4-FFF2-40B4-BE49-F238E27FC236}">
                    <a16:creationId xmlns:a16="http://schemas.microsoft.com/office/drawing/2014/main" id="{E0B77E45-9F7F-4196-9447-BDADCA2D9444}"/>
                  </a:ext>
                </a:extLst>
              </p:cNvPr>
              <p:cNvSpPr>
                <a:spLocks noRot="1" noChangeAspect="1" noMove="1" noResize="1" noEditPoints="1" noAdjustHandles="1" noChangeArrowheads="1" noChangeShapeType="1" noTextEdit="1"/>
              </p:cNvSpPr>
              <p:nvPr/>
            </p:nvSpPr>
            <p:spPr>
              <a:xfrm>
                <a:off x="3747085" y="3701603"/>
                <a:ext cx="8271802" cy="646331"/>
              </a:xfrm>
              <a:prstGeom prst="rect">
                <a:avLst/>
              </a:prstGeom>
              <a:blipFill>
                <a:blip r:embed="rId88"/>
                <a:stretch>
                  <a:fillRect t="-4717" r="-221"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C545642F-3BF3-42D6-96C0-8223D6D91F49}"/>
                  </a:ext>
                </a:extLst>
              </p:cNvPr>
              <p:cNvSpPr/>
              <p:nvPr/>
            </p:nvSpPr>
            <p:spPr>
              <a:xfrm>
                <a:off x="3747085" y="5148193"/>
                <a:ext cx="8271802" cy="646331"/>
              </a:xfrm>
              <a:prstGeom prst="rect">
                <a:avLst/>
              </a:prstGeom>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21</m:t>
                        </m:r>
                      </m:sub>
                    </m:sSub>
                  </m:oMath>
                </a14:m>
                <a:r>
                  <a:rPr lang="en-US" dirty="0"/>
                  <a:t>=</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i="1">
                            <a:latin typeface="Cambria Math" panose="02040503050406030204" pitchFamily="18" charset="0"/>
                          </a:rPr>
                          <m:t>11</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i="1">
                            <a:latin typeface="Cambria Math" panose="02040503050406030204" pitchFamily="18" charset="0"/>
                          </a:rPr>
                          <m:t>1</m:t>
                        </m:r>
                        <m:r>
                          <a:rPr lang="en-US" b="0" i="1" smtClean="0">
                            <a:latin typeface="Cambria Math" panose="02040503050406030204" pitchFamily="18" charset="0"/>
                          </a:rPr>
                          <m:t>2</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22</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i="1">
                            <a:latin typeface="Cambria Math" panose="02040503050406030204" pitchFamily="18" charset="0"/>
                          </a:rPr>
                          <m:t>1</m:t>
                        </m:r>
                        <m:r>
                          <a:rPr lang="en-US" b="0" i="1" smtClean="0">
                            <a:latin typeface="Cambria Math" panose="02040503050406030204" pitchFamily="18" charset="0"/>
                          </a:rPr>
                          <m:t>3</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23</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1</m:t>
                        </m:r>
                      </m:sub>
                    </m:sSub>
                    <m:r>
                      <a:rPr lang="en-US" dirty="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22</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32</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23</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33</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3</m:t>
                        </m:r>
                        <m:r>
                          <a:rPr lang="en-US" i="1">
                            <a:latin typeface="Cambria Math" panose="02040503050406030204" pitchFamily="18" charset="0"/>
                          </a:rPr>
                          <m:t>1</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𝑏</m:t>
                        </m:r>
                      </m:e>
                      <m:sub>
                        <m:r>
                          <a:rPr lang="en-US" b="0" i="1" smtClean="0">
                            <a:latin typeface="Cambria Math" panose="02040503050406030204" pitchFamily="18" charset="0"/>
                          </a:rPr>
                          <m:t>32</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42</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33</m:t>
                        </m:r>
                      </m:sub>
                    </m:sSub>
                    <m:r>
                      <a:rPr lang="en-US" dirty="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43</m:t>
                        </m:r>
                      </m:sub>
                    </m:sSub>
                  </m:oMath>
                </a14:m>
                <a:endParaRPr lang="en-US" dirty="0"/>
              </a:p>
            </p:txBody>
          </p:sp>
        </mc:Choice>
        <mc:Fallback xmlns="">
          <p:sp>
            <p:nvSpPr>
              <p:cNvPr id="38" name="Rectangle 37">
                <a:extLst>
                  <a:ext uri="{FF2B5EF4-FFF2-40B4-BE49-F238E27FC236}">
                    <a16:creationId xmlns:a16="http://schemas.microsoft.com/office/drawing/2014/main" id="{C545642F-3BF3-42D6-96C0-8223D6D91F49}"/>
                  </a:ext>
                </a:extLst>
              </p:cNvPr>
              <p:cNvSpPr>
                <a:spLocks noRot="1" noChangeAspect="1" noMove="1" noResize="1" noEditPoints="1" noAdjustHandles="1" noChangeArrowheads="1" noChangeShapeType="1" noTextEdit="1"/>
              </p:cNvSpPr>
              <p:nvPr/>
            </p:nvSpPr>
            <p:spPr>
              <a:xfrm>
                <a:off x="3747085" y="5148193"/>
                <a:ext cx="8271802" cy="646331"/>
              </a:xfrm>
              <a:prstGeom prst="rect">
                <a:avLst/>
              </a:prstGeom>
              <a:blipFill>
                <a:blip r:embed="rId89"/>
                <a:stretch>
                  <a:fillRect t="-5660" r="-442" b="-14151"/>
                </a:stretch>
              </a:blipFill>
            </p:spPr>
            <p:txBody>
              <a:bodyPr/>
              <a:lstStyle/>
              <a:p>
                <a:r>
                  <a:rPr lang="en-US">
                    <a:noFill/>
                  </a:rPr>
                  <a:t> </a:t>
                </a:r>
              </a:p>
            </p:txBody>
          </p:sp>
        </mc:Fallback>
      </mc:AlternateContent>
      <p:sp>
        <p:nvSpPr>
          <p:cNvPr id="39" name="Rectangle: Rounded Corners 38">
            <a:extLst>
              <a:ext uri="{FF2B5EF4-FFF2-40B4-BE49-F238E27FC236}">
                <a16:creationId xmlns:a16="http://schemas.microsoft.com/office/drawing/2014/main" id="{194A40D0-B36E-410F-ABED-EB120DB38479}"/>
              </a:ext>
            </a:extLst>
          </p:cNvPr>
          <p:cNvSpPr/>
          <p:nvPr/>
        </p:nvSpPr>
        <p:spPr>
          <a:xfrm>
            <a:off x="2471839" y="296473"/>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Convolution (cont.)</a:t>
            </a:r>
          </a:p>
        </p:txBody>
      </p:sp>
      <p:grpSp>
        <p:nvGrpSpPr>
          <p:cNvPr id="40" name="Group 39">
            <a:extLst>
              <a:ext uri="{FF2B5EF4-FFF2-40B4-BE49-F238E27FC236}">
                <a16:creationId xmlns:a16="http://schemas.microsoft.com/office/drawing/2014/main" id="{25FFEF6C-E076-4B8C-923E-A90EB0EC4C5B}"/>
              </a:ext>
            </a:extLst>
          </p:cNvPr>
          <p:cNvGrpSpPr/>
          <p:nvPr/>
        </p:nvGrpSpPr>
        <p:grpSpPr>
          <a:xfrm>
            <a:off x="2417409" y="1301650"/>
            <a:ext cx="2376324" cy="2113557"/>
            <a:chOff x="801858" y="2694664"/>
            <a:chExt cx="2926080" cy="2926080"/>
          </a:xfrm>
        </p:grpSpPr>
        <p:grpSp>
          <p:nvGrpSpPr>
            <p:cNvPr id="41" name="Group 40">
              <a:extLst>
                <a:ext uri="{FF2B5EF4-FFF2-40B4-BE49-F238E27FC236}">
                  <a16:creationId xmlns:a16="http://schemas.microsoft.com/office/drawing/2014/main" id="{D647A9AD-56ED-4178-BD00-7E28B754DC7C}"/>
                </a:ext>
              </a:extLst>
            </p:cNvPr>
            <p:cNvGrpSpPr/>
            <p:nvPr/>
          </p:nvGrpSpPr>
          <p:grpSpPr>
            <a:xfrm>
              <a:off x="801858" y="2694664"/>
              <a:ext cx="731520" cy="2926080"/>
              <a:chOff x="5584874" y="2757268"/>
              <a:chExt cx="731520" cy="2926080"/>
            </a:xfrm>
          </p:grpSpPr>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45ACE566-7361-4C3B-A4BF-308A2786F160}"/>
                      </a:ext>
                    </a:extLst>
                  </p:cNvPr>
                  <p:cNvSpPr/>
                  <p:nvPr/>
                </p:nvSpPr>
                <p:spPr>
                  <a:xfrm>
                    <a:off x="5584874" y="275726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11</m:t>
                              </m:r>
                            </m:sub>
                          </m:sSub>
                        </m:oMath>
                      </m:oMathPara>
                    </a14:m>
                    <a:endParaRPr lang="en-US" dirty="0">
                      <a:solidFill>
                        <a:schemeClr val="tx1"/>
                      </a:solidFill>
                    </a:endParaRPr>
                  </a:p>
                </p:txBody>
              </p:sp>
            </mc:Choice>
            <mc:Fallback xmlns="">
              <p:sp>
                <p:nvSpPr>
                  <p:cNvPr id="66" name="Rectangle 65">
                    <a:extLst>
                      <a:ext uri="{FF2B5EF4-FFF2-40B4-BE49-F238E27FC236}">
                        <a16:creationId xmlns:a16="http://schemas.microsoft.com/office/drawing/2014/main" id="{AD150000-56CC-4881-8184-07EE1716E29B}"/>
                      </a:ext>
                    </a:extLst>
                  </p:cNvPr>
                  <p:cNvSpPr>
                    <a:spLocks noRot="1" noChangeAspect="1" noMove="1" noResize="1" noEditPoints="1" noAdjustHandles="1" noChangeArrowheads="1" noChangeShapeType="1" noTextEdit="1"/>
                  </p:cNvSpPr>
                  <p:nvPr/>
                </p:nvSpPr>
                <p:spPr>
                  <a:xfrm>
                    <a:off x="5584874" y="2757268"/>
                    <a:ext cx="731520" cy="731520"/>
                  </a:xfrm>
                  <a:prstGeom prst="rect">
                    <a:avLst/>
                  </a:prstGeom>
                  <a:blipFill>
                    <a:blip r:embed="rId6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2FDE1D28-21F7-487D-9799-6A2F74A0DE62}"/>
                      </a:ext>
                    </a:extLst>
                  </p:cNvPr>
                  <p:cNvSpPr/>
                  <p:nvPr/>
                </p:nvSpPr>
                <p:spPr>
                  <a:xfrm>
                    <a:off x="5584874" y="348878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21</m:t>
                              </m:r>
                            </m:sub>
                          </m:sSub>
                        </m:oMath>
                      </m:oMathPara>
                    </a14:m>
                    <a:endParaRPr lang="en-US" dirty="0"/>
                  </a:p>
                </p:txBody>
              </p:sp>
            </mc:Choice>
            <mc:Fallback xmlns="">
              <p:sp>
                <p:nvSpPr>
                  <p:cNvPr id="67" name="Rectangle 66">
                    <a:extLst>
                      <a:ext uri="{FF2B5EF4-FFF2-40B4-BE49-F238E27FC236}">
                        <a16:creationId xmlns:a16="http://schemas.microsoft.com/office/drawing/2014/main" id="{16BF65B8-20F4-4E9D-900B-B81F4BAAB2E8}"/>
                      </a:ext>
                    </a:extLst>
                  </p:cNvPr>
                  <p:cNvSpPr>
                    <a:spLocks noRot="1" noChangeAspect="1" noMove="1" noResize="1" noEditPoints="1" noAdjustHandles="1" noChangeArrowheads="1" noChangeShapeType="1" noTextEdit="1"/>
                  </p:cNvSpPr>
                  <p:nvPr/>
                </p:nvSpPr>
                <p:spPr>
                  <a:xfrm>
                    <a:off x="5584874" y="3488788"/>
                    <a:ext cx="731520" cy="731520"/>
                  </a:xfrm>
                  <a:prstGeom prst="rect">
                    <a:avLst/>
                  </a:prstGeom>
                  <a:blipFill>
                    <a:blip r:embed="rId6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666978CF-7C23-4839-9E30-E175323A244E}"/>
                      </a:ext>
                    </a:extLst>
                  </p:cNvPr>
                  <p:cNvSpPr/>
                  <p:nvPr/>
                </p:nvSpPr>
                <p:spPr>
                  <a:xfrm>
                    <a:off x="5584874" y="422030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31</m:t>
                              </m:r>
                            </m:sub>
                          </m:sSub>
                        </m:oMath>
                      </m:oMathPara>
                    </a14:m>
                    <a:endParaRPr lang="en-US" dirty="0">
                      <a:solidFill>
                        <a:schemeClr val="tx1"/>
                      </a:solidFill>
                    </a:endParaRPr>
                  </a:p>
                </p:txBody>
              </p:sp>
            </mc:Choice>
            <mc:Fallback xmlns="">
              <p:sp>
                <p:nvSpPr>
                  <p:cNvPr id="68" name="Rectangle 67">
                    <a:extLst>
                      <a:ext uri="{FF2B5EF4-FFF2-40B4-BE49-F238E27FC236}">
                        <a16:creationId xmlns:a16="http://schemas.microsoft.com/office/drawing/2014/main" id="{C6C972A4-B386-45C2-93E5-84C27A8FDBCE}"/>
                      </a:ext>
                    </a:extLst>
                  </p:cNvPr>
                  <p:cNvSpPr>
                    <a:spLocks noRot="1" noChangeAspect="1" noMove="1" noResize="1" noEditPoints="1" noAdjustHandles="1" noChangeArrowheads="1" noChangeShapeType="1" noTextEdit="1"/>
                  </p:cNvSpPr>
                  <p:nvPr/>
                </p:nvSpPr>
                <p:spPr>
                  <a:xfrm>
                    <a:off x="5584874" y="4220308"/>
                    <a:ext cx="731520" cy="731520"/>
                  </a:xfrm>
                  <a:prstGeom prst="rect">
                    <a:avLst/>
                  </a:prstGeom>
                  <a:blipFill>
                    <a:blip r:embed="rId6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5F45B29D-FC14-445E-97A1-5BE20441A2B6}"/>
                      </a:ext>
                    </a:extLst>
                  </p:cNvPr>
                  <p:cNvSpPr/>
                  <p:nvPr/>
                </p:nvSpPr>
                <p:spPr>
                  <a:xfrm>
                    <a:off x="5584874" y="495182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41</m:t>
                              </m:r>
                            </m:sub>
                          </m:sSub>
                        </m:oMath>
                      </m:oMathPara>
                    </a14:m>
                    <a:endParaRPr lang="en-US" dirty="0">
                      <a:solidFill>
                        <a:schemeClr val="tx1"/>
                      </a:solidFill>
                    </a:endParaRPr>
                  </a:p>
                </p:txBody>
              </p:sp>
            </mc:Choice>
            <mc:Fallback xmlns="">
              <p:sp>
                <p:nvSpPr>
                  <p:cNvPr id="69" name="Rectangle 68">
                    <a:extLst>
                      <a:ext uri="{FF2B5EF4-FFF2-40B4-BE49-F238E27FC236}">
                        <a16:creationId xmlns:a16="http://schemas.microsoft.com/office/drawing/2014/main" id="{88B07725-0BB4-4849-87C4-C168A6AF4162}"/>
                      </a:ext>
                    </a:extLst>
                  </p:cNvPr>
                  <p:cNvSpPr>
                    <a:spLocks noRot="1" noChangeAspect="1" noMove="1" noResize="1" noEditPoints="1" noAdjustHandles="1" noChangeArrowheads="1" noChangeShapeType="1" noTextEdit="1"/>
                  </p:cNvSpPr>
                  <p:nvPr/>
                </p:nvSpPr>
                <p:spPr>
                  <a:xfrm>
                    <a:off x="5584874" y="4951828"/>
                    <a:ext cx="731520" cy="731520"/>
                  </a:xfrm>
                  <a:prstGeom prst="rect">
                    <a:avLst/>
                  </a:prstGeom>
                  <a:blipFill>
                    <a:blip r:embed="rId65"/>
                    <a:stretch>
                      <a:fillRect/>
                    </a:stretch>
                  </a:blipFill>
                </p:spPr>
                <p:txBody>
                  <a:bodyPr/>
                  <a:lstStyle/>
                  <a:p>
                    <a:r>
                      <a:rPr lang="en-US">
                        <a:noFill/>
                      </a:rPr>
                      <a:t> </a:t>
                    </a:r>
                  </a:p>
                </p:txBody>
              </p:sp>
            </mc:Fallback>
          </mc:AlternateContent>
        </p:grpSp>
        <p:grpSp>
          <p:nvGrpSpPr>
            <p:cNvPr id="42" name="Group 41">
              <a:extLst>
                <a:ext uri="{FF2B5EF4-FFF2-40B4-BE49-F238E27FC236}">
                  <a16:creationId xmlns:a16="http://schemas.microsoft.com/office/drawing/2014/main" id="{D6784919-6F86-486C-93B5-AC1508378834}"/>
                </a:ext>
              </a:extLst>
            </p:cNvPr>
            <p:cNvGrpSpPr/>
            <p:nvPr/>
          </p:nvGrpSpPr>
          <p:grpSpPr>
            <a:xfrm>
              <a:off x="1533378" y="2694664"/>
              <a:ext cx="731520" cy="2926080"/>
              <a:chOff x="5584874" y="2757268"/>
              <a:chExt cx="731520" cy="2926080"/>
            </a:xfrm>
          </p:grpSpPr>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1F2A3AB3-911F-4A72-9E95-298B772C0E63}"/>
                      </a:ext>
                    </a:extLst>
                  </p:cNvPr>
                  <p:cNvSpPr/>
                  <p:nvPr/>
                </p:nvSpPr>
                <p:spPr>
                  <a:xfrm>
                    <a:off x="5584874" y="275726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12</m:t>
                              </m:r>
                            </m:sub>
                          </m:sSub>
                        </m:oMath>
                      </m:oMathPara>
                    </a14:m>
                    <a:endParaRPr lang="en-US" dirty="0">
                      <a:solidFill>
                        <a:schemeClr val="tx1"/>
                      </a:solidFill>
                    </a:endParaRPr>
                  </a:p>
                </p:txBody>
              </p:sp>
            </mc:Choice>
            <mc:Fallback xmlns="">
              <p:sp>
                <p:nvSpPr>
                  <p:cNvPr id="62" name="Rectangle 61">
                    <a:extLst>
                      <a:ext uri="{FF2B5EF4-FFF2-40B4-BE49-F238E27FC236}">
                        <a16:creationId xmlns:a16="http://schemas.microsoft.com/office/drawing/2014/main" id="{C57E62CE-1A0C-45B2-8778-AD8A73BA73BC}"/>
                      </a:ext>
                    </a:extLst>
                  </p:cNvPr>
                  <p:cNvSpPr>
                    <a:spLocks noRot="1" noChangeAspect="1" noMove="1" noResize="1" noEditPoints="1" noAdjustHandles="1" noChangeArrowheads="1" noChangeShapeType="1" noTextEdit="1"/>
                  </p:cNvSpPr>
                  <p:nvPr/>
                </p:nvSpPr>
                <p:spPr>
                  <a:xfrm>
                    <a:off x="5584874" y="2757268"/>
                    <a:ext cx="731520" cy="731520"/>
                  </a:xfrm>
                  <a:prstGeom prst="rect">
                    <a:avLst/>
                  </a:prstGeom>
                  <a:blipFill>
                    <a:blip r:embed="rId6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C3EEEBBA-E4C3-4EA3-B35C-A3AB62B55B44}"/>
                      </a:ext>
                    </a:extLst>
                  </p:cNvPr>
                  <p:cNvSpPr/>
                  <p:nvPr/>
                </p:nvSpPr>
                <p:spPr>
                  <a:xfrm>
                    <a:off x="5584874" y="348878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22</m:t>
                              </m:r>
                            </m:sub>
                          </m:sSub>
                        </m:oMath>
                      </m:oMathPara>
                    </a14:m>
                    <a:endParaRPr lang="en-US" dirty="0">
                      <a:solidFill>
                        <a:schemeClr val="tx1"/>
                      </a:solidFill>
                    </a:endParaRPr>
                  </a:p>
                </p:txBody>
              </p:sp>
            </mc:Choice>
            <mc:Fallback xmlns="">
              <p:sp>
                <p:nvSpPr>
                  <p:cNvPr id="63" name="Rectangle 62">
                    <a:extLst>
                      <a:ext uri="{FF2B5EF4-FFF2-40B4-BE49-F238E27FC236}">
                        <a16:creationId xmlns:a16="http://schemas.microsoft.com/office/drawing/2014/main" id="{E376B45F-0800-4D40-807A-72518DD25487}"/>
                      </a:ext>
                    </a:extLst>
                  </p:cNvPr>
                  <p:cNvSpPr>
                    <a:spLocks noRot="1" noChangeAspect="1" noMove="1" noResize="1" noEditPoints="1" noAdjustHandles="1" noChangeArrowheads="1" noChangeShapeType="1" noTextEdit="1"/>
                  </p:cNvSpPr>
                  <p:nvPr/>
                </p:nvSpPr>
                <p:spPr>
                  <a:xfrm>
                    <a:off x="5584874" y="3488788"/>
                    <a:ext cx="731520" cy="731520"/>
                  </a:xfrm>
                  <a:prstGeom prst="rect">
                    <a:avLst/>
                  </a:prstGeom>
                  <a:blipFill>
                    <a:blip r:embed="rId6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31383F01-C033-401B-BB7A-E592700621F2}"/>
                      </a:ext>
                    </a:extLst>
                  </p:cNvPr>
                  <p:cNvSpPr/>
                  <p:nvPr/>
                </p:nvSpPr>
                <p:spPr>
                  <a:xfrm>
                    <a:off x="5584874" y="422030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32</m:t>
                              </m:r>
                            </m:sub>
                          </m:sSub>
                        </m:oMath>
                      </m:oMathPara>
                    </a14:m>
                    <a:endParaRPr lang="en-US" dirty="0">
                      <a:solidFill>
                        <a:schemeClr val="tx1"/>
                      </a:solidFill>
                    </a:endParaRPr>
                  </a:p>
                </p:txBody>
              </p:sp>
            </mc:Choice>
            <mc:Fallback xmlns="">
              <p:sp>
                <p:nvSpPr>
                  <p:cNvPr id="64" name="Rectangle 63">
                    <a:extLst>
                      <a:ext uri="{FF2B5EF4-FFF2-40B4-BE49-F238E27FC236}">
                        <a16:creationId xmlns:a16="http://schemas.microsoft.com/office/drawing/2014/main" id="{FAB695C2-7565-44D0-AB6B-07983ADC57EE}"/>
                      </a:ext>
                    </a:extLst>
                  </p:cNvPr>
                  <p:cNvSpPr>
                    <a:spLocks noRot="1" noChangeAspect="1" noMove="1" noResize="1" noEditPoints="1" noAdjustHandles="1" noChangeArrowheads="1" noChangeShapeType="1" noTextEdit="1"/>
                  </p:cNvSpPr>
                  <p:nvPr/>
                </p:nvSpPr>
                <p:spPr>
                  <a:xfrm>
                    <a:off x="5584874" y="4220308"/>
                    <a:ext cx="731520" cy="731520"/>
                  </a:xfrm>
                  <a:prstGeom prst="rect">
                    <a:avLst/>
                  </a:prstGeom>
                  <a:blipFill>
                    <a:blip r:embed="rId6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8217A46B-112D-43F9-9F37-471999CCBE97}"/>
                      </a:ext>
                    </a:extLst>
                  </p:cNvPr>
                  <p:cNvSpPr/>
                  <p:nvPr/>
                </p:nvSpPr>
                <p:spPr>
                  <a:xfrm>
                    <a:off x="5584874" y="495182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42</m:t>
                              </m:r>
                            </m:sub>
                          </m:sSub>
                        </m:oMath>
                      </m:oMathPara>
                    </a14:m>
                    <a:endParaRPr lang="en-US" dirty="0">
                      <a:solidFill>
                        <a:schemeClr val="tx1"/>
                      </a:solidFill>
                    </a:endParaRPr>
                  </a:p>
                </p:txBody>
              </p:sp>
            </mc:Choice>
            <mc:Fallback xmlns="">
              <p:sp>
                <p:nvSpPr>
                  <p:cNvPr id="65" name="Rectangle 64">
                    <a:extLst>
                      <a:ext uri="{FF2B5EF4-FFF2-40B4-BE49-F238E27FC236}">
                        <a16:creationId xmlns:a16="http://schemas.microsoft.com/office/drawing/2014/main" id="{67E19307-F90C-4D90-BC98-DC761A9B1BB8}"/>
                      </a:ext>
                    </a:extLst>
                  </p:cNvPr>
                  <p:cNvSpPr>
                    <a:spLocks noRot="1" noChangeAspect="1" noMove="1" noResize="1" noEditPoints="1" noAdjustHandles="1" noChangeArrowheads="1" noChangeShapeType="1" noTextEdit="1"/>
                  </p:cNvSpPr>
                  <p:nvPr/>
                </p:nvSpPr>
                <p:spPr>
                  <a:xfrm>
                    <a:off x="5584874" y="4951828"/>
                    <a:ext cx="731520" cy="731520"/>
                  </a:xfrm>
                  <a:prstGeom prst="rect">
                    <a:avLst/>
                  </a:prstGeom>
                  <a:blipFill>
                    <a:blip r:embed="rId69"/>
                    <a:stretch>
                      <a:fillRect/>
                    </a:stretch>
                  </a:blipFill>
                </p:spPr>
                <p:txBody>
                  <a:bodyPr/>
                  <a:lstStyle/>
                  <a:p>
                    <a:r>
                      <a:rPr lang="en-US">
                        <a:noFill/>
                      </a:rPr>
                      <a:t> </a:t>
                    </a:r>
                  </a:p>
                </p:txBody>
              </p:sp>
            </mc:Fallback>
          </mc:AlternateContent>
        </p:grpSp>
        <p:grpSp>
          <p:nvGrpSpPr>
            <p:cNvPr id="43" name="Group 42">
              <a:extLst>
                <a:ext uri="{FF2B5EF4-FFF2-40B4-BE49-F238E27FC236}">
                  <a16:creationId xmlns:a16="http://schemas.microsoft.com/office/drawing/2014/main" id="{11DBE276-A2AC-4E1C-96FF-CD24F3E5B0B8}"/>
                </a:ext>
              </a:extLst>
            </p:cNvPr>
            <p:cNvGrpSpPr/>
            <p:nvPr/>
          </p:nvGrpSpPr>
          <p:grpSpPr>
            <a:xfrm>
              <a:off x="2264898" y="2694664"/>
              <a:ext cx="731520" cy="2926080"/>
              <a:chOff x="5584874" y="2757268"/>
              <a:chExt cx="731520" cy="2926080"/>
            </a:xfrm>
          </p:grpSpPr>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81E28F8B-D8ED-47FA-8C0A-37605E19C866}"/>
                      </a:ext>
                    </a:extLst>
                  </p:cNvPr>
                  <p:cNvSpPr/>
                  <p:nvPr/>
                </p:nvSpPr>
                <p:spPr>
                  <a:xfrm>
                    <a:off x="5584874" y="275726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13</m:t>
                              </m:r>
                            </m:sub>
                          </m:sSub>
                        </m:oMath>
                      </m:oMathPara>
                    </a14:m>
                    <a:endParaRPr lang="en-US" dirty="0">
                      <a:solidFill>
                        <a:schemeClr val="tx1"/>
                      </a:solidFill>
                    </a:endParaRPr>
                  </a:p>
                </p:txBody>
              </p:sp>
            </mc:Choice>
            <mc:Fallback xmlns="">
              <p:sp>
                <p:nvSpPr>
                  <p:cNvPr id="58" name="Rectangle 57">
                    <a:extLst>
                      <a:ext uri="{FF2B5EF4-FFF2-40B4-BE49-F238E27FC236}">
                        <a16:creationId xmlns:a16="http://schemas.microsoft.com/office/drawing/2014/main" id="{F1F4F2C4-9598-4F4E-B33E-3D4E14743F84}"/>
                      </a:ext>
                    </a:extLst>
                  </p:cNvPr>
                  <p:cNvSpPr>
                    <a:spLocks noRot="1" noChangeAspect="1" noMove="1" noResize="1" noEditPoints="1" noAdjustHandles="1" noChangeArrowheads="1" noChangeShapeType="1" noTextEdit="1"/>
                  </p:cNvSpPr>
                  <p:nvPr/>
                </p:nvSpPr>
                <p:spPr>
                  <a:xfrm>
                    <a:off x="5584874" y="2757268"/>
                    <a:ext cx="731520" cy="731520"/>
                  </a:xfrm>
                  <a:prstGeom prst="rect">
                    <a:avLst/>
                  </a:prstGeom>
                  <a:blipFill>
                    <a:blip r:embed="rId7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CE0DE712-44BB-4831-BCFA-45E614B1FFD8}"/>
                      </a:ext>
                    </a:extLst>
                  </p:cNvPr>
                  <p:cNvSpPr/>
                  <p:nvPr/>
                </p:nvSpPr>
                <p:spPr>
                  <a:xfrm>
                    <a:off x="5584874" y="348878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23</m:t>
                              </m:r>
                            </m:sub>
                          </m:sSub>
                        </m:oMath>
                      </m:oMathPara>
                    </a14:m>
                    <a:endParaRPr lang="en-US" dirty="0">
                      <a:solidFill>
                        <a:schemeClr val="tx1"/>
                      </a:solidFill>
                    </a:endParaRPr>
                  </a:p>
                </p:txBody>
              </p:sp>
            </mc:Choice>
            <mc:Fallback xmlns="">
              <p:sp>
                <p:nvSpPr>
                  <p:cNvPr id="59" name="Rectangle 58">
                    <a:extLst>
                      <a:ext uri="{FF2B5EF4-FFF2-40B4-BE49-F238E27FC236}">
                        <a16:creationId xmlns:a16="http://schemas.microsoft.com/office/drawing/2014/main" id="{6B08F655-BE73-494A-9DC2-0207294E4C9F}"/>
                      </a:ext>
                    </a:extLst>
                  </p:cNvPr>
                  <p:cNvSpPr>
                    <a:spLocks noRot="1" noChangeAspect="1" noMove="1" noResize="1" noEditPoints="1" noAdjustHandles="1" noChangeArrowheads="1" noChangeShapeType="1" noTextEdit="1"/>
                  </p:cNvSpPr>
                  <p:nvPr/>
                </p:nvSpPr>
                <p:spPr>
                  <a:xfrm>
                    <a:off x="5584874" y="3488788"/>
                    <a:ext cx="731520" cy="731520"/>
                  </a:xfrm>
                  <a:prstGeom prst="rect">
                    <a:avLst/>
                  </a:prstGeom>
                  <a:blipFill>
                    <a:blip r:embed="rId7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B4F1F3DD-480D-4EC8-9E54-74881C8495BD}"/>
                      </a:ext>
                    </a:extLst>
                  </p:cNvPr>
                  <p:cNvSpPr/>
                  <p:nvPr/>
                </p:nvSpPr>
                <p:spPr>
                  <a:xfrm>
                    <a:off x="5584874" y="422030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33</m:t>
                              </m:r>
                            </m:sub>
                          </m:sSub>
                        </m:oMath>
                      </m:oMathPara>
                    </a14:m>
                    <a:endParaRPr lang="en-US" dirty="0">
                      <a:solidFill>
                        <a:schemeClr val="tx1"/>
                      </a:solidFill>
                    </a:endParaRPr>
                  </a:p>
                </p:txBody>
              </p:sp>
            </mc:Choice>
            <mc:Fallback xmlns="">
              <p:sp>
                <p:nvSpPr>
                  <p:cNvPr id="60" name="Rectangle 59">
                    <a:extLst>
                      <a:ext uri="{FF2B5EF4-FFF2-40B4-BE49-F238E27FC236}">
                        <a16:creationId xmlns:a16="http://schemas.microsoft.com/office/drawing/2014/main" id="{16510DFB-802F-4F1C-8058-3018E3C464FE}"/>
                      </a:ext>
                    </a:extLst>
                  </p:cNvPr>
                  <p:cNvSpPr>
                    <a:spLocks noRot="1" noChangeAspect="1" noMove="1" noResize="1" noEditPoints="1" noAdjustHandles="1" noChangeArrowheads="1" noChangeShapeType="1" noTextEdit="1"/>
                  </p:cNvSpPr>
                  <p:nvPr/>
                </p:nvSpPr>
                <p:spPr>
                  <a:xfrm>
                    <a:off x="5584874" y="4220308"/>
                    <a:ext cx="731520" cy="731520"/>
                  </a:xfrm>
                  <a:prstGeom prst="rect">
                    <a:avLst/>
                  </a:prstGeom>
                  <a:blipFill>
                    <a:blip r:embed="rId7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871121E2-3805-4E7B-9F8A-DB64ACAF6A0D}"/>
                      </a:ext>
                    </a:extLst>
                  </p:cNvPr>
                  <p:cNvSpPr/>
                  <p:nvPr/>
                </p:nvSpPr>
                <p:spPr>
                  <a:xfrm>
                    <a:off x="5584874" y="495182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43</m:t>
                              </m:r>
                            </m:sub>
                          </m:sSub>
                        </m:oMath>
                      </m:oMathPara>
                    </a14:m>
                    <a:endParaRPr lang="en-US" dirty="0">
                      <a:solidFill>
                        <a:schemeClr val="tx1"/>
                      </a:solidFill>
                    </a:endParaRPr>
                  </a:p>
                </p:txBody>
              </p:sp>
            </mc:Choice>
            <mc:Fallback xmlns="">
              <p:sp>
                <p:nvSpPr>
                  <p:cNvPr id="61" name="Rectangle 60">
                    <a:extLst>
                      <a:ext uri="{FF2B5EF4-FFF2-40B4-BE49-F238E27FC236}">
                        <a16:creationId xmlns:a16="http://schemas.microsoft.com/office/drawing/2014/main" id="{9B74DF3B-3865-4BF0-B5C3-E706C8AB2090}"/>
                      </a:ext>
                    </a:extLst>
                  </p:cNvPr>
                  <p:cNvSpPr>
                    <a:spLocks noRot="1" noChangeAspect="1" noMove="1" noResize="1" noEditPoints="1" noAdjustHandles="1" noChangeArrowheads="1" noChangeShapeType="1" noTextEdit="1"/>
                  </p:cNvSpPr>
                  <p:nvPr/>
                </p:nvSpPr>
                <p:spPr>
                  <a:xfrm>
                    <a:off x="5584874" y="4951828"/>
                    <a:ext cx="731520" cy="731520"/>
                  </a:xfrm>
                  <a:prstGeom prst="rect">
                    <a:avLst/>
                  </a:prstGeom>
                  <a:blipFill>
                    <a:blip r:embed="rId73"/>
                    <a:stretch>
                      <a:fillRect/>
                    </a:stretch>
                  </a:blipFill>
                </p:spPr>
                <p:txBody>
                  <a:bodyPr/>
                  <a:lstStyle/>
                  <a:p>
                    <a:r>
                      <a:rPr lang="en-US">
                        <a:noFill/>
                      </a:rPr>
                      <a:t> </a:t>
                    </a:r>
                  </a:p>
                </p:txBody>
              </p:sp>
            </mc:Fallback>
          </mc:AlternateContent>
        </p:grpSp>
        <p:grpSp>
          <p:nvGrpSpPr>
            <p:cNvPr id="44" name="Group 43">
              <a:extLst>
                <a:ext uri="{FF2B5EF4-FFF2-40B4-BE49-F238E27FC236}">
                  <a16:creationId xmlns:a16="http://schemas.microsoft.com/office/drawing/2014/main" id="{7FC7025E-A9B4-4DD3-924D-11B1673C6FEE}"/>
                </a:ext>
              </a:extLst>
            </p:cNvPr>
            <p:cNvGrpSpPr/>
            <p:nvPr/>
          </p:nvGrpSpPr>
          <p:grpSpPr>
            <a:xfrm>
              <a:off x="2996418" y="2694664"/>
              <a:ext cx="731520" cy="2926080"/>
              <a:chOff x="5584874" y="2757268"/>
              <a:chExt cx="731520" cy="2926080"/>
            </a:xfrm>
          </p:grpSpPr>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04789890-723E-453C-AD0B-974B61B3CC90}"/>
                      </a:ext>
                    </a:extLst>
                  </p:cNvPr>
                  <p:cNvSpPr/>
                  <p:nvPr/>
                </p:nvSpPr>
                <p:spPr>
                  <a:xfrm>
                    <a:off x="5584874" y="275726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14</m:t>
                              </m:r>
                            </m:sub>
                          </m:sSub>
                        </m:oMath>
                      </m:oMathPara>
                    </a14:m>
                    <a:endParaRPr lang="en-US" dirty="0">
                      <a:solidFill>
                        <a:schemeClr val="tx1"/>
                      </a:solidFill>
                    </a:endParaRPr>
                  </a:p>
                </p:txBody>
              </p:sp>
            </mc:Choice>
            <mc:Fallback xmlns="">
              <p:sp>
                <p:nvSpPr>
                  <p:cNvPr id="54" name="Rectangle 53">
                    <a:extLst>
                      <a:ext uri="{FF2B5EF4-FFF2-40B4-BE49-F238E27FC236}">
                        <a16:creationId xmlns:a16="http://schemas.microsoft.com/office/drawing/2014/main" id="{E44FA004-5085-45EE-B08E-4B5F81826EFE}"/>
                      </a:ext>
                    </a:extLst>
                  </p:cNvPr>
                  <p:cNvSpPr>
                    <a:spLocks noRot="1" noChangeAspect="1" noMove="1" noResize="1" noEditPoints="1" noAdjustHandles="1" noChangeArrowheads="1" noChangeShapeType="1" noTextEdit="1"/>
                  </p:cNvSpPr>
                  <p:nvPr/>
                </p:nvSpPr>
                <p:spPr>
                  <a:xfrm>
                    <a:off x="5584874" y="2757268"/>
                    <a:ext cx="731520" cy="731520"/>
                  </a:xfrm>
                  <a:prstGeom prst="rect">
                    <a:avLst/>
                  </a:prstGeom>
                  <a:blipFill>
                    <a:blip r:embed="rId7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C34549B9-6679-46D7-A1C1-524861B5664D}"/>
                      </a:ext>
                    </a:extLst>
                  </p:cNvPr>
                  <p:cNvSpPr/>
                  <p:nvPr/>
                </p:nvSpPr>
                <p:spPr>
                  <a:xfrm>
                    <a:off x="5584874" y="348878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24</m:t>
                              </m:r>
                            </m:sub>
                          </m:sSub>
                        </m:oMath>
                      </m:oMathPara>
                    </a14:m>
                    <a:endParaRPr lang="en-US" dirty="0">
                      <a:solidFill>
                        <a:schemeClr val="tx1"/>
                      </a:solidFill>
                    </a:endParaRPr>
                  </a:p>
                </p:txBody>
              </p:sp>
            </mc:Choice>
            <mc:Fallback xmlns="">
              <p:sp>
                <p:nvSpPr>
                  <p:cNvPr id="55" name="Rectangle 54">
                    <a:extLst>
                      <a:ext uri="{FF2B5EF4-FFF2-40B4-BE49-F238E27FC236}">
                        <a16:creationId xmlns:a16="http://schemas.microsoft.com/office/drawing/2014/main" id="{B5058C0A-3372-4670-9866-885593275C43}"/>
                      </a:ext>
                    </a:extLst>
                  </p:cNvPr>
                  <p:cNvSpPr>
                    <a:spLocks noRot="1" noChangeAspect="1" noMove="1" noResize="1" noEditPoints="1" noAdjustHandles="1" noChangeArrowheads="1" noChangeShapeType="1" noTextEdit="1"/>
                  </p:cNvSpPr>
                  <p:nvPr/>
                </p:nvSpPr>
                <p:spPr>
                  <a:xfrm>
                    <a:off x="5584874" y="3488788"/>
                    <a:ext cx="731520" cy="731520"/>
                  </a:xfrm>
                  <a:prstGeom prst="rect">
                    <a:avLst/>
                  </a:prstGeom>
                  <a:blipFill>
                    <a:blip r:embed="rId7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953CDAF8-6BE3-4A4A-8B87-EEEE53E88D16}"/>
                      </a:ext>
                    </a:extLst>
                  </p:cNvPr>
                  <p:cNvSpPr/>
                  <p:nvPr/>
                </p:nvSpPr>
                <p:spPr>
                  <a:xfrm>
                    <a:off x="5584874" y="422030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34</m:t>
                              </m:r>
                            </m:sub>
                          </m:sSub>
                        </m:oMath>
                      </m:oMathPara>
                    </a14:m>
                    <a:endParaRPr lang="en-US" dirty="0"/>
                  </a:p>
                </p:txBody>
              </p:sp>
            </mc:Choice>
            <mc:Fallback xmlns="">
              <p:sp>
                <p:nvSpPr>
                  <p:cNvPr id="56" name="Rectangle 55">
                    <a:extLst>
                      <a:ext uri="{FF2B5EF4-FFF2-40B4-BE49-F238E27FC236}">
                        <a16:creationId xmlns:a16="http://schemas.microsoft.com/office/drawing/2014/main" id="{A1CDA7C6-310A-4C6E-A36F-1FB51E341176}"/>
                      </a:ext>
                    </a:extLst>
                  </p:cNvPr>
                  <p:cNvSpPr>
                    <a:spLocks noRot="1" noChangeAspect="1" noMove="1" noResize="1" noEditPoints="1" noAdjustHandles="1" noChangeArrowheads="1" noChangeShapeType="1" noTextEdit="1"/>
                  </p:cNvSpPr>
                  <p:nvPr/>
                </p:nvSpPr>
                <p:spPr>
                  <a:xfrm>
                    <a:off x="5584874" y="4220308"/>
                    <a:ext cx="731520" cy="731520"/>
                  </a:xfrm>
                  <a:prstGeom prst="rect">
                    <a:avLst/>
                  </a:prstGeom>
                  <a:blipFill>
                    <a:blip r:embed="rId7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1F2A4D21-5D9A-41F6-B68A-3E9CCABD49A8}"/>
                      </a:ext>
                    </a:extLst>
                  </p:cNvPr>
                  <p:cNvSpPr/>
                  <p:nvPr/>
                </p:nvSpPr>
                <p:spPr>
                  <a:xfrm>
                    <a:off x="5584874" y="4951828"/>
                    <a:ext cx="731520"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44</m:t>
                              </m:r>
                            </m:sub>
                          </m:sSub>
                        </m:oMath>
                      </m:oMathPara>
                    </a14:m>
                    <a:endParaRPr lang="en-US" dirty="0">
                      <a:solidFill>
                        <a:schemeClr val="tx1"/>
                      </a:solidFill>
                    </a:endParaRPr>
                  </a:p>
                </p:txBody>
              </p:sp>
            </mc:Choice>
            <mc:Fallback xmlns="">
              <p:sp>
                <p:nvSpPr>
                  <p:cNvPr id="57" name="Rectangle 56">
                    <a:extLst>
                      <a:ext uri="{FF2B5EF4-FFF2-40B4-BE49-F238E27FC236}">
                        <a16:creationId xmlns:a16="http://schemas.microsoft.com/office/drawing/2014/main" id="{3E720A7A-8C40-42D0-BCB1-E42ABBDB62F6}"/>
                      </a:ext>
                    </a:extLst>
                  </p:cNvPr>
                  <p:cNvSpPr>
                    <a:spLocks noRot="1" noChangeAspect="1" noMove="1" noResize="1" noEditPoints="1" noAdjustHandles="1" noChangeArrowheads="1" noChangeShapeType="1" noTextEdit="1"/>
                  </p:cNvSpPr>
                  <p:nvPr/>
                </p:nvSpPr>
                <p:spPr>
                  <a:xfrm>
                    <a:off x="5584874" y="4951828"/>
                    <a:ext cx="731520" cy="731520"/>
                  </a:xfrm>
                  <a:prstGeom prst="rect">
                    <a:avLst/>
                  </a:prstGeom>
                  <a:blipFill>
                    <a:blip r:embed="rId77"/>
                    <a:stretch>
                      <a:fillRect/>
                    </a:stretch>
                  </a:blipFill>
                </p:spPr>
                <p:txBody>
                  <a:bodyPr/>
                  <a:lstStyle/>
                  <a:p>
                    <a:r>
                      <a:rPr lang="en-US">
                        <a:noFill/>
                      </a:rPr>
                      <a:t> </a:t>
                    </a:r>
                  </a:p>
                </p:txBody>
              </p:sp>
            </mc:Fallback>
          </mc:AlternateContent>
        </p:grpSp>
      </p:grpSp>
      <p:sp>
        <p:nvSpPr>
          <p:cNvPr id="61" name="TextBox 60">
            <a:extLst>
              <a:ext uri="{FF2B5EF4-FFF2-40B4-BE49-F238E27FC236}">
                <a16:creationId xmlns:a16="http://schemas.microsoft.com/office/drawing/2014/main" id="{6BAE9811-C0AD-428B-B5F5-C1E78C0BA06E}"/>
              </a:ext>
            </a:extLst>
          </p:cNvPr>
          <p:cNvSpPr txBox="1"/>
          <p:nvPr/>
        </p:nvSpPr>
        <p:spPr>
          <a:xfrm>
            <a:off x="4929274" y="2004485"/>
            <a:ext cx="505097" cy="707886"/>
          </a:xfrm>
          <a:prstGeom prst="rect">
            <a:avLst/>
          </a:prstGeom>
          <a:noFill/>
        </p:spPr>
        <p:txBody>
          <a:bodyPr wrap="square" rtlCol="0">
            <a:spAutoFit/>
          </a:bodyPr>
          <a:lstStyle/>
          <a:p>
            <a:r>
              <a:rPr lang="en-US" sz="4000" dirty="0"/>
              <a:t>*</a:t>
            </a:r>
          </a:p>
        </p:txBody>
      </p:sp>
      <p:grpSp>
        <p:nvGrpSpPr>
          <p:cNvPr id="62" name="Group 61">
            <a:extLst>
              <a:ext uri="{FF2B5EF4-FFF2-40B4-BE49-F238E27FC236}">
                <a16:creationId xmlns:a16="http://schemas.microsoft.com/office/drawing/2014/main" id="{5F448047-679E-4BE4-AC21-69F970606BD6}"/>
              </a:ext>
            </a:extLst>
          </p:cNvPr>
          <p:cNvGrpSpPr/>
          <p:nvPr/>
        </p:nvGrpSpPr>
        <p:grpSpPr>
          <a:xfrm>
            <a:off x="8333305" y="1686489"/>
            <a:ext cx="1188162" cy="1200329"/>
            <a:chOff x="801858" y="2694664"/>
            <a:chExt cx="1463040" cy="1463040"/>
          </a:xfrm>
        </p:grpSpPr>
        <p:grpSp>
          <p:nvGrpSpPr>
            <p:cNvPr id="63" name="Group 62">
              <a:extLst>
                <a:ext uri="{FF2B5EF4-FFF2-40B4-BE49-F238E27FC236}">
                  <a16:creationId xmlns:a16="http://schemas.microsoft.com/office/drawing/2014/main" id="{972075BF-BFEC-4C64-AC79-C0029C22F490}"/>
                </a:ext>
              </a:extLst>
            </p:cNvPr>
            <p:cNvGrpSpPr/>
            <p:nvPr/>
          </p:nvGrpSpPr>
          <p:grpSpPr>
            <a:xfrm>
              <a:off x="801858" y="2694664"/>
              <a:ext cx="731520" cy="1463040"/>
              <a:chOff x="5584874" y="2757268"/>
              <a:chExt cx="731520" cy="1463040"/>
            </a:xfrm>
          </p:grpSpPr>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B16949F9-04DD-4BA4-8A3C-FA974C94F94F}"/>
                      </a:ext>
                    </a:extLst>
                  </p:cNvPr>
                  <p:cNvSpPr/>
                  <p:nvPr/>
                </p:nvSpPr>
                <p:spPr>
                  <a:xfrm>
                    <a:off x="5584874" y="2757268"/>
                    <a:ext cx="731520" cy="731520"/>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𝑐</m:t>
                              </m:r>
                            </m:e>
                            <m:sub>
                              <m:r>
                                <a:rPr lang="en-US" b="0" i="1" smtClean="0">
                                  <a:solidFill>
                                    <a:schemeClr val="tx1"/>
                                  </a:solidFill>
                                  <a:latin typeface="Cambria Math" panose="02040503050406030204" pitchFamily="18" charset="0"/>
                                </a:rPr>
                                <m:t>11</m:t>
                              </m:r>
                            </m:sub>
                          </m:sSub>
                        </m:oMath>
                      </m:oMathPara>
                    </a14:m>
                    <a:endParaRPr lang="en-US" dirty="0">
                      <a:solidFill>
                        <a:schemeClr val="tx1"/>
                      </a:solidFill>
                    </a:endParaRPr>
                  </a:p>
                </p:txBody>
              </p:sp>
            </mc:Choice>
            <mc:Fallback xmlns="">
              <p:sp>
                <p:nvSpPr>
                  <p:cNvPr id="79" name="Rectangle 78">
                    <a:extLst>
                      <a:ext uri="{FF2B5EF4-FFF2-40B4-BE49-F238E27FC236}">
                        <a16:creationId xmlns:a16="http://schemas.microsoft.com/office/drawing/2014/main" id="{B16949F9-04DD-4BA4-8A3C-FA974C94F94F}"/>
                      </a:ext>
                    </a:extLst>
                  </p:cNvPr>
                  <p:cNvSpPr>
                    <a:spLocks noRot="1" noChangeAspect="1" noMove="1" noResize="1" noEditPoints="1" noAdjustHandles="1" noChangeArrowheads="1" noChangeShapeType="1" noTextEdit="1"/>
                  </p:cNvSpPr>
                  <p:nvPr/>
                </p:nvSpPr>
                <p:spPr>
                  <a:xfrm>
                    <a:off x="5584874" y="2757268"/>
                    <a:ext cx="731520" cy="731520"/>
                  </a:xfrm>
                  <a:prstGeom prst="rect">
                    <a:avLst/>
                  </a:prstGeom>
                  <a:blipFill>
                    <a:blip r:embed="rId90"/>
                    <a:stretch>
                      <a:fillRect/>
                    </a:stretch>
                  </a:blipFill>
                  <a:ln w="28575">
                    <a:solidFill>
                      <a:schemeClr val="accent4">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Rectangle 79">
                    <a:extLst>
                      <a:ext uri="{FF2B5EF4-FFF2-40B4-BE49-F238E27FC236}">
                        <a16:creationId xmlns:a16="http://schemas.microsoft.com/office/drawing/2014/main" id="{B20877B7-7CD5-4F61-8627-9FF06D66DF46}"/>
                      </a:ext>
                    </a:extLst>
                  </p:cNvPr>
                  <p:cNvSpPr/>
                  <p:nvPr/>
                </p:nvSpPr>
                <p:spPr>
                  <a:xfrm>
                    <a:off x="5584874" y="3488788"/>
                    <a:ext cx="731520" cy="731520"/>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𝑐</m:t>
                              </m:r>
                            </m:e>
                            <m:sub>
                              <m:r>
                                <a:rPr lang="en-US" b="0" i="1" smtClean="0">
                                  <a:solidFill>
                                    <a:schemeClr val="tx1"/>
                                  </a:solidFill>
                                  <a:latin typeface="Cambria Math" panose="02040503050406030204" pitchFamily="18" charset="0"/>
                                </a:rPr>
                                <m:t>21</m:t>
                              </m:r>
                            </m:sub>
                          </m:sSub>
                        </m:oMath>
                      </m:oMathPara>
                    </a14:m>
                    <a:endParaRPr lang="en-US" dirty="0"/>
                  </a:p>
                </p:txBody>
              </p:sp>
            </mc:Choice>
            <mc:Fallback xmlns="">
              <p:sp>
                <p:nvSpPr>
                  <p:cNvPr id="80" name="Rectangle 79">
                    <a:extLst>
                      <a:ext uri="{FF2B5EF4-FFF2-40B4-BE49-F238E27FC236}">
                        <a16:creationId xmlns:a16="http://schemas.microsoft.com/office/drawing/2014/main" id="{B20877B7-7CD5-4F61-8627-9FF06D66DF46}"/>
                      </a:ext>
                    </a:extLst>
                  </p:cNvPr>
                  <p:cNvSpPr>
                    <a:spLocks noRot="1" noChangeAspect="1" noMove="1" noResize="1" noEditPoints="1" noAdjustHandles="1" noChangeArrowheads="1" noChangeShapeType="1" noTextEdit="1"/>
                  </p:cNvSpPr>
                  <p:nvPr/>
                </p:nvSpPr>
                <p:spPr>
                  <a:xfrm>
                    <a:off x="5584874" y="3488788"/>
                    <a:ext cx="731520" cy="731520"/>
                  </a:xfrm>
                  <a:prstGeom prst="rect">
                    <a:avLst/>
                  </a:prstGeom>
                  <a:blipFill>
                    <a:blip r:embed="rId91"/>
                    <a:stretch>
                      <a:fillRect/>
                    </a:stretch>
                  </a:blipFill>
                  <a:ln w="28575">
                    <a:solidFill>
                      <a:schemeClr val="accent4">
                        <a:lumMod val="50000"/>
                      </a:schemeClr>
                    </a:solidFill>
                  </a:ln>
                </p:spPr>
                <p:txBody>
                  <a:bodyPr/>
                  <a:lstStyle/>
                  <a:p>
                    <a:r>
                      <a:rPr lang="en-US">
                        <a:noFill/>
                      </a:rPr>
                      <a:t> </a:t>
                    </a:r>
                  </a:p>
                </p:txBody>
              </p:sp>
            </mc:Fallback>
          </mc:AlternateContent>
        </p:grpSp>
        <p:grpSp>
          <p:nvGrpSpPr>
            <p:cNvPr id="64" name="Group 63">
              <a:extLst>
                <a:ext uri="{FF2B5EF4-FFF2-40B4-BE49-F238E27FC236}">
                  <a16:creationId xmlns:a16="http://schemas.microsoft.com/office/drawing/2014/main" id="{02BC6E3A-8E69-42BE-8E85-9D063032B561}"/>
                </a:ext>
              </a:extLst>
            </p:cNvPr>
            <p:cNvGrpSpPr/>
            <p:nvPr/>
          </p:nvGrpSpPr>
          <p:grpSpPr>
            <a:xfrm>
              <a:off x="1533378" y="2694664"/>
              <a:ext cx="731520" cy="1463040"/>
              <a:chOff x="5584874" y="2757268"/>
              <a:chExt cx="731520" cy="1463040"/>
            </a:xfrm>
          </p:grpSpPr>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50C2DB8C-4129-49FF-ACE2-D960D4523C48}"/>
                      </a:ext>
                    </a:extLst>
                  </p:cNvPr>
                  <p:cNvSpPr/>
                  <p:nvPr/>
                </p:nvSpPr>
                <p:spPr>
                  <a:xfrm>
                    <a:off x="5584874" y="2757268"/>
                    <a:ext cx="731520" cy="731520"/>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𝑐</m:t>
                              </m:r>
                            </m:e>
                            <m:sub>
                              <m:r>
                                <a:rPr lang="en-US" b="0" i="1" smtClean="0">
                                  <a:solidFill>
                                    <a:schemeClr val="tx1"/>
                                  </a:solidFill>
                                  <a:latin typeface="Cambria Math" panose="02040503050406030204" pitchFamily="18" charset="0"/>
                                </a:rPr>
                                <m:t>12</m:t>
                              </m:r>
                            </m:sub>
                          </m:sSub>
                        </m:oMath>
                      </m:oMathPara>
                    </a14:m>
                    <a:endParaRPr lang="en-US" dirty="0">
                      <a:solidFill>
                        <a:schemeClr val="tx1"/>
                      </a:solidFill>
                    </a:endParaRPr>
                  </a:p>
                </p:txBody>
              </p:sp>
            </mc:Choice>
            <mc:Fallback xmlns="">
              <p:sp>
                <p:nvSpPr>
                  <p:cNvPr id="75" name="Rectangle 74">
                    <a:extLst>
                      <a:ext uri="{FF2B5EF4-FFF2-40B4-BE49-F238E27FC236}">
                        <a16:creationId xmlns:a16="http://schemas.microsoft.com/office/drawing/2014/main" id="{50C2DB8C-4129-49FF-ACE2-D960D4523C48}"/>
                      </a:ext>
                    </a:extLst>
                  </p:cNvPr>
                  <p:cNvSpPr>
                    <a:spLocks noRot="1" noChangeAspect="1" noMove="1" noResize="1" noEditPoints="1" noAdjustHandles="1" noChangeArrowheads="1" noChangeShapeType="1" noTextEdit="1"/>
                  </p:cNvSpPr>
                  <p:nvPr/>
                </p:nvSpPr>
                <p:spPr>
                  <a:xfrm>
                    <a:off x="5584874" y="2757268"/>
                    <a:ext cx="731520" cy="731520"/>
                  </a:xfrm>
                  <a:prstGeom prst="rect">
                    <a:avLst/>
                  </a:prstGeom>
                  <a:blipFill>
                    <a:blip r:embed="rId92"/>
                    <a:stretch>
                      <a:fillRect/>
                    </a:stretch>
                  </a:blipFill>
                  <a:ln w="28575">
                    <a:solidFill>
                      <a:schemeClr val="accent4">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8167A80B-F507-4040-9BA1-1CFC545BACE4}"/>
                      </a:ext>
                    </a:extLst>
                  </p:cNvPr>
                  <p:cNvSpPr/>
                  <p:nvPr/>
                </p:nvSpPr>
                <p:spPr>
                  <a:xfrm>
                    <a:off x="5584874" y="3488788"/>
                    <a:ext cx="731520" cy="731520"/>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𝑐</m:t>
                              </m:r>
                            </m:e>
                            <m:sub>
                              <m:r>
                                <a:rPr lang="en-US" b="0" i="1" smtClean="0">
                                  <a:solidFill>
                                    <a:schemeClr val="tx1"/>
                                  </a:solidFill>
                                  <a:latin typeface="Cambria Math" panose="02040503050406030204" pitchFamily="18" charset="0"/>
                                </a:rPr>
                                <m:t>22</m:t>
                              </m:r>
                            </m:sub>
                          </m:sSub>
                        </m:oMath>
                      </m:oMathPara>
                    </a14:m>
                    <a:endParaRPr lang="en-US" dirty="0">
                      <a:solidFill>
                        <a:schemeClr val="tx1"/>
                      </a:solidFill>
                    </a:endParaRPr>
                  </a:p>
                </p:txBody>
              </p:sp>
            </mc:Choice>
            <mc:Fallback xmlns="">
              <p:sp>
                <p:nvSpPr>
                  <p:cNvPr id="76" name="Rectangle 75">
                    <a:extLst>
                      <a:ext uri="{FF2B5EF4-FFF2-40B4-BE49-F238E27FC236}">
                        <a16:creationId xmlns:a16="http://schemas.microsoft.com/office/drawing/2014/main" id="{8167A80B-F507-4040-9BA1-1CFC545BACE4}"/>
                      </a:ext>
                    </a:extLst>
                  </p:cNvPr>
                  <p:cNvSpPr>
                    <a:spLocks noRot="1" noChangeAspect="1" noMove="1" noResize="1" noEditPoints="1" noAdjustHandles="1" noChangeArrowheads="1" noChangeShapeType="1" noTextEdit="1"/>
                  </p:cNvSpPr>
                  <p:nvPr/>
                </p:nvSpPr>
                <p:spPr>
                  <a:xfrm>
                    <a:off x="5584874" y="3488788"/>
                    <a:ext cx="731520" cy="731520"/>
                  </a:xfrm>
                  <a:prstGeom prst="rect">
                    <a:avLst/>
                  </a:prstGeom>
                  <a:blipFill>
                    <a:blip r:embed="rId93"/>
                    <a:stretch>
                      <a:fillRect/>
                    </a:stretch>
                  </a:blipFill>
                  <a:ln w="28575">
                    <a:solidFill>
                      <a:schemeClr val="accent4">
                        <a:lumMod val="50000"/>
                      </a:schemeClr>
                    </a:solidFill>
                  </a:ln>
                </p:spPr>
                <p:txBody>
                  <a:bodyPr/>
                  <a:lstStyle/>
                  <a:p>
                    <a:r>
                      <a:rPr lang="en-US">
                        <a:noFill/>
                      </a:rPr>
                      <a:t> </a:t>
                    </a:r>
                  </a:p>
                </p:txBody>
              </p:sp>
            </mc:Fallback>
          </mc:AlternateContent>
        </p:grpSp>
      </p:grpSp>
      <p:sp>
        <p:nvSpPr>
          <p:cNvPr id="83" name="TextBox 82">
            <a:extLst>
              <a:ext uri="{FF2B5EF4-FFF2-40B4-BE49-F238E27FC236}">
                <a16:creationId xmlns:a16="http://schemas.microsoft.com/office/drawing/2014/main" id="{E8D64BB8-9CA3-4893-9457-461536B8444C}"/>
              </a:ext>
            </a:extLst>
          </p:cNvPr>
          <p:cNvSpPr txBox="1"/>
          <p:nvPr/>
        </p:nvSpPr>
        <p:spPr>
          <a:xfrm>
            <a:off x="7855354" y="2004485"/>
            <a:ext cx="505097" cy="707886"/>
          </a:xfrm>
          <a:prstGeom prst="rect">
            <a:avLst/>
          </a:prstGeom>
          <a:noFill/>
        </p:spPr>
        <p:txBody>
          <a:bodyPr wrap="square" rtlCol="0">
            <a:spAutoFit/>
          </a:bodyPr>
          <a:lstStyle/>
          <a:p>
            <a:r>
              <a:rPr lang="en-US" sz="4000" dirty="0"/>
              <a:t>=</a:t>
            </a:r>
          </a:p>
        </p:txBody>
      </p:sp>
      <p:grpSp>
        <p:nvGrpSpPr>
          <p:cNvPr id="84" name="Group 83">
            <a:extLst>
              <a:ext uri="{FF2B5EF4-FFF2-40B4-BE49-F238E27FC236}">
                <a16:creationId xmlns:a16="http://schemas.microsoft.com/office/drawing/2014/main" id="{35E7F63E-AD70-4A47-873E-0C30777A3E8A}"/>
              </a:ext>
            </a:extLst>
          </p:cNvPr>
          <p:cNvGrpSpPr/>
          <p:nvPr/>
        </p:nvGrpSpPr>
        <p:grpSpPr>
          <a:xfrm>
            <a:off x="283927" y="3648108"/>
            <a:ext cx="2194560" cy="2194560"/>
            <a:chOff x="5605975" y="2623322"/>
            <a:chExt cx="2194560" cy="2194560"/>
          </a:xfrm>
        </p:grpSpPr>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6FF581A3-584D-4A39-97D4-DE8EB16CB87E}"/>
                    </a:ext>
                  </a:extLst>
                </p:cNvPr>
                <p:cNvSpPr/>
                <p:nvPr/>
              </p:nvSpPr>
              <p:spPr>
                <a:xfrm>
                  <a:off x="560597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11</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1" name="Rectangle 80">
                  <a:extLst>
                    <a:ext uri="{FF2B5EF4-FFF2-40B4-BE49-F238E27FC236}">
                      <a16:creationId xmlns:a16="http://schemas.microsoft.com/office/drawing/2014/main" id="{447ADCA3-6EA0-41EC-A8E8-EAEC1B151468}"/>
                    </a:ext>
                  </a:extLst>
                </p:cNvPr>
                <p:cNvSpPr>
                  <a:spLocks noRot="1" noChangeAspect="1" noMove="1" noResize="1" noEditPoints="1" noAdjustHandles="1" noChangeArrowheads="1" noChangeShapeType="1" noTextEdit="1"/>
                </p:cNvSpPr>
                <p:nvPr/>
              </p:nvSpPr>
              <p:spPr>
                <a:xfrm>
                  <a:off x="5605975" y="2623322"/>
                  <a:ext cx="731520" cy="731520"/>
                </a:xfrm>
                <a:prstGeom prst="rect">
                  <a:avLst/>
                </a:prstGeom>
                <a:blipFill>
                  <a:blip r:embed="rId78"/>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1505A71C-2597-4743-90DB-C0FAB5EEF04F}"/>
                    </a:ext>
                  </a:extLst>
                </p:cNvPr>
                <p:cNvSpPr/>
                <p:nvPr/>
              </p:nvSpPr>
              <p:spPr>
                <a:xfrm>
                  <a:off x="560597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21</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2" name="Rectangle 81">
                  <a:extLst>
                    <a:ext uri="{FF2B5EF4-FFF2-40B4-BE49-F238E27FC236}">
                      <a16:creationId xmlns:a16="http://schemas.microsoft.com/office/drawing/2014/main" id="{35CD9F43-A387-4AC4-99BD-9CD074CBB20B}"/>
                    </a:ext>
                  </a:extLst>
                </p:cNvPr>
                <p:cNvSpPr>
                  <a:spLocks noRot="1" noChangeAspect="1" noMove="1" noResize="1" noEditPoints="1" noAdjustHandles="1" noChangeArrowheads="1" noChangeShapeType="1" noTextEdit="1"/>
                </p:cNvSpPr>
                <p:nvPr/>
              </p:nvSpPr>
              <p:spPr>
                <a:xfrm>
                  <a:off x="5605975" y="3354842"/>
                  <a:ext cx="731520" cy="731520"/>
                </a:xfrm>
                <a:prstGeom prst="rect">
                  <a:avLst/>
                </a:prstGeom>
                <a:blipFill>
                  <a:blip r:embed="rId79"/>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BBC266B1-5CFD-4A3B-A76C-97A191A187B3}"/>
                    </a:ext>
                  </a:extLst>
                </p:cNvPr>
                <p:cNvSpPr/>
                <p:nvPr/>
              </p:nvSpPr>
              <p:spPr>
                <a:xfrm>
                  <a:off x="560597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31</m:t>
                            </m:r>
                          </m:sub>
                        </m:sSub>
                      </m:oMath>
                    </m:oMathPara>
                  </a14:m>
                  <a:endParaRPr lang="en-US" dirty="0"/>
                </a:p>
                <a:p>
                  <a:pPr algn="ctr"/>
                  <a:endParaRPr lang="en-US" dirty="0"/>
                </a:p>
              </p:txBody>
            </p:sp>
          </mc:Choice>
          <mc:Fallback xmlns="">
            <p:sp>
              <p:nvSpPr>
                <p:cNvPr id="83" name="Rectangle 82">
                  <a:extLst>
                    <a:ext uri="{FF2B5EF4-FFF2-40B4-BE49-F238E27FC236}">
                      <a16:creationId xmlns:a16="http://schemas.microsoft.com/office/drawing/2014/main" id="{9181F4CA-1DD0-49EB-AA5D-98E9B0265836}"/>
                    </a:ext>
                  </a:extLst>
                </p:cNvPr>
                <p:cNvSpPr>
                  <a:spLocks noRot="1" noChangeAspect="1" noMove="1" noResize="1" noEditPoints="1" noAdjustHandles="1" noChangeArrowheads="1" noChangeShapeType="1" noTextEdit="1"/>
                </p:cNvSpPr>
                <p:nvPr/>
              </p:nvSpPr>
              <p:spPr>
                <a:xfrm>
                  <a:off x="5605975" y="4086362"/>
                  <a:ext cx="731520" cy="731520"/>
                </a:xfrm>
                <a:prstGeom prst="rect">
                  <a:avLst/>
                </a:prstGeom>
                <a:blipFill>
                  <a:blip r:embed="rId80"/>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5DC51F20-2DBD-474A-9E25-60CBFE9AEEF3}"/>
                    </a:ext>
                  </a:extLst>
                </p:cNvPr>
                <p:cNvSpPr/>
                <p:nvPr/>
              </p:nvSpPr>
              <p:spPr>
                <a:xfrm>
                  <a:off x="633749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12</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4" name="Rectangle 83">
                  <a:extLst>
                    <a:ext uri="{FF2B5EF4-FFF2-40B4-BE49-F238E27FC236}">
                      <a16:creationId xmlns:a16="http://schemas.microsoft.com/office/drawing/2014/main" id="{06291894-31DF-4AEE-A7CC-5284A0560CC8}"/>
                    </a:ext>
                  </a:extLst>
                </p:cNvPr>
                <p:cNvSpPr>
                  <a:spLocks noRot="1" noChangeAspect="1" noMove="1" noResize="1" noEditPoints="1" noAdjustHandles="1" noChangeArrowheads="1" noChangeShapeType="1" noTextEdit="1"/>
                </p:cNvSpPr>
                <p:nvPr/>
              </p:nvSpPr>
              <p:spPr>
                <a:xfrm>
                  <a:off x="6337495" y="2623322"/>
                  <a:ext cx="731520" cy="731520"/>
                </a:xfrm>
                <a:prstGeom prst="rect">
                  <a:avLst/>
                </a:prstGeom>
                <a:blipFill>
                  <a:blip r:embed="rId81"/>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88">
                  <a:extLst>
                    <a:ext uri="{FF2B5EF4-FFF2-40B4-BE49-F238E27FC236}">
                      <a16:creationId xmlns:a16="http://schemas.microsoft.com/office/drawing/2014/main" id="{BEB51806-2569-4BA6-8D58-5D7206D8F6F5}"/>
                    </a:ext>
                  </a:extLst>
                </p:cNvPr>
                <p:cNvSpPr/>
                <p:nvPr/>
              </p:nvSpPr>
              <p:spPr>
                <a:xfrm>
                  <a:off x="633749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22</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5" name="Rectangle 84">
                  <a:extLst>
                    <a:ext uri="{FF2B5EF4-FFF2-40B4-BE49-F238E27FC236}">
                      <a16:creationId xmlns:a16="http://schemas.microsoft.com/office/drawing/2014/main" id="{9ACA546A-DE8A-4108-BFA1-CBBCBEA632A3}"/>
                    </a:ext>
                  </a:extLst>
                </p:cNvPr>
                <p:cNvSpPr>
                  <a:spLocks noRot="1" noChangeAspect="1" noMove="1" noResize="1" noEditPoints="1" noAdjustHandles="1" noChangeArrowheads="1" noChangeShapeType="1" noTextEdit="1"/>
                </p:cNvSpPr>
                <p:nvPr/>
              </p:nvSpPr>
              <p:spPr>
                <a:xfrm>
                  <a:off x="6337495" y="3354842"/>
                  <a:ext cx="731520" cy="731520"/>
                </a:xfrm>
                <a:prstGeom prst="rect">
                  <a:avLst/>
                </a:prstGeom>
                <a:blipFill>
                  <a:blip r:embed="rId82"/>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7B1FA035-DA27-455D-B40B-C7364E02D306}"/>
                    </a:ext>
                  </a:extLst>
                </p:cNvPr>
                <p:cNvSpPr/>
                <p:nvPr/>
              </p:nvSpPr>
              <p:spPr>
                <a:xfrm>
                  <a:off x="633749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32</m:t>
                            </m:r>
                          </m:sub>
                        </m:sSub>
                      </m:oMath>
                    </m:oMathPara>
                  </a14:m>
                  <a:endParaRPr lang="en-US" dirty="0"/>
                </a:p>
                <a:p>
                  <a:pPr algn="ctr"/>
                  <a:endParaRPr lang="en-US" dirty="0"/>
                </a:p>
              </p:txBody>
            </p:sp>
          </mc:Choice>
          <mc:Fallback xmlns="">
            <p:sp>
              <p:nvSpPr>
                <p:cNvPr id="86" name="Rectangle 85">
                  <a:extLst>
                    <a:ext uri="{FF2B5EF4-FFF2-40B4-BE49-F238E27FC236}">
                      <a16:creationId xmlns:a16="http://schemas.microsoft.com/office/drawing/2014/main" id="{1FAA840A-80DE-46E0-858D-D250ADDA5614}"/>
                    </a:ext>
                  </a:extLst>
                </p:cNvPr>
                <p:cNvSpPr>
                  <a:spLocks noRot="1" noChangeAspect="1" noMove="1" noResize="1" noEditPoints="1" noAdjustHandles="1" noChangeArrowheads="1" noChangeShapeType="1" noTextEdit="1"/>
                </p:cNvSpPr>
                <p:nvPr/>
              </p:nvSpPr>
              <p:spPr>
                <a:xfrm>
                  <a:off x="6337495" y="4086362"/>
                  <a:ext cx="731520" cy="731520"/>
                </a:xfrm>
                <a:prstGeom prst="rect">
                  <a:avLst/>
                </a:prstGeom>
                <a:blipFill>
                  <a:blip r:embed="rId83"/>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Rectangle 90">
                  <a:extLst>
                    <a:ext uri="{FF2B5EF4-FFF2-40B4-BE49-F238E27FC236}">
                      <a16:creationId xmlns:a16="http://schemas.microsoft.com/office/drawing/2014/main" id="{55F1050A-2537-40C9-AF7F-B3B097D1AD1D}"/>
                    </a:ext>
                  </a:extLst>
                </p:cNvPr>
                <p:cNvSpPr/>
                <p:nvPr/>
              </p:nvSpPr>
              <p:spPr>
                <a:xfrm>
                  <a:off x="706901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13</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7" name="Rectangle 86">
                  <a:extLst>
                    <a:ext uri="{FF2B5EF4-FFF2-40B4-BE49-F238E27FC236}">
                      <a16:creationId xmlns:a16="http://schemas.microsoft.com/office/drawing/2014/main" id="{21AC92EB-A0EB-4680-8158-A1B2F529918B}"/>
                    </a:ext>
                  </a:extLst>
                </p:cNvPr>
                <p:cNvSpPr>
                  <a:spLocks noRot="1" noChangeAspect="1" noMove="1" noResize="1" noEditPoints="1" noAdjustHandles="1" noChangeArrowheads="1" noChangeShapeType="1" noTextEdit="1"/>
                </p:cNvSpPr>
                <p:nvPr/>
              </p:nvSpPr>
              <p:spPr>
                <a:xfrm>
                  <a:off x="7069015" y="2623322"/>
                  <a:ext cx="731520" cy="731520"/>
                </a:xfrm>
                <a:prstGeom prst="rect">
                  <a:avLst/>
                </a:prstGeom>
                <a:blipFill>
                  <a:blip r:embed="rId84"/>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Rectangle 91">
                  <a:extLst>
                    <a:ext uri="{FF2B5EF4-FFF2-40B4-BE49-F238E27FC236}">
                      <a16:creationId xmlns:a16="http://schemas.microsoft.com/office/drawing/2014/main" id="{604BA32D-BDF6-4482-BFE8-9D8CE30C7A5D}"/>
                    </a:ext>
                  </a:extLst>
                </p:cNvPr>
                <p:cNvSpPr/>
                <p:nvPr/>
              </p:nvSpPr>
              <p:spPr>
                <a:xfrm>
                  <a:off x="706901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23</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8" name="Rectangle 87">
                  <a:extLst>
                    <a:ext uri="{FF2B5EF4-FFF2-40B4-BE49-F238E27FC236}">
                      <a16:creationId xmlns:a16="http://schemas.microsoft.com/office/drawing/2014/main" id="{C2A62345-72D1-4007-B161-B4F9FD9C390F}"/>
                    </a:ext>
                  </a:extLst>
                </p:cNvPr>
                <p:cNvSpPr>
                  <a:spLocks noRot="1" noChangeAspect="1" noMove="1" noResize="1" noEditPoints="1" noAdjustHandles="1" noChangeArrowheads="1" noChangeShapeType="1" noTextEdit="1"/>
                </p:cNvSpPr>
                <p:nvPr/>
              </p:nvSpPr>
              <p:spPr>
                <a:xfrm>
                  <a:off x="7069015" y="3354842"/>
                  <a:ext cx="731520" cy="731520"/>
                </a:xfrm>
                <a:prstGeom prst="rect">
                  <a:avLst/>
                </a:prstGeom>
                <a:blipFill>
                  <a:blip r:embed="rId85"/>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5AEB78C0-94E4-4D49-9987-05FCDAB18B90}"/>
                    </a:ext>
                  </a:extLst>
                </p:cNvPr>
                <p:cNvSpPr/>
                <p:nvPr/>
              </p:nvSpPr>
              <p:spPr>
                <a:xfrm>
                  <a:off x="706901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33</m:t>
                            </m:r>
                          </m:sub>
                        </m:sSub>
                      </m:oMath>
                    </m:oMathPara>
                  </a14:m>
                  <a:endParaRPr lang="en-US" dirty="0"/>
                </a:p>
                <a:p>
                  <a:pPr algn="ctr"/>
                  <a:endParaRPr lang="en-US" dirty="0"/>
                </a:p>
              </p:txBody>
            </p:sp>
          </mc:Choice>
          <mc:Fallback xmlns="">
            <p:sp>
              <p:nvSpPr>
                <p:cNvPr id="89" name="Rectangle 88">
                  <a:extLst>
                    <a:ext uri="{FF2B5EF4-FFF2-40B4-BE49-F238E27FC236}">
                      <a16:creationId xmlns:a16="http://schemas.microsoft.com/office/drawing/2014/main" id="{00713951-C38A-42CC-A85E-61D699015159}"/>
                    </a:ext>
                  </a:extLst>
                </p:cNvPr>
                <p:cNvSpPr>
                  <a:spLocks noRot="1" noChangeAspect="1" noMove="1" noResize="1" noEditPoints="1" noAdjustHandles="1" noChangeArrowheads="1" noChangeShapeType="1" noTextEdit="1"/>
                </p:cNvSpPr>
                <p:nvPr/>
              </p:nvSpPr>
              <p:spPr>
                <a:xfrm>
                  <a:off x="7069015" y="4086362"/>
                  <a:ext cx="731520" cy="731520"/>
                </a:xfrm>
                <a:prstGeom prst="rect">
                  <a:avLst/>
                </a:prstGeom>
                <a:blipFill>
                  <a:blip r:embed="rId86"/>
                  <a:stretch>
                    <a:fillRect/>
                  </a:stretch>
                </a:blipFill>
                <a:ln w="38100">
                  <a:solidFill>
                    <a:srgbClr val="CC66FF"/>
                  </a:solidFill>
                </a:ln>
              </p:spPr>
              <p:txBody>
                <a:bodyPr/>
                <a:lstStyle/>
                <a:p>
                  <a:r>
                    <a:rPr lang="en-US">
                      <a:noFill/>
                    </a:rPr>
                    <a:t> </a:t>
                  </a:r>
                </a:p>
              </p:txBody>
            </p:sp>
          </mc:Fallback>
        </mc:AlternateContent>
      </p:grpSp>
      <p:grpSp>
        <p:nvGrpSpPr>
          <p:cNvPr id="94" name="Group 93">
            <a:extLst>
              <a:ext uri="{FF2B5EF4-FFF2-40B4-BE49-F238E27FC236}">
                <a16:creationId xmlns:a16="http://schemas.microsoft.com/office/drawing/2014/main" id="{B25EBAAF-49F2-449C-82DE-C0A9CC8D38FF}"/>
              </a:ext>
            </a:extLst>
          </p:cNvPr>
          <p:cNvGrpSpPr/>
          <p:nvPr/>
        </p:nvGrpSpPr>
        <p:grpSpPr>
          <a:xfrm>
            <a:off x="1015447" y="3648108"/>
            <a:ext cx="2194560" cy="2194560"/>
            <a:chOff x="5605975" y="2623322"/>
            <a:chExt cx="2194560" cy="2194560"/>
          </a:xfrm>
        </p:grpSpPr>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9378071F-BB64-452C-A9E3-92BB32739E03}"/>
                    </a:ext>
                  </a:extLst>
                </p:cNvPr>
                <p:cNvSpPr/>
                <p:nvPr/>
              </p:nvSpPr>
              <p:spPr>
                <a:xfrm>
                  <a:off x="560597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11</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1" name="Rectangle 80">
                  <a:extLst>
                    <a:ext uri="{FF2B5EF4-FFF2-40B4-BE49-F238E27FC236}">
                      <a16:creationId xmlns:a16="http://schemas.microsoft.com/office/drawing/2014/main" id="{447ADCA3-6EA0-41EC-A8E8-EAEC1B151468}"/>
                    </a:ext>
                  </a:extLst>
                </p:cNvPr>
                <p:cNvSpPr>
                  <a:spLocks noRot="1" noChangeAspect="1" noMove="1" noResize="1" noEditPoints="1" noAdjustHandles="1" noChangeArrowheads="1" noChangeShapeType="1" noTextEdit="1"/>
                </p:cNvSpPr>
                <p:nvPr/>
              </p:nvSpPr>
              <p:spPr>
                <a:xfrm>
                  <a:off x="5605975" y="2623322"/>
                  <a:ext cx="731520" cy="731520"/>
                </a:xfrm>
                <a:prstGeom prst="rect">
                  <a:avLst/>
                </a:prstGeom>
                <a:blipFill>
                  <a:blip r:embed="rId78"/>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Rectangle 95">
                  <a:extLst>
                    <a:ext uri="{FF2B5EF4-FFF2-40B4-BE49-F238E27FC236}">
                      <a16:creationId xmlns:a16="http://schemas.microsoft.com/office/drawing/2014/main" id="{7E2B31E8-4FCF-4666-B817-41FFA2694CDF}"/>
                    </a:ext>
                  </a:extLst>
                </p:cNvPr>
                <p:cNvSpPr/>
                <p:nvPr/>
              </p:nvSpPr>
              <p:spPr>
                <a:xfrm>
                  <a:off x="560597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21</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2" name="Rectangle 81">
                  <a:extLst>
                    <a:ext uri="{FF2B5EF4-FFF2-40B4-BE49-F238E27FC236}">
                      <a16:creationId xmlns:a16="http://schemas.microsoft.com/office/drawing/2014/main" id="{35CD9F43-A387-4AC4-99BD-9CD074CBB20B}"/>
                    </a:ext>
                  </a:extLst>
                </p:cNvPr>
                <p:cNvSpPr>
                  <a:spLocks noRot="1" noChangeAspect="1" noMove="1" noResize="1" noEditPoints="1" noAdjustHandles="1" noChangeArrowheads="1" noChangeShapeType="1" noTextEdit="1"/>
                </p:cNvSpPr>
                <p:nvPr/>
              </p:nvSpPr>
              <p:spPr>
                <a:xfrm>
                  <a:off x="5605975" y="3354842"/>
                  <a:ext cx="731520" cy="731520"/>
                </a:xfrm>
                <a:prstGeom prst="rect">
                  <a:avLst/>
                </a:prstGeom>
                <a:blipFill>
                  <a:blip r:embed="rId79"/>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Rectangle 96">
                  <a:extLst>
                    <a:ext uri="{FF2B5EF4-FFF2-40B4-BE49-F238E27FC236}">
                      <a16:creationId xmlns:a16="http://schemas.microsoft.com/office/drawing/2014/main" id="{1FE77652-CCD3-44DC-85DB-57D7BD8ED569}"/>
                    </a:ext>
                  </a:extLst>
                </p:cNvPr>
                <p:cNvSpPr/>
                <p:nvPr/>
              </p:nvSpPr>
              <p:spPr>
                <a:xfrm>
                  <a:off x="560597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31</m:t>
                            </m:r>
                          </m:sub>
                        </m:sSub>
                      </m:oMath>
                    </m:oMathPara>
                  </a14:m>
                  <a:endParaRPr lang="en-US" dirty="0"/>
                </a:p>
                <a:p>
                  <a:pPr algn="ctr"/>
                  <a:endParaRPr lang="en-US" dirty="0"/>
                </a:p>
              </p:txBody>
            </p:sp>
          </mc:Choice>
          <mc:Fallback xmlns="">
            <p:sp>
              <p:nvSpPr>
                <p:cNvPr id="83" name="Rectangle 82">
                  <a:extLst>
                    <a:ext uri="{FF2B5EF4-FFF2-40B4-BE49-F238E27FC236}">
                      <a16:creationId xmlns:a16="http://schemas.microsoft.com/office/drawing/2014/main" id="{9181F4CA-1DD0-49EB-AA5D-98E9B0265836}"/>
                    </a:ext>
                  </a:extLst>
                </p:cNvPr>
                <p:cNvSpPr>
                  <a:spLocks noRot="1" noChangeAspect="1" noMove="1" noResize="1" noEditPoints="1" noAdjustHandles="1" noChangeArrowheads="1" noChangeShapeType="1" noTextEdit="1"/>
                </p:cNvSpPr>
                <p:nvPr/>
              </p:nvSpPr>
              <p:spPr>
                <a:xfrm>
                  <a:off x="5605975" y="4086362"/>
                  <a:ext cx="731520" cy="731520"/>
                </a:xfrm>
                <a:prstGeom prst="rect">
                  <a:avLst/>
                </a:prstGeom>
                <a:blipFill>
                  <a:blip r:embed="rId80"/>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a:extLst>
                    <a:ext uri="{FF2B5EF4-FFF2-40B4-BE49-F238E27FC236}">
                      <a16:creationId xmlns:a16="http://schemas.microsoft.com/office/drawing/2014/main" id="{385CFE81-2241-4111-87DF-4639CCC6ED0E}"/>
                    </a:ext>
                  </a:extLst>
                </p:cNvPr>
                <p:cNvSpPr/>
                <p:nvPr/>
              </p:nvSpPr>
              <p:spPr>
                <a:xfrm>
                  <a:off x="633749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12</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4" name="Rectangle 83">
                  <a:extLst>
                    <a:ext uri="{FF2B5EF4-FFF2-40B4-BE49-F238E27FC236}">
                      <a16:creationId xmlns:a16="http://schemas.microsoft.com/office/drawing/2014/main" id="{06291894-31DF-4AEE-A7CC-5284A0560CC8}"/>
                    </a:ext>
                  </a:extLst>
                </p:cNvPr>
                <p:cNvSpPr>
                  <a:spLocks noRot="1" noChangeAspect="1" noMove="1" noResize="1" noEditPoints="1" noAdjustHandles="1" noChangeArrowheads="1" noChangeShapeType="1" noTextEdit="1"/>
                </p:cNvSpPr>
                <p:nvPr/>
              </p:nvSpPr>
              <p:spPr>
                <a:xfrm>
                  <a:off x="6337495" y="2623322"/>
                  <a:ext cx="731520" cy="731520"/>
                </a:xfrm>
                <a:prstGeom prst="rect">
                  <a:avLst/>
                </a:prstGeom>
                <a:blipFill>
                  <a:blip r:embed="rId81"/>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a:extLst>
                    <a:ext uri="{FF2B5EF4-FFF2-40B4-BE49-F238E27FC236}">
                      <a16:creationId xmlns:a16="http://schemas.microsoft.com/office/drawing/2014/main" id="{74AA8A37-8C05-4F52-B8AC-121A49E29206}"/>
                    </a:ext>
                  </a:extLst>
                </p:cNvPr>
                <p:cNvSpPr/>
                <p:nvPr/>
              </p:nvSpPr>
              <p:spPr>
                <a:xfrm>
                  <a:off x="633749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22</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5" name="Rectangle 84">
                  <a:extLst>
                    <a:ext uri="{FF2B5EF4-FFF2-40B4-BE49-F238E27FC236}">
                      <a16:creationId xmlns:a16="http://schemas.microsoft.com/office/drawing/2014/main" id="{9ACA546A-DE8A-4108-BFA1-CBBCBEA632A3}"/>
                    </a:ext>
                  </a:extLst>
                </p:cNvPr>
                <p:cNvSpPr>
                  <a:spLocks noRot="1" noChangeAspect="1" noMove="1" noResize="1" noEditPoints="1" noAdjustHandles="1" noChangeArrowheads="1" noChangeShapeType="1" noTextEdit="1"/>
                </p:cNvSpPr>
                <p:nvPr/>
              </p:nvSpPr>
              <p:spPr>
                <a:xfrm>
                  <a:off x="6337495" y="3354842"/>
                  <a:ext cx="731520" cy="731520"/>
                </a:xfrm>
                <a:prstGeom prst="rect">
                  <a:avLst/>
                </a:prstGeom>
                <a:blipFill>
                  <a:blip r:embed="rId82"/>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82C4E25F-9F45-4F4B-9DFB-9274A3A96DD5}"/>
                    </a:ext>
                  </a:extLst>
                </p:cNvPr>
                <p:cNvSpPr/>
                <p:nvPr/>
              </p:nvSpPr>
              <p:spPr>
                <a:xfrm>
                  <a:off x="633749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32</m:t>
                            </m:r>
                          </m:sub>
                        </m:sSub>
                      </m:oMath>
                    </m:oMathPara>
                  </a14:m>
                  <a:endParaRPr lang="en-US" dirty="0"/>
                </a:p>
                <a:p>
                  <a:pPr algn="ctr"/>
                  <a:endParaRPr lang="en-US" dirty="0"/>
                </a:p>
              </p:txBody>
            </p:sp>
          </mc:Choice>
          <mc:Fallback xmlns="">
            <p:sp>
              <p:nvSpPr>
                <p:cNvPr id="86" name="Rectangle 85">
                  <a:extLst>
                    <a:ext uri="{FF2B5EF4-FFF2-40B4-BE49-F238E27FC236}">
                      <a16:creationId xmlns:a16="http://schemas.microsoft.com/office/drawing/2014/main" id="{1FAA840A-80DE-46E0-858D-D250ADDA5614}"/>
                    </a:ext>
                  </a:extLst>
                </p:cNvPr>
                <p:cNvSpPr>
                  <a:spLocks noRot="1" noChangeAspect="1" noMove="1" noResize="1" noEditPoints="1" noAdjustHandles="1" noChangeArrowheads="1" noChangeShapeType="1" noTextEdit="1"/>
                </p:cNvSpPr>
                <p:nvPr/>
              </p:nvSpPr>
              <p:spPr>
                <a:xfrm>
                  <a:off x="6337495" y="4086362"/>
                  <a:ext cx="731520" cy="731520"/>
                </a:xfrm>
                <a:prstGeom prst="rect">
                  <a:avLst/>
                </a:prstGeom>
                <a:blipFill>
                  <a:blip r:embed="rId83"/>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2DAFF2EE-09B7-4F3E-BB1E-92B29766E827}"/>
                    </a:ext>
                  </a:extLst>
                </p:cNvPr>
                <p:cNvSpPr/>
                <p:nvPr/>
              </p:nvSpPr>
              <p:spPr>
                <a:xfrm>
                  <a:off x="706901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13</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7" name="Rectangle 86">
                  <a:extLst>
                    <a:ext uri="{FF2B5EF4-FFF2-40B4-BE49-F238E27FC236}">
                      <a16:creationId xmlns:a16="http://schemas.microsoft.com/office/drawing/2014/main" id="{21AC92EB-A0EB-4680-8158-A1B2F529918B}"/>
                    </a:ext>
                  </a:extLst>
                </p:cNvPr>
                <p:cNvSpPr>
                  <a:spLocks noRot="1" noChangeAspect="1" noMove="1" noResize="1" noEditPoints="1" noAdjustHandles="1" noChangeArrowheads="1" noChangeShapeType="1" noTextEdit="1"/>
                </p:cNvSpPr>
                <p:nvPr/>
              </p:nvSpPr>
              <p:spPr>
                <a:xfrm>
                  <a:off x="7069015" y="2623322"/>
                  <a:ext cx="731520" cy="731520"/>
                </a:xfrm>
                <a:prstGeom prst="rect">
                  <a:avLst/>
                </a:prstGeom>
                <a:blipFill>
                  <a:blip r:embed="rId84"/>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Rectangle 101">
                  <a:extLst>
                    <a:ext uri="{FF2B5EF4-FFF2-40B4-BE49-F238E27FC236}">
                      <a16:creationId xmlns:a16="http://schemas.microsoft.com/office/drawing/2014/main" id="{B6FD1376-6513-4C5D-95B4-EAD0816A8915}"/>
                    </a:ext>
                  </a:extLst>
                </p:cNvPr>
                <p:cNvSpPr/>
                <p:nvPr/>
              </p:nvSpPr>
              <p:spPr>
                <a:xfrm>
                  <a:off x="706901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23</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8" name="Rectangle 87">
                  <a:extLst>
                    <a:ext uri="{FF2B5EF4-FFF2-40B4-BE49-F238E27FC236}">
                      <a16:creationId xmlns:a16="http://schemas.microsoft.com/office/drawing/2014/main" id="{C2A62345-72D1-4007-B161-B4F9FD9C390F}"/>
                    </a:ext>
                  </a:extLst>
                </p:cNvPr>
                <p:cNvSpPr>
                  <a:spLocks noRot="1" noChangeAspect="1" noMove="1" noResize="1" noEditPoints="1" noAdjustHandles="1" noChangeArrowheads="1" noChangeShapeType="1" noTextEdit="1"/>
                </p:cNvSpPr>
                <p:nvPr/>
              </p:nvSpPr>
              <p:spPr>
                <a:xfrm>
                  <a:off x="7069015" y="3354842"/>
                  <a:ext cx="731520" cy="731520"/>
                </a:xfrm>
                <a:prstGeom prst="rect">
                  <a:avLst/>
                </a:prstGeom>
                <a:blipFill>
                  <a:blip r:embed="rId85"/>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DBA0FE8-2FF9-4CDD-9154-9EF1119F3C62}"/>
                    </a:ext>
                  </a:extLst>
                </p:cNvPr>
                <p:cNvSpPr/>
                <p:nvPr/>
              </p:nvSpPr>
              <p:spPr>
                <a:xfrm>
                  <a:off x="706901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33</m:t>
                            </m:r>
                          </m:sub>
                        </m:sSub>
                      </m:oMath>
                    </m:oMathPara>
                  </a14:m>
                  <a:endParaRPr lang="en-US" dirty="0"/>
                </a:p>
                <a:p>
                  <a:pPr algn="ctr"/>
                  <a:endParaRPr lang="en-US" dirty="0"/>
                </a:p>
              </p:txBody>
            </p:sp>
          </mc:Choice>
          <mc:Fallback xmlns="">
            <p:sp>
              <p:nvSpPr>
                <p:cNvPr id="89" name="Rectangle 88">
                  <a:extLst>
                    <a:ext uri="{FF2B5EF4-FFF2-40B4-BE49-F238E27FC236}">
                      <a16:creationId xmlns:a16="http://schemas.microsoft.com/office/drawing/2014/main" id="{00713951-C38A-42CC-A85E-61D699015159}"/>
                    </a:ext>
                  </a:extLst>
                </p:cNvPr>
                <p:cNvSpPr>
                  <a:spLocks noRot="1" noChangeAspect="1" noMove="1" noResize="1" noEditPoints="1" noAdjustHandles="1" noChangeArrowheads="1" noChangeShapeType="1" noTextEdit="1"/>
                </p:cNvSpPr>
                <p:nvPr/>
              </p:nvSpPr>
              <p:spPr>
                <a:xfrm>
                  <a:off x="7069015" y="4086362"/>
                  <a:ext cx="731520" cy="731520"/>
                </a:xfrm>
                <a:prstGeom prst="rect">
                  <a:avLst/>
                </a:prstGeom>
                <a:blipFill>
                  <a:blip r:embed="rId86"/>
                  <a:stretch>
                    <a:fillRect/>
                  </a:stretch>
                </a:blipFill>
                <a:ln w="38100">
                  <a:solidFill>
                    <a:srgbClr val="CC66FF"/>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4" name="Rectangle 103">
                <a:extLst>
                  <a:ext uri="{FF2B5EF4-FFF2-40B4-BE49-F238E27FC236}">
                    <a16:creationId xmlns:a16="http://schemas.microsoft.com/office/drawing/2014/main" id="{23A215DE-E271-4033-B357-8581E395C60E}"/>
                  </a:ext>
                </a:extLst>
              </p:cNvPr>
              <p:cNvSpPr/>
              <p:nvPr/>
            </p:nvSpPr>
            <p:spPr>
              <a:xfrm>
                <a:off x="3747085" y="5866596"/>
                <a:ext cx="8271802" cy="646331"/>
              </a:xfrm>
              <a:prstGeom prst="rect">
                <a:avLst/>
              </a:prstGeom>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22</m:t>
                        </m:r>
                      </m:sub>
                    </m:sSub>
                  </m:oMath>
                </a14:m>
                <a:r>
                  <a:rPr lang="en-US" dirty="0"/>
                  <a:t>=</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i="1">
                            <a:latin typeface="Cambria Math" panose="02040503050406030204" pitchFamily="18" charset="0"/>
                          </a:rPr>
                          <m:t>11</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i="1">
                            <a:latin typeface="Cambria Math" panose="02040503050406030204" pitchFamily="18" charset="0"/>
                          </a:rPr>
                          <m:t>1</m:t>
                        </m:r>
                        <m:r>
                          <a:rPr lang="en-US" b="0" i="1" smtClean="0">
                            <a:latin typeface="Cambria Math" panose="02040503050406030204" pitchFamily="18" charset="0"/>
                          </a:rPr>
                          <m:t>2</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23</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i="1">
                            <a:latin typeface="Cambria Math" panose="02040503050406030204" pitchFamily="18" charset="0"/>
                          </a:rPr>
                          <m:t>1</m:t>
                        </m:r>
                        <m:r>
                          <a:rPr lang="en-US" b="0" i="1" smtClean="0">
                            <a:latin typeface="Cambria Math" panose="02040503050406030204" pitchFamily="18" charset="0"/>
                          </a:rPr>
                          <m:t>3</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24</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1</m:t>
                        </m:r>
                      </m:sub>
                    </m:sSub>
                    <m:r>
                      <a:rPr lang="en-US" dirty="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32</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22</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33</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23</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34</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3</m:t>
                        </m:r>
                        <m:r>
                          <a:rPr lang="en-US" i="1">
                            <a:latin typeface="Cambria Math" panose="02040503050406030204" pitchFamily="18" charset="0"/>
                          </a:rPr>
                          <m:t>1</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42</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𝑏</m:t>
                        </m:r>
                      </m:e>
                      <m:sub>
                        <m:r>
                          <a:rPr lang="en-US" b="0" i="1" smtClean="0">
                            <a:latin typeface="Cambria Math" panose="02040503050406030204" pitchFamily="18" charset="0"/>
                          </a:rPr>
                          <m:t>32</m:t>
                        </m:r>
                      </m:sub>
                    </m:sSub>
                    <m:r>
                      <a:rPr lang="en-US" dirty="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43</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33</m:t>
                        </m:r>
                      </m:sub>
                    </m:sSub>
                    <m:r>
                      <a:rPr lang="en-US" dirty="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44</m:t>
                        </m:r>
                      </m:sub>
                    </m:sSub>
                  </m:oMath>
                </a14:m>
                <a:endParaRPr lang="en-US" dirty="0"/>
              </a:p>
            </p:txBody>
          </p:sp>
        </mc:Choice>
        <mc:Fallback xmlns="">
          <p:sp>
            <p:nvSpPr>
              <p:cNvPr id="104" name="Rectangle 103">
                <a:extLst>
                  <a:ext uri="{FF2B5EF4-FFF2-40B4-BE49-F238E27FC236}">
                    <a16:creationId xmlns:a16="http://schemas.microsoft.com/office/drawing/2014/main" id="{23A215DE-E271-4033-B357-8581E395C60E}"/>
                  </a:ext>
                </a:extLst>
              </p:cNvPr>
              <p:cNvSpPr>
                <a:spLocks noRot="1" noChangeAspect="1" noMove="1" noResize="1" noEditPoints="1" noAdjustHandles="1" noChangeArrowheads="1" noChangeShapeType="1" noTextEdit="1"/>
              </p:cNvSpPr>
              <p:nvPr/>
            </p:nvSpPr>
            <p:spPr>
              <a:xfrm>
                <a:off x="3747085" y="5866596"/>
                <a:ext cx="8271802" cy="646331"/>
              </a:xfrm>
              <a:prstGeom prst="rect">
                <a:avLst/>
              </a:prstGeom>
              <a:blipFill>
                <a:blip r:embed="rId94"/>
                <a:stretch>
                  <a:fillRect t="-4717" r="-442" b="-14151"/>
                </a:stretch>
              </a:blipFill>
            </p:spPr>
            <p:txBody>
              <a:bodyPr/>
              <a:lstStyle/>
              <a:p>
                <a:r>
                  <a:rPr lang="en-US">
                    <a:noFill/>
                  </a:rPr>
                  <a:t> </a:t>
                </a:r>
              </a:p>
            </p:txBody>
          </p:sp>
        </mc:Fallback>
      </mc:AlternateContent>
      <p:grpSp>
        <p:nvGrpSpPr>
          <p:cNvPr id="105" name="Group 104">
            <a:extLst>
              <a:ext uri="{FF2B5EF4-FFF2-40B4-BE49-F238E27FC236}">
                <a16:creationId xmlns:a16="http://schemas.microsoft.com/office/drawing/2014/main" id="{9915FBA7-5C0A-4606-9473-25678BFE49DE}"/>
              </a:ext>
            </a:extLst>
          </p:cNvPr>
          <p:cNvGrpSpPr/>
          <p:nvPr/>
        </p:nvGrpSpPr>
        <p:grpSpPr>
          <a:xfrm>
            <a:off x="283927" y="4379628"/>
            <a:ext cx="2194560" cy="2194560"/>
            <a:chOff x="5605975" y="2623322"/>
            <a:chExt cx="2194560" cy="2194560"/>
          </a:xfrm>
        </p:grpSpPr>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8E54FD70-9223-4625-B43D-7B8B682B43F9}"/>
                    </a:ext>
                  </a:extLst>
                </p:cNvPr>
                <p:cNvSpPr/>
                <p:nvPr/>
              </p:nvSpPr>
              <p:spPr>
                <a:xfrm>
                  <a:off x="560597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11</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1" name="Rectangle 80">
                  <a:extLst>
                    <a:ext uri="{FF2B5EF4-FFF2-40B4-BE49-F238E27FC236}">
                      <a16:creationId xmlns:a16="http://schemas.microsoft.com/office/drawing/2014/main" id="{447ADCA3-6EA0-41EC-A8E8-EAEC1B151468}"/>
                    </a:ext>
                  </a:extLst>
                </p:cNvPr>
                <p:cNvSpPr>
                  <a:spLocks noRot="1" noChangeAspect="1" noMove="1" noResize="1" noEditPoints="1" noAdjustHandles="1" noChangeArrowheads="1" noChangeShapeType="1" noTextEdit="1"/>
                </p:cNvSpPr>
                <p:nvPr/>
              </p:nvSpPr>
              <p:spPr>
                <a:xfrm>
                  <a:off x="5605975" y="2623322"/>
                  <a:ext cx="731520" cy="731520"/>
                </a:xfrm>
                <a:prstGeom prst="rect">
                  <a:avLst/>
                </a:prstGeom>
                <a:blipFill>
                  <a:blip r:embed="rId78"/>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Rectangle 106">
                  <a:extLst>
                    <a:ext uri="{FF2B5EF4-FFF2-40B4-BE49-F238E27FC236}">
                      <a16:creationId xmlns:a16="http://schemas.microsoft.com/office/drawing/2014/main" id="{9DC01C3D-8EF4-4584-804B-811DB6D6BA26}"/>
                    </a:ext>
                  </a:extLst>
                </p:cNvPr>
                <p:cNvSpPr/>
                <p:nvPr/>
              </p:nvSpPr>
              <p:spPr>
                <a:xfrm>
                  <a:off x="560597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21</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2" name="Rectangle 81">
                  <a:extLst>
                    <a:ext uri="{FF2B5EF4-FFF2-40B4-BE49-F238E27FC236}">
                      <a16:creationId xmlns:a16="http://schemas.microsoft.com/office/drawing/2014/main" id="{35CD9F43-A387-4AC4-99BD-9CD074CBB20B}"/>
                    </a:ext>
                  </a:extLst>
                </p:cNvPr>
                <p:cNvSpPr>
                  <a:spLocks noRot="1" noChangeAspect="1" noMove="1" noResize="1" noEditPoints="1" noAdjustHandles="1" noChangeArrowheads="1" noChangeShapeType="1" noTextEdit="1"/>
                </p:cNvSpPr>
                <p:nvPr/>
              </p:nvSpPr>
              <p:spPr>
                <a:xfrm>
                  <a:off x="5605975" y="3354842"/>
                  <a:ext cx="731520" cy="731520"/>
                </a:xfrm>
                <a:prstGeom prst="rect">
                  <a:avLst/>
                </a:prstGeom>
                <a:blipFill>
                  <a:blip r:embed="rId79"/>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1DE6274E-2046-4EA7-8D2D-3A48611705D6}"/>
                    </a:ext>
                  </a:extLst>
                </p:cNvPr>
                <p:cNvSpPr/>
                <p:nvPr/>
              </p:nvSpPr>
              <p:spPr>
                <a:xfrm>
                  <a:off x="560597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31</m:t>
                            </m:r>
                          </m:sub>
                        </m:sSub>
                      </m:oMath>
                    </m:oMathPara>
                  </a14:m>
                  <a:endParaRPr lang="en-US" dirty="0"/>
                </a:p>
                <a:p>
                  <a:pPr algn="ctr"/>
                  <a:endParaRPr lang="en-US" dirty="0"/>
                </a:p>
              </p:txBody>
            </p:sp>
          </mc:Choice>
          <mc:Fallback xmlns="">
            <p:sp>
              <p:nvSpPr>
                <p:cNvPr id="83" name="Rectangle 82">
                  <a:extLst>
                    <a:ext uri="{FF2B5EF4-FFF2-40B4-BE49-F238E27FC236}">
                      <a16:creationId xmlns:a16="http://schemas.microsoft.com/office/drawing/2014/main" id="{9181F4CA-1DD0-49EB-AA5D-98E9B0265836}"/>
                    </a:ext>
                  </a:extLst>
                </p:cNvPr>
                <p:cNvSpPr>
                  <a:spLocks noRot="1" noChangeAspect="1" noMove="1" noResize="1" noEditPoints="1" noAdjustHandles="1" noChangeArrowheads="1" noChangeShapeType="1" noTextEdit="1"/>
                </p:cNvSpPr>
                <p:nvPr/>
              </p:nvSpPr>
              <p:spPr>
                <a:xfrm>
                  <a:off x="5605975" y="4086362"/>
                  <a:ext cx="731520" cy="731520"/>
                </a:xfrm>
                <a:prstGeom prst="rect">
                  <a:avLst/>
                </a:prstGeom>
                <a:blipFill>
                  <a:blip r:embed="rId80"/>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3D3B4D2B-2D24-46F6-B48D-993DA7D1DE3B}"/>
                    </a:ext>
                  </a:extLst>
                </p:cNvPr>
                <p:cNvSpPr/>
                <p:nvPr/>
              </p:nvSpPr>
              <p:spPr>
                <a:xfrm>
                  <a:off x="633749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12</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4" name="Rectangle 83">
                  <a:extLst>
                    <a:ext uri="{FF2B5EF4-FFF2-40B4-BE49-F238E27FC236}">
                      <a16:creationId xmlns:a16="http://schemas.microsoft.com/office/drawing/2014/main" id="{06291894-31DF-4AEE-A7CC-5284A0560CC8}"/>
                    </a:ext>
                  </a:extLst>
                </p:cNvPr>
                <p:cNvSpPr>
                  <a:spLocks noRot="1" noChangeAspect="1" noMove="1" noResize="1" noEditPoints="1" noAdjustHandles="1" noChangeArrowheads="1" noChangeShapeType="1" noTextEdit="1"/>
                </p:cNvSpPr>
                <p:nvPr/>
              </p:nvSpPr>
              <p:spPr>
                <a:xfrm>
                  <a:off x="6337495" y="2623322"/>
                  <a:ext cx="731520" cy="731520"/>
                </a:xfrm>
                <a:prstGeom prst="rect">
                  <a:avLst/>
                </a:prstGeom>
                <a:blipFill>
                  <a:blip r:embed="rId81"/>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43E7320A-10F7-4828-913F-C35BB9F4ECB8}"/>
                    </a:ext>
                  </a:extLst>
                </p:cNvPr>
                <p:cNvSpPr/>
                <p:nvPr/>
              </p:nvSpPr>
              <p:spPr>
                <a:xfrm>
                  <a:off x="633749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22</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5" name="Rectangle 84">
                  <a:extLst>
                    <a:ext uri="{FF2B5EF4-FFF2-40B4-BE49-F238E27FC236}">
                      <a16:creationId xmlns:a16="http://schemas.microsoft.com/office/drawing/2014/main" id="{9ACA546A-DE8A-4108-BFA1-CBBCBEA632A3}"/>
                    </a:ext>
                  </a:extLst>
                </p:cNvPr>
                <p:cNvSpPr>
                  <a:spLocks noRot="1" noChangeAspect="1" noMove="1" noResize="1" noEditPoints="1" noAdjustHandles="1" noChangeArrowheads="1" noChangeShapeType="1" noTextEdit="1"/>
                </p:cNvSpPr>
                <p:nvPr/>
              </p:nvSpPr>
              <p:spPr>
                <a:xfrm>
                  <a:off x="6337495" y="3354842"/>
                  <a:ext cx="731520" cy="731520"/>
                </a:xfrm>
                <a:prstGeom prst="rect">
                  <a:avLst/>
                </a:prstGeom>
                <a:blipFill>
                  <a:blip r:embed="rId82"/>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Rectangle 110">
                  <a:extLst>
                    <a:ext uri="{FF2B5EF4-FFF2-40B4-BE49-F238E27FC236}">
                      <a16:creationId xmlns:a16="http://schemas.microsoft.com/office/drawing/2014/main" id="{1B4B66F5-1346-4759-9502-0FA7927078A9}"/>
                    </a:ext>
                  </a:extLst>
                </p:cNvPr>
                <p:cNvSpPr/>
                <p:nvPr/>
              </p:nvSpPr>
              <p:spPr>
                <a:xfrm>
                  <a:off x="633749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32</m:t>
                            </m:r>
                          </m:sub>
                        </m:sSub>
                      </m:oMath>
                    </m:oMathPara>
                  </a14:m>
                  <a:endParaRPr lang="en-US" dirty="0"/>
                </a:p>
                <a:p>
                  <a:pPr algn="ctr"/>
                  <a:endParaRPr lang="en-US" dirty="0"/>
                </a:p>
              </p:txBody>
            </p:sp>
          </mc:Choice>
          <mc:Fallback xmlns="">
            <p:sp>
              <p:nvSpPr>
                <p:cNvPr id="86" name="Rectangle 85">
                  <a:extLst>
                    <a:ext uri="{FF2B5EF4-FFF2-40B4-BE49-F238E27FC236}">
                      <a16:creationId xmlns:a16="http://schemas.microsoft.com/office/drawing/2014/main" id="{1FAA840A-80DE-46E0-858D-D250ADDA5614}"/>
                    </a:ext>
                  </a:extLst>
                </p:cNvPr>
                <p:cNvSpPr>
                  <a:spLocks noRot="1" noChangeAspect="1" noMove="1" noResize="1" noEditPoints="1" noAdjustHandles="1" noChangeArrowheads="1" noChangeShapeType="1" noTextEdit="1"/>
                </p:cNvSpPr>
                <p:nvPr/>
              </p:nvSpPr>
              <p:spPr>
                <a:xfrm>
                  <a:off x="6337495" y="4086362"/>
                  <a:ext cx="731520" cy="731520"/>
                </a:xfrm>
                <a:prstGeom prst="rect">
                  <a:avLst/>
                </a:prstGeom>
                <a:blipFill>
                  <a:blip r:embed="rId83"/>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Rectangle 111">
                  <a:extLst>
                    <a:ext uri="{FF2B5EF4-FFF2-40B4-BE49-F238E27FC236}">
                      <a16:creationId xmlns:a16="http://schemas.microsoft.com/office/drawing/2014/main" id="{68ED3ACB-0659-4599-A781-2743BA05F48A}"/>
                    </a:ext>
                  </a:extLst>
                </p:cNvPr>
                <p:cNvSpPr/>
                <p:nvPr/>
              </p:nvSpPr>
              <p:spPr>
                <a:xfrm>
                  <a:off x="706901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13</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7" name="Rectangle 86">
                  <a:extLst>
                    <a:ext uri="{FF2B5EF4-FFF2-40B4-BE49-F238E27FC236}">
                      <a16:creationId xmlns:a16="http://schemas.microsoft.com/office/drawing/2014/main" id="{21AC92EB-A0EB-4680-8158-A1B2F529918B}"/>
                    </a:ext>
                  </a:extLst>
                </p:cNvPr>
                <p:cNvSpPr>
                  <a:spLocks noRot="1" noChangeAspect="1" noMove="1" noResize="1" noEditPoints="1" noAdjustHandles="1" noChangeArrowheads="1" noChangeShapeType="1" noTextEdit="1"/>
                </p:cNvSpPr>
                <p:nvPr/>
              </p:nvSpPr>
              <p:spPr>
                <a:xfrm>
                  <a:off x="7069015" y="2623322"/>
                  <a:ext cx="731520" cy="731520"/>
                </a:xfrm>
                <a:prstGeom prst="rect">
                  <a:avLst/>
                </a:prstGeom>
                <a:blipFill>
                  <a:blip r:embed="rId84"/>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8D9276E9-06AE-44CF-BF87-D62B83819AC2}"/>
                    </a:ext>
                  </a:extLst>
                </p:cNvPr>
                <p:cNvSpPr/>
                <p:nvPr/>
              </p:nvSpPr>
              <p:spPr>
                <a:xfrm>
                  <a:off x="706901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23</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8" name="Rectangle 87">
                  <a:extLst>
                    <a:ext uri="{FF2B5EF4-FFF2-40B4-BE49-F238E27FC236}">
                      <a16:creationId xmlns:a16="http://schemas.microsoft.com/office/drawing/2014/main" id="{C2A62345-72D1-4007-B161-B4F9FD9C390F}"/>
                    </a:ext>
                  </a:extLst>
                </p:cNvPr>
                <p:cNvSpPr>
                  <a:spLocks noRot="1" noChangeAspect="1" noMove="1" noResize="1" noEditPoints="1" noAdjustHandles="1" noChangeArrowheads="1" noChangeShapeType="1" noTextEdit="1"/>
                </p:cNvSpPr>
                <p:nvPr/>
              </p:nvSpPr>
              <p:spPr>
                <a:xfrm>
                  <a:off x="7069015" y="3354842"/>
                  <a:ext cx="731520" cy="731520"/>
                </a:xfrm>
                <a:prstGeom prst="rect">
                  <a:avLst/>
                </a:prstGeom>
                <a:blipFill>
                  <a:blip r:embed="rId85"/>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243FCC40-1B99-4035-81A5-B53F49E9D45A}"/>
                    </a:ext>
                  </a:extLst>
                </p:cNvPr>
                <p:cNvSpPr/>
                <p:nvPr/>
              </p:nvSpPr>
              <p:spPr>
                <a:xfrm>
                  <a:off x="706901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33</m:t>
                            </m:r>
                          </m:sub>
                        </m:sSub>
                      </m:oMath>
                    </m:oMathPara>
                  </a14:m>
                  <a:endParaRPr lang="en-US" dirty="0"/>
                </a:p>
                <a:p>
                  <a:pPr algn="ctr"/>
                  <a:endParaRPr lang="en-US" dirty="0"/>
                </a:p>
              </p:txBody>
            </p:sp>
          </mc:Choice>
          <mc:Fallback xmlns="">
            <p:sp>
              <p:nvSpPr>
                <p:cNvPr id="89" name="Rectangle 88">
                  <a:extLst>
                    <a:ext uri="{FF2B5EF4-FFF2-40B4-BE49-F238E27FC236}">
                      <a16:creationId xmlns:a16="http://schemas.microsoft.com/office/drawing/2014/main" id="{00713951-C38A-42CC-A85E-61D699015159}"/>
                    </a:ext>
                  </a:extLst>
                </p:cNvPr>
                <p:cNvSpPr>
                  <a:spLocks noRot="1" noChangeAspect="1" noMove="1" noResize="1" noEditPoints="1" noAdjustHandles="1" noChangeArrowheads="1" noChangeShapeType="1" noTextEdit="1"/>
                </p:cNvSpPr>
                <p:nvPr/>
              </p:nvSpPr>
              <p:spPr>
                <a:xfrm>
                  <a:off x="7069015" y="4086362"/>
                  <a:ext cx="731520" cy="731520"/>
                </a:xfrm>
                <a:prstGeom prst="rect">
                  <a:avLst/>
                </a:prstGeom>
                <a:blipFill>
                  <a:blip r:embed="rId86"/>
                  <a:stretch>
                    <a:fillRect/>
                  </a:stretch>
                </a:blipFill>
                <a:ln w="38100">
                  <a:solidFill>
                    <a:srgbClr val="CC66FF"/>
                  </a:solidFill>
                </a:ln>
              </p:spPr>
              <p:txBody>
                <a:bodyPr/>
                <a:lstStyle/>
                <a:p>
                  <a:r>
                    <a:rPr lang="en-US">
                      <a:noFill/>
                    </a:rPr>
                    <a:t> </a:t>
                  </a:r>
                </a:p>
              </p:txBody>
            </p:sp>
          </mc:Fallback>
        </mc:AlternateContent>
      </p:grpSp>
      <p:grpSp>
        <p:nvGrpSpPr>
          <p:cNvPr id="115" name="Group 114">
            <a:extLst>
              <a:ext uri="{FF2B5EF4-FFF2-40B4-BE49-F238E27FC236}">
                <a16:creationId xmlns:a16="http://schemas.microsoft.com/office/drawing/2014/main" id="{E0D7B584-14AD-49B3-A0D8-117ED5A693C2}"/>
              </a:ext>
            </a:extLst>
          </p:cNvPr>
          <p:cNvGrpSpPr/>
          <p:nvPr/>
        </p:nvGrpSpPr>
        <p:grpSpPr>
          <a:xfrm>
            <a:off x="1015447" y="4379628"/>
            <a:ext cx="2194560" cy="2194560"/>
            <a:chOff x="5605975" y="2623322"/>
            <a:chExt cx="2194560" cy="2194560"/>
          </a:xfrm>
        </p:grpSpPr>
        <mc:AlternateContent xmlns:mc="http://schemas.openxmlformats.org/markup-compatibility/2006" xmlns:a14="http://schemas.microsoft.com/office/drawing/2010/main">
          <mc:Choice Requires="a14">
            <p:sp>
              <p:nvSpPr>
                <p:cNvPr id="116" name="Rectangle 115">
                  <a:extLst>
                    <a:ext uri="{FF2B5EF4-FFF2-40B4-BE49-F238E27FC236}">
                      <a16:creationId xmlns:a16="http://schemas.microsoft.com/office/drawing/2014/main" id="{9052D5CF-F726-4077-A1C3-51AED870FB62}"/>
                    </a:ext>
                  </a:extLst>
                </p:cNvPr>
                <p:cNvSpPr/>
                <p:nvPr/>
              </p:nvSpPr>
              <p:spPr>
                <a:xfrm>
                  <a:off x="560597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11</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1" name="Rectangle 80">
                  <a:extLst>
                    <a:ext uri="{FF2B5EF4-FFF2-40B4-BE49-F238E27FC236}">
                      <a16:creationId xmlns:a16="http://schemas.microsoft.com/office/drawing/2014/main" id="{447ADCA3-6EA0-41EC-A8E8-EAEC1B151468}"/>
                    </a:ext>
                  </a:extLst>
                </p:cNvPr>
                <p:cNvSpPr>
                  <a:spLocks noRot="1" noChangeAspect="1" noMove="1" noResize="1" noEditPoints="1" noAdjustHandles="1" noChangeArrowheads="1" noChangeShapeType="1" noTextEdit="1"/>
                </p:cNvSpPr>
                <p:nvPr/>
              </p:nvSpPr>
              <p:spPr>
                <a:xfrm>
                  <a:off x="5605975" y="2623322"/>
                  <a:ext cx="731520" cy="731520"/>
                </a:xfrm>
                <a:prstGeom prst="rect">
                  <a:avLst/>
                </a:prstGeom>
                <a:blipFill>
                  <a:blip r:embed="rId78"/>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F1B9777E-E80C-4140-AC67-4022AD96357B}"/>
                    </a:ext>
                  </a:extLst>
                </p:cNvPr>
                <p:cNvSpPr/>
                <p:nvPr/>
              </p:nvSpPr>
              <p:spPr>
                <a:xfrm>
                  <a:off x="560597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21</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2" name="Rectangle 81">
                  <a:extLst>
                    <a:ext uri="{FF2B5EF4-FFF2-40B4-BE49-F238E27FC236}">
                      <a16:creationId xmlns:a16="http://schemas.microsoft.com/office/drawing/2014/main" id="{35CD9F43-A387-4AC4-99BD-9CD074CBB20B}"/>
                    </a:ext>
                  </a:extLst>
                </p:cNvPr>
                <p:cNvSpPr>
                  <a:spLocks noRot="1" noChangeAspect="1" noMove="1" noResize="1" noEditPoints="1" noAdjustHandles="1" noChangeArrowheads="1" noChangeShapeType="1" noTextEdit="1"/>
                </p:cNvSpPr>
                <p:nvPr/>
              </p:nvSpPr>
              <p:spPr>
                <a:xfrm>
                  <a:off x="5605975" y="3354842"/>
                  <a:ext cx="731520" cy="731520"/>
                </a:xfrm>
                <a:prstGeom prst="rect">
                  <a:avLst/>
                </a:prstGeom>
                <a:blipFill>
                  <a:blip r:embed="rId79"/>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74DA4E56-8A03-4152-8989-2A459C514751}"/>
                    </a:ext>
                  </a:extLst>
                </p:cNvPr>
                <p:cNvSpPr/>
                <p:nvPr/>
              </p:nvSpPr>
              <p:spPr>
                <a:xfrm>
                  <a:off x="560597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31</m:t>
                            </m:r>
                          </m:sub>
                        </m:sSub>
                      </m:oMath>
                    </m:oMathPara>
                  </a14:m>
                  <a:endParaRPr lang="en-US" dirty="0"/>
                </a:p>
                <a:p>
                  <a:pPr algn="ctr"/>
                  <a:endParaRPr lang="en-US" dirty="0"/>
                </a:p>
              </p:txBody>
            </p:sp>
          </mc:Choice>
          <mc:Fallback xmlns="">
            <p:sp>
              <p:nvSpPr>
                <p:cNvPr id="83" name="Rectangle 82">
                  <a:extLst>
                    <a:ext uri="{FF2B5EF4-FFF2-40B4-BE49-F238E27FC236}">
                      <a16:creationId xmlns:a16="http://schemas.microsoft.com/office/drawing/2014/main" id="{9181F4CA-1DD0-49EB-AA5D-98E9B0265836}"/>
                    </a:ext>
                  </a:extLst>
                </p:cNvPr>
                <p:cNvSpPr>
                  <a:spLocks noRot="1" noChangeAspect="1" noMove="1" noResize="1" noEditPoints="1" noAdjustHandles="1" noChangeArrowheads="1" noChangeShapeType="1" noTextEdit="1"/>
                </p:cNvSpPr>
                <p:nvPr/>
              </p:nvSpPr>
              <p:spPr>
                <a:xfrm>
                  <a:off x="5605975" y="4086362"/>
                  <a:ext cx="731520" cy="731520"/>
                </a:xfrm>
                <a:prstGeom prst="rect">
                  <a:avLst/>
                </a:prstGeom>
                <a:blipFill>
                  <a:blip r:embed="rId80"/>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Rectangle 118">
                  <a:extLst>
                    <a:ext uri="{FF2B5EF4-FFF2-40B4-BE49-F238E27FC236}">
                      <a16:creationId xmlns:a16="http://schemas.microsoft.com/office/drawing/2014/main" id="{D8518E7F-53BA-4DDE-A707-4EC89930114A}"/>
                    </a:ext>
                  </a:extLst>
                </p:cNvPr>
                <p:cNvSpPr/>
                <p:nvPr/>
              </p:nvSpPr>
              <p:spPr>
                <a:xfrm>
                  <a:off x="633749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12</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4" name="Rectangle 83">
                  <a:extLst>
                    <a:ext uri="{FF2B5EF4-FFF2-40B4-BE49-F238E27FC236}">
                      <a16:creationId xmlns:a16="http://schemas.microsoft.com/office/drawing/2014/main" id="{06291894-31DF-4AEE-A7CC-5284A0560CC8}"/>
                    </a:ext>
                  </a:extLst>
                </p:cNvPr>
                <p:cNvSpPr>
                  <a:spLocks noRot="1" noChangeAspect="1" noMove="1" noResize="1" noEditPoints="1" noAdjustHandles="1" noChangeArrowheads="1" noChangeShapeType="1" noTextEdit="1"/>
                </p:cNvSpPr>
                <p:nvPr/>
              </p:nvSpPr>
              <p:spPr>
                <a:xfrm>
                  <a:off x="6337495" y="2623322"/>
                  <a:ext cx="731520" cy="731520"/>
                </a:xfrm>
                <a:prstGeom prst="rect">
                  <a:avLst/>
                </a:prstGeom>
                <a:blipFill>
                  <a:blip r:embed="rId81"/>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Rectangle 119">
                  <a:extLst>
                    <a:ext uri="{FF2B5EF4-FFF2-40B4-BE49-F238E27FC236}">
                      <a16:creationId xmlns:a16="http://schemas.microsoft.com/office/drawing/2014/main" id="{AB804BE1-23F5-411B-9E1C-CA91057E54FB}"/>
                    </a:ext>
                  </a:extLst>
                </p:cNvPr>
                <p:cNvSpPr/>
                <p:nvPr/>
              </p:nvSpPr>
              <p:spPr>
                <a:xfrm>
                  <a:off x="633749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22</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5" name="Rectangle 84">
                  <a:extLst>
                    <a:ext uri="{FF2B5EF4-FFF2-40B4-BE49-F238E27FC236}">
                      <a16:creationId xmlns:a16="http://schemas.microsoft.com/office/drawing/2014/main" id="{9ACA546A-DE8A-4108-BFA1-CBBCBEA632A3}"/>
                    </a:ext>
                  </a:extLst>
                </p:cNvPr>
                <p:cNvSpPr>
                  <a:spLocks noRot="1" noChangeAspect="1" noMove="1" noResize="1" noEditPoints="1" noAdjustHandles="1" noChangeArrowheads="1" noChangeShapeType="1" noTextEdit="1"/>
                </p:cNvSpPr>
                <p:nvPr/>
              </p:nvSpPr>
              <p:spPr>
                <a:xfrm>
                  <a:off x="6337495" y="3354842"/>
                  <a:ext cx="731520" cy="731520"/>
                </a:xfrm>
                <a:prstGeom prst="rect">
                  <a:avLst/>
                </a:prstGeom>
                <a:blipFill>
                  <a:blip r:embed="rId82"/>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Rectangle 120">
                  <a:extLst>
                    <a:ext uri="{FF2B5EF4-FFF2-40B4-BE49-F238E27FC236}">
                      <a16:creationId xmlns:a16="http://schemas.microsoft.com/office/drawing/2014/main" id="{6BFBB5E5-D741-428C-A734-B32E63BACC9D}"/>
                    </a:ext>
                  </a:extLst>
                </p:cNvPr>
                <p:cNvSpPr/>
                <p:nvPr/>
              </p:nvSpPr>
              <p:spPr>
                <a:xfrm>
                  <a:off x="633749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32</m:t>
                            </m:r>
                          </m:sub>
                        </m:sSub>
                      </m:oMath>
                    </m:oMathPara>
                  </a14:m>
                  <a:endParaRPr lang="en-US" dirty="0"/>
                </a:p>
                <a:p>
                  <a:pPr algn="ctr"/>
                  <a:endParaRPr lang="en-US" dirty="0"/>
                </a:p>
              </p:txBody>
            </p:sp>
          </mc:Choice>
          <mc:Fallback xmlns="">
            <p:sp>
              <p:nvSpPr>
                <p:cNvPr id="86" name="Rectangle 85">
                  <a:extLst>
                    <a:ext uri="{FF2B5EF4-FFF2-40B4-BE49-F238E27FC236}">
                      <a16:creationId xmlns:a16="http://schemas.microsoft.com/office/drawing/2014/main" id="{1FAA840A-80DE-46E0-858D-D250ADDA5614}"/>
                    </a:ext>
                  </a:extLst>
                </p:cNvPr>
                <p:cNvSpPr>
                  <a:spLocks noRot="1" noChangeAspect="1" noMove="1" noResize="1" noEditPoints="1" noAdjustHandles="1" noChangeArrowheads="1" noChangeShapeType="1" noTextEdit="1"/>
                </p:cNvSpPr>
                <p:nvPr/>
              </p:nvSpPr>
              <p:spPr>
                <a:xfrm>
                  <a:off x="6337495" y="4086362"/>
                  <a:ext cx="731520" cy="731520"/>
                </a:xfrm>
                <a:prstGeom prst="rect">
                  <a:avLst/>
                </a:prstGeom>
                <a:blipFill>
                  <a:blip r:embed="rId83"/>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Rectangle 121">
                  <a:extLst>
                    <a:ext uri="{FF2B5EF4-FFF2-40B4-BE49-F238E27FC236}">
                      <a16:creationId xmlns:a16="http://schemas.microsoft.com/office/drawing/2014/main" id="{6206CDD4-B06E-4B29-850D-0FEA7B3F3609}"/>
                    </a:ext>
                  </a:extLst>
                </p:cNvPr>
                <p:cNvSpPr/>
                <p:nvPr/>
              </p:nvSpPr>
              <p:spPr>
                <a:xfrm>
                  <a:off x="7069015" y="262332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13</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7" name="Rectangle 86">
                  <a:extLst>
                    <a:ext uri="{FF2B5EF4-FFF2-40B4-BE49-F238E27FC236}">
                      <a16:creationId xmlns:a16="http://schemas.microsoft.com/office/drawing/2014/main" id="{21AC92EB-A0EB-4680-8158-A1B2F529918B}"/>
                    </a:ext>
                  </a:extLst>
                </p:cNvPr>
                <p:cNvSpPr>
                  <a:spLocks noRot="1" noChangeAspect="1" noMove="1" noResize="1" noEditPoints="1" noAdjustHandles="1" noChangeArrowheads="1" noChangeShapeType="1" noTextEdit="1"/>
                </p:cNvSpPr>
                <p:nvPr/>
              </p:nvSpPr>
              <p:spPr>
                <a:xfrm>
                  <a:off x="7069015" y="2623322"/>
                  <a:ext cx="731520" cy="731520"/>
                </a:xfrm>
                <a:prstGeom prst="rect">
                  <a:avLst/>
                </a:prstGeom>
                <a:blipFill>
                  <a:blip r:embed="rId84"/>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Rectangle 122">
                  <a:extLst>
                    <a:ext uri="{FF2B5EF4-FFF2-40B4-BE49-F238E27FC236}">
                      <a16:creationId xmlns:a16="http://schemas.microsoft.com/office/drawing/2014/main" id="{FA7C2C7C-9FCE-4E6F-BD17-465248EAB00F}"/>
                    </a:ext>
                  </a:extLst>
                </p:cNvPr>
                <p:cNvSpPr/>
                <p:nvPr/>
              </p:nvSpPr>
              <p:spPr>
                <a:xfrm>
                  <a:off x="7069015" y="335484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23</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88" name="Rectangle 87">
                  <a:extLst>
                    <a:ext uri="{FF2B5EF4-FFF2-40B4-BE49-F238E27FC236}">
                      <a16:creationId xmlns:a16="http://schemas.microsoft.com/office/drawing/2014/main" id="{C2A62345-72D1-4007-B161-B4F9FD9C390F}"/>
                    </a:ext>
                  </a:extLst>
                </p:cNvPr>
                <p:cNvSpPr>
                  <a:spLocks noRot="1" noChangeAspect="1" noMove="1" noResize="1" noEditPoints="1" noAdjustHandles="1" noChangeArrowheads="1" noChangeShapeType="1" noTextEdit="1"/>
                </p:cNvSpPr>
                <p:nvPr/>
              </p:nvSpPr>
              <p:spPr>
                <a:xfrm>
                  <a:off x="7069015" y="3354842"/>
                  <a:ext cx="731520" cy="731520"/>
                </a:xfrm>
                <a:prstGeom prst="rect">
                  <a:avLst/>
                </a:prstGeom>
                <a:blipFill>
                  <a:blip r:embed="rId85"/>
                  <a:stretch>
                    <a:fillRect/>
                  </a:stretch>
                </a:blipFill>
                <a:ln w="38100">
                  <a:solidFill>
                    <a:srgbClr val="CC66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484AECA0-7975-4E03-9080-A72A0426BD07}"/>
                    </a:ext>
                  </a:extLst>
                </p:cNvPr>
                <p:cNvSpPr/>
                <p:nvPr/>
              </p:nvSpPr>
              <p:spPr>
                <a:xfrm>
                  <a:off x="7069015" y="4086362"/>
                  <a:ext cx="731520" cy="731520"/>
                </a:xfrm>
                <a:prstGeom prst="rect">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33</m:t>
                            </m:r>
                          </m:sub>
                        </m:sSub>
                      </m:oMath>
                    </m:oMathPara>
                  </a14:m>
                  <a:endParaRPr lang="en-US" dirty="0"/>
                </a:p>
                <a:p>
                  <a:pPr algn="ctr"/>
                  <a:endParaRPr lang="en-US" dirty="0"/>
                </a:p>
              </p:txBody>
            </p:sp>
          </mc:Choice>
          <mc:Fallback xmlns="">
            <p:sp>
              <p:nvSpPr>
                <p:cNvPr id="89" name="Rectangle 88">
                  <a:extLst>
                    <a:ext uri="{FF2B5EF4-FFF2-40B4-BE49-F238E27FC236}">
                      <a16:creationId xmlns:a16="http://schemas.microsoft.com/office/drawing/2014/main" id="{00713951-C38A-42CC-A85E-61D699015159}"/>
                    </a:ext>
                  </a:extLst>
                </p:cNvPr>
                <p:cNvSpPr>
                  <a:spLocks noRot="1" noChangeAspect="1" noMove="1" noResize="1" noEditPoints="1" noAdjustHandles="1" noChangeArrowheads="1" noChangeShapeType="1" noTextEdit="1"/>
                </p:cNvSpPr>
                <p:nvPr/>
              </p:nvSpPr>
              <p:spPr>
                <a:xfrm>
                  <a:off x="7069015" y="4086362"/>
                  <a:ext cx="731520" cy="731520"/>
                </a:xfrm>
                <a:prstGeom prst="rect">
                  <a:avLst/>
                </a:prstGeom>
                <a:blipFill>
                  <a:blip r:embed="rId86"/>
                  <a:stretch>
                    <a:fillRect/>
                  </a:stretch>
                </a:blipFill>
                <a:ln w="38100">
                  <a:solidFill>
                    <a:srgbClr val="CC66FF"/>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04C740D-C2AE-4159-9B16-664A1E1BD818}"/>
                  </a:ext>
                </a:extLst>
              </p:cNvPr>
              <p:cNvSpPr/>
              <p:nvPr/>
            </p:nvSpPr>
            <p:spPr>
              <a:xfrm>
                <a:off x="9995613" y="1160718"/>
                <a:ext cx="1940169" cy="1983372"/>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Output dimension=</a:t>
                </a:r>
              </a:p>
              <a:p>
                <a:pPr algn="ctr"/>
                <a14:m>
                  <m:oMath xmlns:m="http://schemas.openxmlformats.org/officeDocument/2006/math">
                    <m:d>
                      <m:dPr>
                        <m:begChr m:val="⌊"/>
                        <m:endChr m:val="⌋"/>
                        <m:ctrlPr>
                          <a:rPr lang="en-US" i="1" smtClean="0">
                            <a:solidFill>
                              <a:schemeClr val="tx1"/>
                            </a:solidFill>
                            <a:latin typeface="Cambria Math" panose="02040503050406030204" pitchFamily="18" charset="0"/>
                          </a:rPr>
                        </m:ctrlPr>
                      </m:dPr>
                      <m:e>
                        <m:f>
                          <m:fPr>
                            <m:ctrlPr>
                              <a:rPr lang="en-US"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+2</m:t>
                            </m:r>
                            <m:r>
                              <a:rPr lang="en-US" b="0" i="1" smtClean="0">
                                <a:solidFill>
                                  <a:schemeClr val="tx1"/>
                                </a:solidFill>
                                <a:latin typeface="Cambria Math" panose="02040503050406030204" pitchFamily="18" charset="0"/>
                              </a:rPr>
                              <m:t>𝑝</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𝑓</m:t>
                            </m:r>
                          </m:num>
                          <m:den>
                            <m:r>
                              <a:rPr lang="en-US" b="0" i="1" smtClean="0">
                                <a:solidFill>
                                  <a:schemeClr val="tx1"/>
                                </a:solidFill>
                                <a:latin typeface="Cambria Math" panose="02040503050406030204" pitchFamily="18" charset="0"/>
                              </a:rPr>
                              <m:t>𝑠</m:t>
                            </m:r>
                          </m:den>
                        </m:f>
                      </m:e>
                    </m:d>
                  </m:oMath>
                </a14:m>
                <a:r>
                  <a:rPr lang="en-US" dirty="0">
                    <a:solidFill>
                      <a:schemeClr val="tx1"/>
                    </a:solidFill>
                  </a:rPr>
                  <a:t>+1</a:t>
                </a:r>
              </a:p>
            </p:txBody>
          </p:sp>
        </mc:Choice>
        <mc:Fallback xmlns="">
          <p:sp>
            <p:nvSpPr>
              <p:cNvPr id="2" name="Rectangle 1">
                <a:extLst>
                  <a:ext uri="{FF2B5EF4-FFF2-40B4-BE49-F238E27FC236}">
                    <a16:creationId xmlns:a16="http://schemas.microsoft.com/office/drawing/2014/main" id="{A04C740D-C2AE-4159-9B16-664A1E1BD818}"/>
                  </a:ext>
                </a:extLst>
              </p:cNvPr>
              <p:cNvSpPr>
                <a:spLocks noRot="1" noChangeAspect="1" noMove="1" noResize="1" noEditPoints="1" noAdjustHandles="1" noChangeArrowheads="1" noChangeShapeType="1" noTextEdit="1"/>
              </p:cNvSpPr>
              <p:nvPr/>
            </p:nvSpPr>
            <p:spPr>
              <a:xfrm>
                <a:off x="9995613" y="1160718"/>
                <a:ext cx="1940169" cy="1983372"/>
              </a:xfrm>
              <a:prstGeom prst="rect">
                <a:avLst/>
              </a:prstGeom>
              <a:blipFill>
                <a:blip r:embed="rId96"/>
                <a:stretch>
                  <a:fillRect/>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221021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4"/>
                                        </p:tgtEl>
                                      </p:cBhvr>
                                    </p:animEffect>
                                    <p:set>
                                      <p:cBhvr>
                                        <p:cTn id="15" dur="1" fill="hold">
                                          <p:stCondLst>
                                            <p:cond delay="499"/>
                                          </p:stCondLst>
                                        </p:cTn>
                                        <p:tgtEl>
                                          <p:spTgt spid="8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fade">
                                      <p:cBhvr>
                                        <p:cTn id="18" dur="500"/>
                                        <p:tgtEl>
                                          <p:spTgt spid="9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4"/>
                                        </p:tgtEl>
                                      </p:cBhvr>
                                    </p:animEffect>
                                    <p:set>
                                      <p:cBhvr>
                                        <p:cTn id="26" dur="1" fill="hold">
                                          <p:stCondLst>
                                            <p:cond delay="499"/>
                                          </p:stCondLst>
                                        </p:cTn>
                                        <p:tgtEl>
                                          <p:spTgt spid="94"/>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fade">
                                      <p:cBhvr>
                                        <p:cTn id="29" dur="500"/>
                                        <p:tgtEl>
                                          <p:spTgt spid="10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5"/>
                                        </p:tgtEl>
                                      </p:cBhvr>
                                    </p:animEffect>
                                    <p:set>
                                      <p:cBhvr>
                                        <p:cTn id="37" dur="1" fill="hold">
                                          <p:stCondLst>
                                            <p:cond delay="499"/>
                                          </p:stCondLst>
                                        </p:cTn>
                                        <p:tgtEl>
                                          <p:spTgt spid="105"/>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15"/>
                                        </p:tgtEl>
                                        <p:attrNameLst>
                                          <p:attrName>style.visibility</p:attrName>
                                        </p:attrNameLst>
                                      </p:cBhvr>
                                      <p:to>
                                        <p:strVal val="visible"/>
                                      </p:to>
                                    </p:set>
                                    <p:animEffect transition="in" filter="fade">
                                      <p:cBhvr>
                                        <p:cTn id="40" dur="500"/>
                                        <p:tgtEl>
                                          <p:spTgt spid="1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4"/>
                                        </p:tgtEl>
                                        <p:attrNameLst>
                                          <p:attrName>style.visibility</p:attrName>
                                        </p:attrNameLst>
                                      </p:cBhvr>
                                      <p:to>
                                        <p:strVal val="visible"/>
                                      </p:to>
                                    </p:set>
                                    <p:animEffect transition="in" filter="fade">
                                      <p:cBhvr>
                                        <p:cTn id="4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7" grpId="0"/>
      <p:bldP spid="38" grpId="0"/>
      <p:bldP spid="10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CAAC41C-E96B-4A7A-85D1-1306233BE153}"/>
              </a:ext>
            </a:extLst>
          </p:cNvPr>
          <p:cNvSpPr>
            <a:spLocks noGrp="1"/>
          </p:cNvSpPr>
          <p:nvPr>
            <p:ph idx="1"/>
          </p:nvPr>
        </p:nvSpPr>
        <p:spPr>
          <a:xfrm>
            <a:off x="548640" y="1308296"/>
            <a:ext cx="10789920" cy="596887"/>
          </a:xfrm>
        </p:spPr>
        <p:txBody>
          <a:bodyPr>
            <a:normAutofit fontScale="92500"/>
          </a:bodyPr>
          <a:lstStyle/>
          <a:p>
            <a:pPr>
              <a:buFont typeface="Wingdings" panose="05000000000000000000" pitchFamily="2" charset="2"/>
              <a:buChar char="v"/>
            </a:pPr>
            <a:r>
              <a:rPr lang="en-US" dirty="0"/>
              <a:t> </a:t>
            </a:r>
            <a:r>
              <a:rPr lang="en-US" sz="2400" dirty="0"/>
              <a:t>A common machine learning algorithm or deep neural networks (DNNs) have two phases</a:t>
            </a:r>
            <a:r>
              <a:rPr lang="en-US" dirty="0"/>
              <a:t>:</a:t>
            </a:r>
          </a:p>
        </p:txBody>
      </p:sp>
      <p:grpSp>
        <p:nvGrpSpPr>
          <p:cNvPr id="6" name="Group 5">
            <a:extLst>
              <a:ext uri="{FF2B5EF4-FFF2-40B4-BE49-F238E27FC236}">
                <a16:creationId xmlns:a16="http://schemas.microsoft.com/office/drawing/2014/main" id="{357F2989-42EA-4819-BD7F-76F85CD12851}"/>
              </a:ext>
            </a:extLst>
          </p:cNvPr>
          <p:cNvGrpSpPr/>
          <p:nvPr/>
        </p:nvGrpSpPr>
        <p:grpSpPr>
          <a:xfrm>
            <a:off x="827934" y="2804346"/>
            <a:ext cx="10231331" cy="3839070"/>
            <a:chOff x="1159012" y="2179425"/>
            <a:chExt cx="10231331" cy="3839070"/>
          </a:xfrm>
        </p:grpSpPr>
        <p:sp>
          <p:nvSpPr>
            <p:cNvPr id="7" name="Rectangle 6">
              <a:extLst>
                <a:ext uri="{FF2B5EF4-FFF2-40B4-BE49-F238E27FC236}">
                  <a16:creationId xmlns:a16="http://schemas.microsoft.com/office/drawing/2014/main" id="{EF439B10-CA75-45F7-9059-35AFBF63D6C9}"/>
                </a:ext>
              </a:extLst>
            </p:cNvPr>
            <p:cNvSpPr/>
            <p:nvPr/>
          </p:nvSpPr>
          <p:spPr>
            <a:xfrm>
              <a:off x="4100730" y="2809095"/>
              <a:ext cx="6865033" cy="23266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Rectangle 7">
              <a:extLst>
                <a:ext uri="{FF2B5EF4-FFF2-40B4-BE49-F238E27FC236}">
                  <a16:creationId xmlns:a16="http://schemas.microsoft.com/office/drawing/2014/main" id="{6605D630-1568-4A4C-9D39-DF84C849EFC9}"/>
                </a:ext>
              </a:extLst>
            </p:cNvPr>
            <p:cNvSpPr/>
            <p:nvPr/>
          </p:nvSpPr>
          <p:spPr>
            <a:xfrm>
              <a:off x="4389119" y="3210012"/>
              <a:ext cx="900333" cy="1789736"/>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8BF02FA-56B8-46A3-9E88-D7AF05905B3C}"/>
                </a:ext>
              </a:extLst>
            </p:cNvPr>
            <p:cNvSpPr/>
            <p:nvPr/>
          </p:nvSpPr>
          <p:spPr>
            <a:xfrm>
              <a:off x="5741962" y="3132646"/>
              <a:ext cx="731520" cy="188348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3E1DF1C-A01F-463A-A2DE-5BAE0FDBF4F4}"/>
                </a:ext>
              </a:extLst>
            </p:cNvPr>
            <p:cNvSpPr/>
            <p:nvPr/>
          </p:nvSpPr>
          <p:spPr>
            <a:xfrm>
              <a:off x="6925992" y="3210012"/>
              <a:ext cx="900333" cy="178973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B5E80EA-A542-4E0B-B605-7E2FDB597B8A}"/>
                </a:ext>
              </a:extLst>
            </p:cNvPr>
            <p:cNvSpPr/>
            <p:nvPr/>
          </p:nvSpPr>
          <p:spPr>
            <a:xfrm>
              <a:off x="8278835" y="2928664"/>
              <a:ext cx="900333" cy="213063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ECB0974-EB90-41E5-8837-79E8543E36D6}"/>
                </a:ext>
              </a:extLst>
            </p:cNvPr>
            <p:cNvSpPr/>
            <p:nvPr/>
          </p:nvSpPr>
          <p:spPr>
            <a:xfrm>
              <a:off x="9631678" y="3210012"/>
              <a:ext cx="1134794" cy="1789736"/>
            </a:xfrm>
            <a:prstGeom prst="rect">
              <a:avLst/>
            </a:prstGeom>
            <a:solidFill>
              <a:srgbClr val="A167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AEEC9811-983C-4D6D-B896-D301762F07C0}"/>
                </a:ext>
              </a:extLst>
            </p:cNvPr>
            <p:cNvSpPr/>
            <p:nvPr/>
          </p:nvSpPr>
          <p:spPr>
            <a:xfrm>
              <a:off x="5289452" y="4015390"/>
              <a:ext cx="452510" cy="178977"/>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7C021D49-C272-4CBD-9C0D-C71BCF037E13}"/>
                </a:ext>
              </a:extLst>
            </p:cNvPr>
            <p:cNvSpPr/>
            <p:nvPr/>
          </p:nvSpPr>
          <p:spPr>
            <a:xfrm>
              <a:off x="6487549" y="3984899"/>
              <a:ext cx="452510" cy="178977"/>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CCCEDE56-98F6-49AC-802A-121AE43FD0FB}"/>
                </a:ext>
              </a:extLst>
            </p:cNvPr>
            <p:cNvSpPr/>
            <p:nvPr/>
          </p:nvSpPr>
          <p:spPr>
            <a:xfrm>
              <a:off x="7840392" y="4015391"/>
              <a:ext cx="452510" cy="178977"/>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3EC55251-50BC-493B-B12E-90BCAEABCEC1}"/>
                </a:ext>
              </a:extLst>
            </p:cNvPr>
            <p:cNvSpPr/>
            <p:nvPr/>
          </p:nvSpPr>
          <p:spPr>
            <a:xfrm>
              <a:off x="9181509" y="4015391"/>
              <a:ext cx="452510" cy="178977"/>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2BD9EBF8-A34D-42F5-B69F-70CF48B1CF8A}"/>
                </a:ext>
              </a:extLst>
            </p:cNvPr>
            <p:cNvSpPr/>
            <p:nvPr/>
          </p:nvSpPr>
          <p:spPr>
            <a:xfrm>
              <a:off x="3936609" y="3999246"/>
              <a:ext cx="452510" cy="178977"/>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Bent 17">
              <a:extLst>
                <a:ext uri="{FF2B5EF4-FFF2-40B4-BE49-F238E27FC236}">
                  <a16:creationId xmlns:a16="http://schemas.microsoft.com/office/drawing/2014/main" id="{F9DA31A3-6A0F-48B5-A792-834C82CACD55}"/>
                </a:ext>
              </a:extLst>
            </p:cNvPr>
            <p:cNvSpPr/>
            <p:nvPr/>
          </p:nvSpPr>
          <p:spPr>
            <a:xfrm flipH="1">
              <a:off x="7746403" y="2336452"/>
              <a:ext cx="3587261" cy="557205"/>
            </a:xfrm>
            <a:prstGeom prst="bentArrow">
              <a:avLst>
                <a:gd name="adj1" fmla="val 25000"/>
                <a:gd name="adj2" fmla="val 23204"/>
                <a:gd name="adj3" fmla="val 25000"/>
                <a:gd name="adj4" fmla="val 43750"/>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solidFill>
                    <a:schemeClr val="tx1"/>
                  </a:solidFill>
                </a:rPr>
                <a:t>		</a:t>
              </a:r>
            </a:p>
          </p:txBody>
        </p:sp>
        <p:sp>
          <p:nvSpPr>
            <p:cNvPr id="19" name="Arrow: Bent 18">
              <a:extLst>
                <a:ext uri="{FF2B5EF4-FFF2-40B4-BE49-F238E27FC236}">
                  <a16:creationId xmlns:a16="http://schemas.microsoft.com/office/drawing/2014/main" id="{D6951030-36A3-4F51-9EE4-CA59C1553F0D}"/>
                </a:ext>
              </a:extLst>
            </p:cNvPr>
            <p:cNvSpPr/>
            <p:nvPr/>
          </p:nvSpPr>
          <p:spPr>
            <a:xfrm rot="16200000" flipH="1">
              <a:off x="4374370" y="2196469"/>
              <a:ext cx="472642" cy="752609"/>
            </a:xfrm>
            <a:prstGeom prst="bentArrow">
              <a:avLst>
                <a:gd name="adj1" fmla="val 31223"/>
                <a:gd name="adj2" fmla="val 23204"/>
                <a:gd name="adj3" fmla="val 25000"/>
                <a:gd name="adj4" fmla="val 39066"/>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solidFill>
                    <a:schemeClr val="tx1"/>
                  </a:solidFill>
                </a:rPr>
                <a:t>		</a:t>
              </a:r>
            </a:p>
          </p:txBody>
        </p:sp>
        <p:sp>
          <p:nvSpPr>
            <p:cNvPr id="20" name="TextBox 19">
              <a:extLst>
                <a:ext uri="{FF2B5EF4-FFF2-40B4-BE49-F238E27FC236}">
                  <a16:creationId xmlns:a16="http://schemas.microsoft.com/office/drawing/2014/main" id="{AA4D6BF2-6FBE-4720-BCA7-9F59CEBA3A86}"/>
                </a:ext>
              </a:extLst>
            </p:cNvPr>
            <p:cNvSpPr txBox="1"/>
            <p:nvPr/>
          </p:nvSpPr>
          <p:spPr>
            <a:xfrm>
              <a:off x="5195665" y="2179425"/>
              <a:ext cx="2180493" cy="242394"/>
            </a:xfrm>
            <a:prstGeom prst="rect">
              <a:avLst/>
            </a:prstGeom>
            <a:noFill/>
          </p:spPr>
          <p:txBody>
            <a:bodyPr wrap="square" rtlCol="0">
              <a:noAutofit/>
            </a:bodyPr>
            <a:lstStyle/>
            <a:p>
              <a:pPr algn="ctr"/>
              <a:r>
                <a:rPr lang="en-US" sz="2000" b="1" dirty="0"/>
                <a:t>Weight updating</a:t>
              </a:r>
            </a:p>
          </p:txBody>
        </p:sp>
        <p:sp>
          <p:nvSpPr>
            <p:cNvPr id="21" name="Arrow: Bent 20">
              <a:extLst>
                <a:ext uri="{FF2B5EF4-FFF2-40B4-BE49-F238E27FC236}">
                  <a16:creationId xmlns:a16="http://schemas.microsoft.com/office/drawing/2014/main" id="{87D93ED5-0B64-4CDC-91AD-8AC243F0F7EA}"/>
                </a:ext>
              </a:extLst>
            </p:cNvPr>
            <p:cNvSpPr/>
            <p:nvPr/>
          </p:nvSpPr>
          <p:spPr>
            <a:xfrm rot="5400000" flipH="1">
              <a:off x="10862377" y="3560768"/>
              <a:ext cx="659281" cy="396651"/>
            </a:xfrm>
            <a:prstGeom prst="ben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2" name="Picture 21">
              <a:extLst>
                <a:ext uri="{FF2B5EF4-FFF2-40B4-BE49-F238E27FC236}">
                  <a16:creationId xmlns:a16="http://schemas.microsoft.com/office/drawing/2014/main" id="{74C9737E-6732-4902-B20B-A34462752DEF}"/>
                </a:ext>
              </a:extLst>
            </p:cNvPr>
            <p:cNvPicPr>
              <a:picLocks noChangeAspect="1"/>
            </p:cNvPicPr>
            <p:nvPr/>
          </p:nvPicPr>
          <p:blipFill>
            <a:blip r:embed="rId3"/>
            <a:stretch>
              <a:fillRect/>
            </a:stretch>
          </p:blipFill>
          <p:spPr>
            <a:xfrm>
              <a:off x="1159012" y="2300622"/>
              <a:ext cx="2505075" cy="3067050"/>
            </a:xfrm>
            <a:prstGeom prst="rect">
              <a:avLst/>
            </a:prstGeom>
          </p:spPr>
        </p:pic>
        <p:sp>
          <p:nvSpPr>
            <p:cNvPr id="23" name="Rectangle 22">
              <a:extLst>
                <a:ext uri="{FF2B5EF4-FFF2-40B4-BE49-F238E27FC236}">
                  <a16:creationId xmlns:a16="http://schemas.microsoft.com/office/drawing/2014/main" id="{39389E40-BA33-48AE-9509-88CB5098DC32}"/>
                </a:ext>
              </a:extLst>
            </p:cNvPr>
            <p:cNvSpPr/>
            <p:nvPr/>
          </p:nvSpPr>
          <p:spPr>
            <a:xfrm>
              <a:off x="3235569" y="5472332"/>
              <a:ext cx="2250831" cy="546163"/>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Training phase</a:t>
              </a:r>
            </a:p>
          </p:txBody>
        </p:sp>
      </p:grpSp>
      <p:sp>
        <p:nvSpPr>
          <p:cNvPr id="24" name="Rectangle 23">
            <a:extLst>
              <a:ext uri="{FF2B5EF4-FFF2-40B4-BE49-F238E27FC236}">
                <a16:creationId xmlns:a16="http://schemas.microsoft.com/office/drawing/2014/main" id="{0F0D9603-066E-4145-AE0B-E8D038B4975B}"/>
              </a:ext>
            </a:extLst>
          </p:cNvPr>
          <p:cNvSpPr/>
          <p:nvPr/>
        </p:nvSpPr>
        <p:spPr>
          <a:xfrm>
            <a:off x="656825" y="1811705"/>
            <a:ext cx="10402440" cy="923330"/>
          </a:xfrm>
          <a:prstGeom prst="rect">
            <a:avLst/>
          </a:prstGeom>
        </p:spPr>
        <p:txBody>
          <a:bodyPr wrap="square">
            <a:spAutoFit/>
          </a:bodyPr>
          <a:lstStyle/>
          <a:p>
            <a:pPr marL="285750" indent="-285750">
              <a:buFont typeface="Arial" panose="020B0604020202020204" pitchFamily="34" charset="0"/>
              <a:buChar char="•"/>
            </a:pPr>
            <a:r>
              <a:rPr lang="en-US" dirty="0"/>
              <a:t>Training phase in neural networks is a one-time process based on two main functions: feedforward and back-propagation. The network goes through all instances of the training set and iteratively update the weights. At the end, this procedure yields a trained model.</a:t>
            </a:r>
          </a:p>
        </p:txBody>
      </p:sp>
      <p:sp>
        <p:nvSpPr>
          <p:cNvPr id="25" name="Rectangle: Rounded Corners 24">
            <a:extLst>
              <a:ext uri="{FF2B5EF4-FFF2-40B4-BE49-F238E27FC236}">
                <a16:creationId xmlns:a16="http://schemas.microsoft.com/office/drawing/2014/main" id="{7404CF6B-A2A1-4DE0-880F-0A42C3F08B22}"/>
              </a:ext>
            </a:extLst>
          </p:cNvPr>
          <p:cNvSpPr/>
          <p:nvPr/>
        </p:nvSpPr>
        <p:spPr>
          <a:xfrm>
            <a:off x="2471839" y="296473"/>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Training(learning)</a:t>
            </a:r>
          </a:p>
        </p:txBody>
      </p:sp>
    </p:spTree>
    <p:extLst>
      <p:ext uri="{BB962C8B-B14F-4D97-AF65-F5344CB8AC3E}">
        <p14:creationId xmlns:p14="http://schemas.microsoft.com/office/powerpoint/2010/main" val="4084327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DB21B0-04B5-42C2-A10B-F42BC8E4EAC0}"/>
              </a:ext>
            </a:extLst>
          </p:cNvPr>
          <p:cNvSpPr/>
          <p:nvPr/>
        </p:nvSpPr>
        <p:spPr>
          <a:xfrm>
            <a:off x="873445" y="1381553"/>
            <a:ext cx="10071646" cy="769441"/>
          </a:xfrm>
          <a:prstGeom prst="rect">
            <a:avLst/>
          </a:prstGeom>
        </p:spPr>
        <p:txBody>
          <a:bodyPr wrap="square">
            <a:spAutoFit/>
          </a:bodyPr>
          <a:lstStyle/>
          <a:p>
            <a:pPr marL="285750" indent="-285750">
              <a:buFont typeface="Arial" panose="020B0604020202020204" pitchFamily="34" charset="0"/>
              <a:buChar char="•"/>
            </a:pPr>
            <a:r>
              <a:rPr lang="en-US" sz="2200" dirty="0"/>
              <a:t>Inference phase uses the learned model to classify new data samples. In this phase only feed-forward path is performed on input data.</a:t>
            </a:r>
          </a:p>
        </p:txBody>
      </p:sp>
      <p:grpSp>
        <p:nvGrpSpPr>
          <p:cNvPr id="8" name="Group 7">
            <a:extLst>
              <a:ext uri="{FF2B5EF4-FFF2-40B4-BE49-F238E27FC236}">
                <a16:creationId xmlns:a16="http://schemas.microsoft.com/office/drawing/2014/main" id="{6B105338-4F9A-46AD-BA51-5074D1ACAD59}"/>
              </a:ext>
            </a:extLst>
          </p:cNvPr>
          <p:cNvGrpSpPr/>
          <p:nvPr/>
        </p:nvGrpSpPr>
        <p:grpSpPr>
          <a:xfrm>
            <a:off x="5296059" y="3821612"/>
            <a:ext cx="1592503" cy="1523718"/>
            <a:chOff x="5716176" y="2290192"/>
            <a:chExt cx="1596525" cy="1522351"/>
          </a:xfrm>
          <a:solidFill>
            <a:schemeClr val="accent6">
              <a:lumMod val="20000"/>
              <a:lumOff val="80000"/>
            </a:schemeClr>
          </a:solidFill>
        </p:grpSpPr>
        <p:sp>
          <p:nvSpPr>
            <p:cNvPr id="85" name="Rectangle 84">
              <a:extLst>
                <a:ext uri="{FF2B5EF4-FFF2-40B4-BE49-F238E27FC236}">
                  <a16:creationId xmlns:a16="http://schemas.microsoft.com/office/drawing/2014/main" id="{9410CECA-98F2-4CEA-99FD-7B7052652ECA}"/>
                </a:ext>
              </a:extLst>
            </p:cNvPr>
            <p:cNvSpPr/>
            <p:nvPr/>
          </p:nvSpPr>
          <p:spPr>
            <a:xfrm>
              <a:off x="5716176" y="2290192"/>
              <a:ext cx="986925" cy="91275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B5A1DFD1-53DC-4281-87F7-9365CE7C3447}"/>
                </a:ext>
              </a:extLst>
            </p:cNvPr>
            <p:cNvSpPr/>
            <p:nvPr/>
          </p:nvSpPr>
          <p:spPr>
            <a:xfrm>
              <a:off x="5868576" y="2442592"/>
              <a:ext cx="986925" cy="91275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6902838E-C71E-41C2-B844-441FB9920F9B}"/>
                </a:ext>
              </a:extLst>
            </p:cNvPr>
            <p:cNvSpPr/>
            <p:nvPr/>
          </p:nvSpPr>
          <p:spPr>
            <a:xfrm>
              <a:off x="6020976" y="2594992"/>
              <a:ext cx="986925" cy="91275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C1E4B260-2C3E-4A13-9179-5FC5A5946EA6}"/>
                </a:ext>
              </a:extLst>
            </p:cNvPr>
            <p:cNvSpPr/>
            <p:nvPr/>
          </p:nvSpPr>
          <p:spPr>
            <a:xfrm>
              <a:off x="6173376" y="2747392"/>
              <a:ext cx="986925" cy="91275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5A6B48A3-C552-47A1-A1FC-4CD992BAD74A}"/>
                </a:ext>
              </a:extLst>
            </p:cNvPr>
            <p:cNvSpPr/>
            <p:nvPr/>
          </p:nvSpPr>
          <p:spPr>
            <a:xfrm>
              <a:off x="6325776" y="2899792"/>
              <a:ext cx="986925" cy="91275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63FF86BF-2E5F-4212-A0E5-D51E42705B59}"/>
                </a:ext>
              </a:extLst>
            </p:cNvPr>
            <p:cNvSpPr/>
            <p:nvPr/>
          </p:nvSpPr>
          <p:spPr>
            <a:xfrm>
              <a:off x="6855501" y="3033352"/>
              <a:ext cx="152400" cy="16958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D504D0FB-A3D8-4610-950A-C12BC150DA31}"/>
              </a:ext>
            </a:extLst>
          </p:cNvPr>
          <p:cNvGrpSpPr/>
          <p:nvPr/>
        </p:nvGrpSpPr>
        <p:grpSpPr>
          <a:xfrm>
            <a:off x="2569847" y="3170197"/>
            <a:ext cx="2463864" cy="2310442"/>
            <a:chOff x="2383350" y="1815944"/>
            <a:chExt cx="2470087" cy="2308370"/>
          </a:xfrm>
        </p:grpSpPr>
        <p:sp>
          <p:nvSpPr>
            <p:cNvPr id="78" name="Rectangle 77">
              <a:extLst>
                <a:ext uri="{FF2B5EF4-FFF2-40B4-BE49-F238E27FC236}">
                  <a16:creationId xmlns:a16="http://schemas.microsoft.com/office/drawing/2014/main" id="{1BDD894D-A7DC-4BC8-9411-99E7CC324755}"/>
                </a:ext>
              </a:extLst>
            </p:cNvPr>
            <p:cNvSpPr/>
            <p:nvPr/>
          </p:nvSpPr>
          <p:spPr>
            <a:xfrm>
              <a:off x="2383350" y="1815944"/>
              <a:ext cx="1547475" cy="150828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A71AD894-8999-433C-9E69-B92A1A45CE48}"/>
                </a:ext>
              </a:extLst>
            </p:cNvPr>
            <p:cNvSpPr/>
            <p:nvPr/>
          </p:nvSpPr>
          <p:spPr>
            <a:xfrm>
              <a:off x="2604917" y="2027692"/>
              <a:ext cx="1547475" cy="150828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B990CE88-E4E7-46C3-AFFE-016FC9C74461}"/>
                </a:ext>
              </a:extLst>
            </p:cNvPr>
            <p:cNvSpPr/>
            <p:nvPr/>
          </p:nvSpPr>
          <p:spPr>
            <a:xfrm>
              <a:off x="2826484" y="2239440"/>
              <a:ext cx="1547475" cy="150828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C8B6B30A-BBF5-4BAE-B47E-5222FF79BE4A}"/>
                </a:ext>
              </a:extLst>
            </p:cNvPr>
            <p:cNvSpPr/>
            <p:nvPr/>
          </p:nvSpPr>
          <p:spPr>
            <a:xfrm>
              <a:off x="3048051" y="2451188"/>
              <a:ext cx="1547475" cy="150828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BE476BB3-D94D-4809-B620-97FCB1B04FEF}"/>
                </a:ext>
              </a:extLst>
            </p:cNvPr>
            <p:cNvSpPr/>
            <p:nvPr/>
          </p:nvSpPr>
          <p:spPr>
            <a:xfrm>
              <a:off x="3305962" y="2616032"/>
              <a:ext cx="1547475" cy="150828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1C605AAD-82DF-4443-98BD-74580CAD67A1}"/>
                </a:ext>
              </a:extLst>
            </p:cNvPr>
            <p:cNvSpPr/>
            <p:nvPr/>
          </p:nvSpPr>
          <p:spPr>
            <a:xfrm>
              <a:off x="3948402" y="2934233"/>
              <a:ext cx="356389" cy="3391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D7F34E84-D9A7-434B-9A4E-73532A785F81}"/>
                </a:ext>
              </a:extLst>
            </p:cNvPr>
            <p:cNvSpPr/>
            <p:nvPr/>
          </p:nvSpPr>
          <p:spPr>
            <a:xfrm>
              <a:off x="3484185" y="3849312"/>
              <a:ext cx="182880" cy="22048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06AD983E-D474-4D47-8871-DE546763F0DA}"/>
              </a:ext>
            </a:extLst>
          </p:cNvPr>
          <p:cNvSpPr/>
          <p:nvPr/>
        </p:nvSpPr>
        <p:spPr>
          <a:xfrm>
            <a:off x="5492497" y="5605285"/>
            <a:ext cx="1417253" cy="50011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Max pooling</a:t>
            </a:r>
          </a:p>
        </p:txBody>
      </p:sp>
      <p:sp>
        <p:nvSpPr>
          <p:cNvPr id="12" name="Rectangle 11">
            <a:extLst>
              <a:ext uri="{FF2B5EF4-FFF2-40B4-BE49-F238E27FC236}">
                <a16:creationId xmlns:a16="http://schemas.microsoft.com/office/drawing/2014/main" id="{96575F28-C397-431D-80AB-B4CCB616FDDB}"/>
              </a:ext>
            </a:extLst>
          </p:cNvPr>
          <p:cNvSpPr/>
          <p:nvPr/>
        </p:nvSpPr>
        <p:spPr>
          <a:xfrm>
            <a:off x="2243516" y="5605285"/>
            <a:ext cx="1417253" cy="50011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convolution</a:t>
            </a:r>
          </a:p>
        </p:txBody>
      </p:sp>
      <p:grpSp>
        <p:nvGrpSpPr>
          <p:cNvPr id="13" name="Group 12">
            <a:extLst>
              <a:ext uri="{FF2B5EF4-FFF2-40B4-BE49-F238E27FC236}">
                <a16:creationId xmlns:a16="http://schemas.microsoft.com/office/drawing/2014/main" id="{A858CE52-E84B-466B-A42D-D037F67CA144}"/>
              </a:ext>
            </a:extLst>
          </p:cNvPr>
          <p:cNvGrpSpPr/>
          <p:nvPr/>
        </p:nvGrpSpPr>
        <p:grpSpPr>
          <a:xfrm>
            <a:off x="289538" y="5911898"/>
            <a:ext cx="6876992" cy="275349"/>
            <a:chOff x="97281" y="4555186"/>
            <a:chExt cx="6894362" cy="275102"/>
          </a:xfrm>
        </p:grpSpPr>
        <p:cxnSp>
          <p:nvCxnSpPr>
            <p:cNvPr id="75" name="Straight Connector 74">
              <a:extLst>
                <a:ext uri="{FF2B5EF4-FFF2-40B4-BE49-F238E27FC236}">
                  <a16:creationId xmlns:a16="http://schemas.microsoft.com/office/drawing/2014/main" id="{954E36C6-D33E-4BF2-92D2-B33C5BB06287}"/>
                </a:ext>
              </a:extLst>
            </p:cNvPr>
            <p:cNvCxnSpPr>
              <a:cxnSpLocks/>
            </p:cNvCxnSpPr>
            <p:nvPr/>
          </p:nvCxnSpPr>
          <p:spPr>
            <a:xfrm>
              <a:off x="97281" y="4830288"/>
              <a:ext cx="68943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E89E9B9-A7CA-4D6E-85FC-FE4E93C795C6}"/>
                </a:ext>
              </a:extLst>
            </p:cNvPr>
            <p:cNvCxnSpPr/>
            <p:nvPr/>
          </p:nvCxnSpPr>
          <p:spPr>
            <a:xfrm flipV="1">
              <a:off x="97281" y="4570566"/>
              <a:ext cx="0" cy="259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7513945-2503-4264-B28F-C96A7B9D9D15}"/>
                </a:ext>
              </a:extLst>
            </p:cNvPr>
            <p:cNvCxnSpPr/>
            <p:nvPr/>
          </p:nvCxnSpPr>
          <p:spPr>
            <a:xfrm flipV="1">
              <a:off x="6991643" y="4555186"/>
              <a:ext cx="0" cy="259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84478855-F34A-4A5F-A19A-462B8B1FAF93}"/>
              </a:ext>
            </a:extLst>
          </p:cNvPr>
          <p:cNvCxnSpPr/>
          <p:nvPr/>
        </p:nvCxnSpPr>
        <p:spPr>
          <a:xfrm>
            <a:off x="6998143" y="4560829"/>
            <a:ext cx="33677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AAD17CF-23F7-433D-A525-DB61B03634B8}"/>
              </a:ext>
            </a:extLst>
          </p:cNvPr>
          <p:cNvGrpSpPr/>
          <p:nvPr/>
        </p:nvGrpSpPr>
        <p:grpSpPr>
          <a:xfrm>
            <a:off x="7443745" y="5932366"/>
            <a:ext cx="1683715" cy="259955"/>
            <a:chOff x="8171022" y="4576047"/>
            <a:chExt cx="1687968" cy="259722"/>
          </a:xfrm>
        </p:grpSpPr>
        <p:cxnSp>
          <p:nvCxnSpPr>
            <p:cNvPr id="72" name="Straight Connector 71">
              <a:extLst>
                <a:ext uri="{FF2B5EF4-FFF2-40B4-BE49-F238E27FC236}">
                  <a16:creationId xmlns:a16="http://schemas.microsoft.com/office/drawing/2014/main" id="{D351A46E-870D-4C99-B247-194B50186A63}"/>
                </a:ext>
              </a:extLst>
            </p:cNvPr>
            <p:cNvCxnSpPr/>
            <p:nvPr/>
          </p:nvCxnSpPr>
          <p:spPr>
            <a:xfrm flipV="1">
              <a:off x="8171022" y="4576047"/>
              <a:ext cx="0" cy="259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38CD8F6-79B7-46AB-A448-981618376F90}"/>
                </a:ext>
              </a:extLst>
            </p:cNvPr>
            <p:cNvCxnSpPr/>
            <p:nvPr/>
          </p:nvCxnSpPr>
          <p:spPr>
            <a:xfrm flipV="1">
              <a:off x="9858990" y="4576047"/>
              <a:ext cx="0" cy="259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A7EF18F-A0B2-4186-A02D-64C0FA6DC2D0}"/>
                </a:ext>
              </a:extLst>
            </p:cNvPr>
            <p:cNvCxnSpPr>
              <a:cxnSpLocks/>
            </p:cNvCxnSpPr>
            <p:nvPr/>
          </p:nvCxnSpPr>
          <p:spPr>
            <a:xfrm>
              <a:off x="8171022" y="4835769"/>
              <a:ext cx="16879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D116094C-9E14-4174-8061-B4C91ECC803E}"/>
              </a:ext>
            </a:extLst>
          </p:cNvPr>
          <p:cNvSpPr/>
          <p:nvPr/>
        </p:nvSpPr>
        <p:spPr>
          <a:xfrm>
            <a:off x="7374660" y="6266059"/>
            <a:ext cx="1866130" cy="50011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Fully connected layers</a:t>
            </a:r>
          </a:p>
        </p:txBody>
      </p:sp>
      <p:grpSp>
        <p:nvGrpSpPr>
          <p:cNvPr id="17" name="Group 16">
            <a:extLst>
              <a:ext uri="{FF2B5EF4-FFF2-40B4-BE49-F238E27FC236}">
                <a16:creationId xmlns:a16="http://schemas.microsoft.com/office/drawing/2014/main" id="{1BBB0544-1D3F-4F1B-AC97-BE50081680C7}"/>
              </a:ext>
            </a:extLst>
          </p:cNvPr>
          <p:cNvGrpSpPr/>
          <p:nvPr/>
        </p:nvGrpSpPr>
        <p:grpSpPr>
          <a:xfrm>
            <a:off x="8531885" y="2316344"/>
            <a:ext cx="546091" cy="3576390"/>
            <a:chOff x="9203822" y="897225"/>
            <a:chExt cx="547470" cy="3573182"/>
          </a:xfrm>
        </p:grpSpPr>
        <p:sp>
          <p:nvSpPr>
            <p:cNvPr id="58" name="Rectangle 57">
              <a:extLst>
                <a:ext uri="{FF2B5EF4-FFF2-40B4-BE49-F238E27FC236}">
                  <a16:creationId xmlns:a16="http://schemas.microsoft.com/office/drawing/2014/main" id="{4F236F65-4DBB-4532-8CB3-0A558305DC7C}"/>
                </a:ext>
              </a:extLst>
            </p:cNvPr>
            <p:cNvSpPr/>
            <p:nvPr/>
          </p:nvSpPr>
          <p:spPr>
            <a:xfrm>
              <a:off x="9203822" y="897225"/>
              <a:ext cx="547470" cy="357318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lowchart: Connector 58">
              <a:extLst>
                <a:ext uri="{FF2B5EF4-FFF2-40B4-BE49-F238E27FC236}">
                  <a16:creationId xmlns:a16="http://schemas.microsoft.com/office/drawing/2014/main" id="{375708FC-6F02-4C6C-8FBC-F513AE22B1AD}"/>
                </a:ext>
              </a:extLst>
            </p:cNvPr>
            <p:cNvSpPr/>
            <p:nvPr/>
          </p:nvSpPr>
          <p:spPr>
            <a:xfrm>
              <a:off x="9380842" y="960791"/>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lowchart: Connector 59">
              <a:extLst>
                <a:ext uri="{FF2B5EF4-FFF2-40B4-BE49-F238E27FC236}">
                  <a16:creationId xmlns:a16="http://schemas.microsoft.com/office/drawing/2014/main" id="{CB2A7D02-F91B-4CCB-9385-E0F8F5565D0E}"/>
                </a:ext>
              </a:extLst>
            </p:cNvPr>
            <p:cNvSpPr/>
            <p:nvPr/>
          </p:nvSpPr>
          <p:spPr>
            <a:xfrm>
              <a:off x="9380842" y="1232756"/>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lowchart: Connector 60">
              <a:extLst>
                <a:ext uri="{FF2B5EF4-FFF2-40B4-BE49-F238E27FC236}">
                  <a16:creationId xmlns:a16="http://schemas.microsoft.com/office/drawing/2014/main" id="{F6B8C538-B3E7-4B49-A4C8-DE8B2EDECAC6}"/>
                </a:ext>
              </a:extLst>
            </p:cNvPr>
            <p:cNvSpPr/>
            <p:nvPr/>
          </p:nvSpPr>
          <p:spPr>
            <a:xfrm>
              <a:off x="9380842" y="1504721"/>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lowchart: Connector 61">
              <a:extLst>
                <a:ext uri="{FF2B5EF4-FFF2-40B4-BE49-F238E27FC236}">
                  <a16:creationId xmlns:a16="http://schemas.microsoft.com/office/drawing/2014/main" id="{241029FC-749B-4091-AFB6-B85D34179100}"/>
                </a:ext>
              </a:extLst>
            </p:cNvPr>
            <p:cNvSpPr/>
            <p:nvPr/>
          </p:nvSpPr>
          <p:spPr>
            <a:xfrm>
              <a:off x="9380842" y="1776686"/>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Connector 62">
              <a:extLst>
                <a:ext uri="{FF2B5EF4-FFF2-40B4-BE49-F238E27FC236}">
                  <a16:creationId xmlns:a16="http://schemas.microsoft.com/office/drawing/2014/main" id="{8ABD3EE7-BDEB-4123-BF91-3DFD07CD27DF}"/>
                </a:ext>
              </a:extLst>
            </p:cNvPr>
            <p:cNvSpPr/>
            <p:nvPr/>
          </p:nvSpPr>
          <p:spPr>
            <a:xfrm>
              <a:off x="9380842" y="2048651"/>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lowchart: Connector 63">
              <a:extLst>
                <a:ext uri="{FF2B5EF4-FFF2-40B4-BE49-F238E27FC236}">
                  <a16:creationId xmlns:a16="http://schemas.microsoft.com/office/drawing/2014/main" id="{6A707242-815C-4542-982B-4F081966EA12}"/>
                </a:ext>
              </a:extLst>
            </p:cNvPr>
            <p:cNvSpPr/>
            <p:nvPr/>
          </p:nvSpPr>
          <p:spPr>
            <a:xfrm>
              <a:off x="9380842" y="2320616"/>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lowchart: Connector 64">
              <a:extLst>
                <a:ext uri="{FF2B5EF4-FFF2-40B4-BE49-F238E27FC236}">
                  <a16:creationId xmlns:a16="http://schemas.microsoft.com/office/drawing/2014/main" id="{9CF836B4-EBD4-4BB5-A391-7EDC942A2096}"/>
                </a:ext>
              </a:extLst>
            </p:cNvPr>
            <p:cNvSpPr/>
            <p:nvPr/>
          </p:nvSpPr>
          <p:spPr>
            <a:xfrm>
              <a:off x="9380842" y="2864546"/>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Flowchart: Connector 65">
              <a:extLst>
                <a:ext uri="{FF2B5EF4-FFF2-40B4-BE49-F238E27FC236}">
                  <a16:creationId xmlns:a16="http://schemas.microsoft.com/office/drawing/2014/main" id="{0473FA2C-EE22-4C5B-928A-2BF5C997AEC4}"/>
                </a:ext>
              </a:extLst>
            </p:cNvPr>
            <p:cNvSpPr/>
            <p:nvPr/>
          </p:nvSpPr>
          <p:spPr>
            <a:xfrm>
              <a:off x="9380842" y="2592581"/>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lowchart: Connector 66">
              <a:extLst>
                <a:ext uri="{FF2B5EF4-FFF2-40B4-BE49-F238E27FC236}">
                  <a16:creationId xmlns:a16="http://schemas.microsoft.com/office/drawing/2014/main" id="{8C5C102E-B4DF-4455-95FC-5516F055A70F}"/>
                </a:ext>
              </a:extLst>
            </p:cNvPr>
            <p:cNvSpPr/>
            <p:nvPr/>
          </p:nvSpPr>
          <p:spPr>
            <a:xfrm>
              <a:off x="9380842" y="3136511"/>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lowchart: Connector 67">
              <a:extLst>
                <a:ext uri="{FF2B5EF4-FFF2-40B4-BE49-F238E27FC236}">
                  <a16:creationId xmlns:a16="http://schemas.microsoft.com/office/drawing/2014/main" id="{22E092A2-9C2B-4F0A-9BDF-99B2606C50C0}"/>
                </a:ext>
              </a:extLst>
            </p:cNvPr>
            <p:cNvSpPr/>
            <p:nvPr/>
          </p:nvSpPr>
          <p:spPr>
            <a:xfrm>
              <a:off x="9380842" y="3408476"/>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lowchart: Connector 68">
              <a:extLst>
                <a:ext uri="{FF2B5EF4-FFF2-40B4-BE49-F238E27FC236}">
                  <a16:creationId xmlns:a16="http://schemas.microsoft.com/office/drawing/2014/main" id="{8F991C53-4442-4FE9-9494-F78C8AFEC8AF}"/>
                </a:ext>
              </a:extLst>
            </p:cNvPr>
            <p:cNvSpPr/>
            <p:nvPr/>
          </p:nvSpPr>
          <p:spPr>
            <a:xfrm>
              <a:off x="9380842" y="3680441"/>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lowchart: Connector 69">
              <a:extLst>
                <a:ext uri="{FF2B5EF4-FFF2-40B4-BE49-F238E27FC236}">
                  <a16:creationId xmlns:a16="http://schemas.microsoft.com/office/drawing/2014/main" id="{9327FF52-9303-4A25-9FEF-61941A49C9A7}"/>
                </a:ext>
              </a:extLst>
            </p:cNvPr>
            <p:cNvSpPr/>
            <p:nvPr/>
          </p:nvSpPr>
          <p:spPr>
            <a:xfrm>
              <a:off x="9380842" y="3952406"/>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lowchart: Connector 70">
              <a:extLst>
                <a:ext uri="{FF2B5EF4-FFF2-40B4-BE49-F238E27FC236}">
                  <a16:creationId xmlns:a16="http://schemas.microsoft.com/office/drawing/2014/main" id="{35A49DF2-DEB0-4A68-9C80-92A154882588}"/>
                </a:ext>
              </a:extLst>
            </p:cNvPr>
            <p:cNvSpPr/>
            <p:nvPr/>
          </p:nvSpPr>
          <p:spPr>
            <a:xfrm>
              <a:off x="9380842" y="4224366"/>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F5A2BDE7-58FD-4223-945F-E150EBED06D4}"/>
              </a:ext>
            </a:extLst>
          </p:cNvPr>
          <p:cNvGrpSpPr/>
          <p:nvPr/>
        </p:nvGrpSpPr>
        <p:grpSpPr>
          <a:xfrm>
            <a:off x="7531984" y="2292134"/>
            <a:ext cx="546091" cy="3576390"/>
            <a:chOff x="9203822" y="897225"/>
            <a:chExt cx="547470" cy="3573182"/>
          </a:xfrm>
        </p:grpSpPr>
        <p:sp>
          <p:nvSpPr>
            <p:cNvPr id="44" name="Rectangle 43">
              <a:extLst>
                <a:ext uri="{FF2B5EF4-FFF2-40B4-BE49-F238E27FC236}">
                  <a16:creationId xmlns:a16="http://schemas.microsoft.com/office/drawing/2014/main" id="{EC337D01-BA7A-442E-A888-1909315E5E56}"/>
                </a:ext>
              </a:extLst>
            </p:cNvPr>
            <p:cNvSpPr/>
            <p:nvPr/>
          </p:nvSpPr>
          <p:spPr>
            <a:xfrm>
              <a:off x="9203822" y="897225"/>
              <a:ext cx="547470" cy="357318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lowchart: Connector 44">
              <a:extLst>
                <a:ext uri="{FF2B5EF4-FFF2-40B4-BE49-F238E27FC236}">
                  <a16:creationId xmlns:a16="http://schemas.microsoft.com/office/drawing/2014/main" id="{A4291EBF-FE53-403D-BE42-1FBFA76B59EE}"/>
                </a:ext>
              </a:extLst>
            </p:cNvPr>
            <p:cNvSpPr/>
            <p:nvPr/>
          </p:nvSpPr>
          <p:spPr>
            <a:xfrm>
              <a:off x="9380842" y="960791"/>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lowchart: Connector 45">
              <a:extLst>
                <a:ext uri="{FF2B5EF4-FFF2-40B4-BE49-F238E27FC236}">
                  <a16:creationId xmlns:a16="http://schemas.microsoft.com/office/drawing/2014/main" id="{F9027649-5956-41D3-A30D-E23EFB607994}"/>
                </a:ext>
              </a:extLst>
            </p:cNvPr>
            <p:cNvSpPr/>
            <p:nvPr/>
          </p:nvSpPr>
          <p:spPr>
            <a:xfrm>
              <a:off x="9380842" y="1232756"/>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lowchart: Connector 46">
              <a:extLst>
                <a:ext uri="{FF2B5EF4-FFF2-40B4-BE49-F238E27FC236}">
                  <a16:creationId xmlns:a16="http://schemas.microsoft.com/office/drawing/2014/main" id="{A4031D7E-8AC4-4D95-BD29-DC3B3AB6B7E4}"/>
                </a:ext>
              </a:extLst>
            </p:cNvPr>
            <p:cNvSpPr/>
            <p:nvPr/>
          </p:nvSpPr>
          <p:spPr>
            <a:xfrm>
              <a:off x="9380842" y="1504721"/>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lowchart: Connector 47">
              <a:extLst>
                <a:ext uri="{FF2B5EF4-FFF2-40B4-BE49-F238E27FC236}">
                  <a16:creationId xmlns:a16="http://schemas.microsoft.com/office/drawing/2014/main" id="{A9E91155-CA0C-4E72-9EA1-5639B394037E}"/>
                </a:ext>
              </a:extLst>
            </p:cNvPr>
            <p:cNvSpPr/>
            <p:nvPr/>
          </p:nvSpPr>
          <p:spPr>
            <a:xfrm>
              <a:off x="9380842" y="1776686"/>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lowchart: Connector 48">
              <a:extLst>
                <a:ext uri="{FF2B5EF4-FFF2-40B4-BE49-F238E27FC236}">
                  <a16:creationId xmlns:a16="http://schemas.microsoft.com/office/drawing/2014/main" id="{8F4BC63C-E262-4D97-860C-CEDB43443C4F}"/>
                </a:ext>
              </a:extLst>
            </p:cNvPr>
            <p:cNvSpPr/>
            <p:nvPr/>
          </p:nvSpPr>
          <p:spPr>
            <a:xfrm>
              <a:off x="9380842" y="2048651"/>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lowchart: Connector 49">
              <a:extLst>
                <a:ext uri="{FF2B5EF4-FFF2-40B4-BE49-F238E27FC236}">
                  <a16:creationId xmlns:a16="http://schemas.microsoft.com/office/drawing/2014/main" id="{E699DDFF-430E-4946-993F-AC9DBC5BC2B4}"/>
                </a:ext>
              </a:extLst>
            </p:cNvPr>
            <p:cNvSpPr/>
            <p:nvPr/>
          </p:nvSpPr>
          <p:spPr>
            <a:xfrm>
              <a:off x="9380842" y="2320616"/>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lowchart: Connector 50">
              <a:extLst>
                <a:ext uri="{FF2B5EF4-FFF2-40B4-BE49-F238E27FC236}">
                  <a16:creationId xmlns:a16="http://schemas.microsoft.com/office/drawing/2014/main" id="{1C91A547-B9CD-49B4-90BC-5EC731BDCCEC}"/>
                </a:ext>
              </a:extLst>
            </p:cNvPr>
            <p:cNvSpPr/>
            <p:nvPr/>
          </p:nvSpPr>
          <p:spPr>
            <a:xfrm>
              <a:off x="9380842" y="2864546"/>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lowchart: Connector 51">
              <a:extLst>
                <a:ext uri="{FF2B5EF4-FFF2-40B4-BE49-F238E27FC236}">
                  <a16:creationId xmlns:a16="http://schemas.microsoft.com/office/drawing/2014/main" id="{4233156E-357A-4865-A4E5-FA50B5063ED1}"/>
                </a:ext>
              </a:extLst>
            </p:cNvPr>
            <p:cNvSpPr/>
            <p:nvPr/>
          </p:nvSpPr>
          <p:spPr>
            <a:xfrm>
              <a:off x="9380842" y="2592581"/>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lowchart: Connector 52">
              <a:extLst>
                <a:ext uri="{FF2B5EF4-FFF2-40B4-BE49-F238E27FC236}">
                  <a16:creationId xmlns:a16="http://schemas.microsoft.com/office/drawing/2014/main" id="{E7B98701-9123-4D78-93C0-321954B4C917}"/>
                </a:ext>
              </a:extLst>
            </p:cNvPr>
            <p:cNvSpPr/>
            <p:nvPr/>
          </p:nvSpPr>
          <p:spPr>
            <a:xfrm>
              <a:off x="9380842" y="3136511"/>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lowchart: Connector 53">
              <a:extLst>
                <a:ext uri="{FF2B5EF4-FFF2-40B4-BE49-F238E27FC236}">
                  <a16:creationId xmlns:a16="http://schemas.microsoft.com/office/drawing/2014/main" id="{2DFBF42C-AACE-4525-AFE4-C1BF661CAEFA}"/>
                </a:ext>
              </a:extLst>
            </p:cNvPr>
            <p:cNvSpPr/>
            <p:nvPr/>
          </p:nvSpPr>
          <p:spPr>
            <a:xfrm>
              <a:off x="9380842" y="3408476"/>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lowchart: Connector 54">
              <a:extLst>
                <a:ext uri="{FF2B5EF4-FFF2-40B4-BE49-F238E27FC236}">
                  <a16:creationId xmlns:a16="http://schemas.microsoft.com/office/drawing/2014/main" id="{BCBA00A9-3556-45DB-BA6E-688D62CEE236}"/>
                </a:ext>
              </a:extLst>
            </p:cNvPr>
            <p:cNvSpPr/>
            <p:nvPr/>
          </p:nvSpPr>
          <p:spPr>
            <a:xfrm>
              <a:off x="9380842" y="3680441"/>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lowchart: Connector 55">
              <a:extLst>
                <a:ext uri="{FF2B5EF4-FFF2-40B4-BE49-F238E27FC236}">
                  <a16:creationId xmlns:a16="http://schemas.microsoft.com/office/drawing/2014/main" id="{EEB25D66-295C-4E55-A64A-3B26DBB38F41}"/>
                </a:ext>
              </a:extLst>
            </p:cNvPr>
            <p:cNvSpPr/>
            <p:nvPr/>
          </p:nvSpPr>
          <p:spPr>
            <a:xfrm>
              <a:off x="9380842" y="3952406"/>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lowchart: Connector 56">
              <a:extLst>
                <a:ext uri="{FF2B5EF4-FFF2-40B4-BE49-F238E27FC236}">
                  <a16:creationId xmlns:a16="http://schemas.microsoft.com/office/drawing/2014/main" id="{95D94271-23A4-4F68-B0AB-DF0D3AA012EF}"/>
                </a:ext>
              </a:extLst>
            </p:cNvPr>
            <p:cNvSpPr/>
            <p:nvPr/>
          </p:nvSpPr>
          <p:spPr>
            <a:xfrm>
              <a:off x="9380842" y="4224366"/>
              <a:ext cx="182880" cy="182880"/>
            </a:xfrm>
            <a:prstGeom prst="flowChartConnector">
              <a:avLst/>
            </a:prstGeom>
            <a:solidFill>
              <a:schemeClr val="accent3">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3898711-2586-4A78-BED3-A6AB1CEE9A84}"/>
                  </a:ext>
                </a:extLst>
              </p:cNvPr>
              <p:cNvSpPr txBox="1"/>
              <p:nvPr/>
            </p:nvSpPr>
            <p:spPr>
              <a:xfrm>
                <a:off x="8183006" y="3957359"/>
                <a:ext cx="249438" cy="2772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9" name="TextBox 18">
                <a:extLst>
                  <a:ext uri="{FF2B5EF4-FFF2-40B4-BE49-F238E27FC236}">
                    <a16:creationId xmlns:a16="http://schemas.microsoft.com/office/drawing/2014/main" id="{23898711-2586-4A78-BED3-A6AB1CEE9A84}"/>
                  </a:ext>
                </a:extLst>
              </p:cNvPr>
              <p:cNvSpPr txBox="1">
                <a:spLocks noRot="1" noChangeAspect="1" noMove="1" noResize="1" noEditPoints="1" noAdjustHandles="1" noChangeArrowheads="1" noChangeShapeType="1" noTextEdit="1"/>
              </p:cNvSpPr>
              <p:nvPr/>
            </p:nvSpPr>
            <p:spPr>
              <a:xfrm>
                <a:off x="8183006" y="3957359"/>
                <a:ext cx="249438" cy="277248"/>
              </a:xfrm>
              <a:prstGeom prst="rect">
                <a:avLst/>
              </a:prstGeom>
              <a:blipFill>
                <a:blip r:embed="rId3"/>
                <a:stretch>
                  <a:fillRect l="-7317" r="-7317"/>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42CF6AF6-8FBE-49C3-97EB-DC54FB0C2E9F}"/>
              </a:ext>
            </a:extLst>
          </p:cNvPr>
          <p:cNvGrpSpPr/>
          <p:nvPr/>
        </p:nvGrpSpPr>
        <p:grpSpPr>
          <a:xfrm>
            <a:off x="9361955" y="2297892"/>
            <a:ext cx="232188" cy="3519083"/>
            <a:chOff x="9485540" y="1002235"/>
            <a:chExt cx="232774" cy="3515927"/>
          </a:xfrm>
        </p:grpSpPr>
        <p:cxnSp>
          <p:nvCxnSpPr>
            <p:cNvPr id="41" name="Straight Connector 40">
              <a:extLst>
                <a:ext uri="{FF2B5EF4-FFF2-40B4-BE49-F238E27FC236}">
                  <a16:creationId xmlns:a16="http://schemas.microsoft.com/office/drawing/2014/main" id="{3D54D4FE-8163-4AED-A354-CB76AFCA9E48}"/>
                </a:ext>
              </a:extLst>
            </p:cNvPr>
            <p:cNvCxnSpPr/>
            <p:nvPr/>
          </p:nvCxnSpPr>
          <p:spPr>
            <a:xfrm>
              <a:off x="9718314" y="1002235"/>
              <a:ext cx="0" cy="3509616"/>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73539D53-0B30-4452-AA77-B178FBCD5BED}"/>
                </a:ext>
              </a:extLst>
            </p:cNvPr>
            <p:cNvCxnSpPr/>
            <p:nvPr/>
          </p:nvCxnSpPr>
          <p:spPr>
            <a:xfrm>
              <a:off x="9485540" y="1002235"/>
              <a:ext cx="23277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3DA3F8C-E1B5-43A6-8FE2-97390682304B}"/>
                </a:ext>
              </a:extLst>
            </p:cNvPr>
            <p:cNvCxnSpPr/>
            <p:nvPr/>
          </p:nvCxnSpPr>
          <p:spPr>
            <a:xfrm>
              <a:off x="9485540" y="4518162"/>
              <a:ext cx="23277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2" name="Rectangle: Rounded Corners 21">
            <a:extLst>
              <a:ext uri="{FF2B5EF4-FFF2-40B4-BE49-F238E27FC236}">
                <a16:creationId xmlns:a16="http://schemas.microsoft.com/office/drawing/2014/main" id="{FB95FB7C-E773-4700-A120-00493B6E241B}"/>
              </a:ext>
            </a:extLst>
          </p:cNvPr>
          <p:cNvSpPr/>
          <p:nvPr/>
        </p:nvSpPr>
        <p:spPr>
          <a:xfrm>
            <a:off x="10567781" y="2672999"/>
            <a:ext cx="833506" cy="45289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Bird</a:t>
            </a:r>
          </a:p>
        </p:txBody>
      </p:sp>
      <p:sp>
        <p:nvSpPr>
          <p:cNvPr id="23" name="Rectangle: Rounded Corners 22">
            <a:extLst>
              <a:ext uri="{FF2B5EF4-FFF2-40B4-BE49-F238E27FC236}">
                <a16:creationId xmlns:a16="http://schemas.microsoft.com/office/drawing/2014/main" id="{AD27995B-E6FF-4F62-9BD7-F7B467B54535}"/>
              </a:ext>
            </a:extLst>
          </p:cNvPr>
          <p:cNvSpPr/>
          <p:nvPr/>
        </p:nvSpPr>
        <p:spPr>
          <a:xfrm>
            <a:off x="10546385" y="3333877"/>
            <a:ext cx="833506" cy="45289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Dog</a:t>
            </a:r>
          </a:p>
        </p:txBody>
      </p:sp>
      <p:sp>
        <p:nvSpPr>
          <p:cNvPr id="24" name="Rectangle: Rounded Corners 23">
            <a:extLst>
              <a:ext uri="{FF2B5EF4-FFF2-40B4-BE49-F238E27FC236}">
                <a16:creationId xmlns:a16="http://schemas.microsoft.com/office/drawing/2014/main" id="{9BB3C256-EBE2-4143-B4BA-5E8080142CDD}"/>
              </a:ext>
            </a:extLst>
          </p:cNvPr>
          <p:cNvSpPr/>
          <p:nvPr/>
        </p:nvSpPr>
        <p:spPr>
          <a:xfrm>
            <a:off x="10567780" y="4032783"/>
            <a:ext cx="833506" cy="52485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Butter</a:t>
            </a:r>
          </a:p>
          <a:p>
            <a:pPr algn="ctr"/>
            <a:r>
              <a:rPr lang="en-US" dirty="0">
                <a:solidFill>
                  <a:schemeClr val="tx1"/>
                </a:solidFill>
              </a:rPr>
              <a:t>fly</a:t>
            </a:r>
          </a:p>
        </p:txBody>
      </p:sp>
      <p:sp>
        <p:nvSpPr>
          <p:cNvPr id="25" name="Rectangle: Rounded Corners 24">
            <a:extLst>
              <a:ext uri="{FF2B5EF4-FFF2-40B4-BE49-F238E27FC236}">
                <a16:creationId xmlns:a16="http://schemas.microsoft.com/office/drawing/2014/main" id="{4B22AA96-B811-4496-8B0B-B88E76F0ED98}"/>
              </a:ext>
            </a:extLst>
          </p:cNvPr>
          <p:cNvSpPr/>
          <p:nvPr/>
        </p:nvSpPr>
        <p:spPr>
          <a:xfrm>
            <a:off x="10567779" y="4794644"/>
            <a:ext cx="833506" cy="45289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21199DA-3346-4A4A-8A1E-35D01EE37D38}"/>
                  </a:ext>
                </a:extLst>
              </p:cNvPr>
              <p:cNvSpPr txBox="1"/>
              <p:nvPr/>
            </p:nvSpPr>
            <p:spPr>
              <a:xfrm>
                <a:off x="10866019" y="5460746"/>
                <a:ext cx="249438" cy="2772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6" name="TextBox 25">
                <a:extLst>
                  <a:ext uri="{FF2B5EF4-FFF2-40B4-BE49-F238E27FC236}">
                    <a16:creationId xmlns:a16="http://schemas.microsoft.com/office/drawing/2014/main" id="{221199DA-3346-4A4A-8A1E-35D01EE37D38}"/>
                  </a:ext>
                </a:extLst>
              </p:cNvPr>
              <p:cNvSpPr txBox="1">
                <a:spLocks noRot="1" noChangeAspect="1" noMove="1" noResize="1" noEditPoints="1" noAdjustHandles="1" noChangeArrowheads="1" noChangeShapeType="1" noTextEdit="1"/>
              </p:cNvSpPr>
              <p:nvPr/>
            </p:nvSpPr>
            <p:spPr>
              <a:xfrm>
                <a:off x="10866019" y="5460746"/>
                <a:ext cx="249438" cy="277248"/>
              </a:xfrm>
              <a:prstGeom prst="rect">
                <a:avLst/>
              </a:prstGeom>
              <a:blipFill>
                <a:blip r:embed="rId4"/>
                <a:stretch>
                  <a:fillRect l="-7317" r="-7317"/>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20C62271-89EA-4DA3-9A78-C41BC5B521EC}"/>
              </a:ext>
            </a:extLst>
          </p:cNvPr>
          <p:cNvCxnSpPr>
            <a:cxnSpLocks/>
            <a:endCxn id="22" idx="1"/>
          </p:cNvCxnSpPr>
          <p:nvPr/>
        </p:nvCxnSpPr>
        <p:spPr>
          <a:xfrm flipV="1">
            <a:off x="9824623" y="2899447"/>
            <a:ext cx="743158" cy="10523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61DA664-EC0B-4333-A991-FEC822D5CE0F}"/>
              </a:ext>
            </a:extLst>
          </p:cNvPr>
          <p:cNvCxnSpPr>
            <a:cxnSpLocks/>
            <a:endCxn id="23" idx="1"/>
          </p:cNvCxnSpPr>
          <p:nvPr/>
        </p:nvCxnSpPr>
        <p:spPr>
          <a:xfrm flipV="1">
            <a:off x="9814550" y="3560326"/>
            <a:ext cx="731834" cy="4095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4CBBF04-2F22-47BF-ADA0-E46A36D81666}"/>
              </a:ext>
            </a:extLst>
          </p:cNvPr>
          <p:cNvCxnSpPr>
            <a:cxnSpLocks/>
            <a:endCxn id="24" idx="1"/>
          </p:cNvCxnSpPr>
          <p:nvPr/>
        </p:nvCxnSpPr>
        <p:spPr>
          <a:xfrm>
            <a:off x="9824623" y="3980025"/>
            <a:ext cx="743157" cy="315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46E6039-A82B-42F1-BAD2-9D99EC9C7EDB}"/>
              </a:ext>
            </a:extLst>
          </p:cNvPr>
          <p:cNvCxnSpPr>
            <a:cxnSpLocks/>
            <a:endCxn id="25" idx="1"/>
          </p:cNvCxnSpPr>
          <p:nvPr/>
        </p:nvCxnSpPr>
        <p:spPr>
          <a:xfrm>
            <a:off x="9840923" y="3980025"/>
            <a:ext cx="726856" cy="10410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EEA596F-E554-4BC1-9405-5BE9B94E0803}"/>
              </a:ext>
            </a:extLst>
          </p:cNvPr>
          <p:cNvCxnSpPr>
            <a:cxnSpLocks/>
          </p:cNvCxnSpPr>
          <p:nvPr/>
        </p:nvCxnSpPr>
        <p:spPr>
          <a:xfrm flipV="1">
            <a:off x="9599555" y="3951325"/>
            <a:ext cx="229422" cy="185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CF01938-A120-48D9-8C10-D6C439A215B3}"/>
              </a:ext>
            </a:extLst>
          </p:cNvPr>
          <p:cNvCxnSpPr/>
          <p:nvPr/>
        </p:nvCxnSpPr>
        <p:spPr>
          <a:xfrm>
            <a:off x="11401284" y="2876911"/>
            <a:ext cx="2934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79D29EB-96C6-428C-87ED-5E389518125D}"/>
              </a:ext>
            </a:extLst>
          </p:cNvPr>
          <p:cNvCxnSpPr>
            <a:cxnSpLocks/>
          </p:cNvCxnSpPr>
          <p:nvPr/>
        </p:nvCxnSpPr>
        <p:spPr>
          <a:xfrm>
            <a:off x="11379890" y="3543338"/>
            <a:ext cx="32542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02B1912-2E9E-48EA-8C73-BBDA666FA5DD}"/>
              </a:ext>
            </a:extLst>
          </p:cNvPr>
          <p:cNvCxnSpPr/>
          <p:nvPr/>
        </p:nvCxnSpPr>
        <p:spPr>
          <a:xfrm>
            <a:off x="11406576" y="4262595"/>
            <a:ext cx="2934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C2EE59E-29A1-4E15-8172-D0703563BDCA}"/>
              </a:ext>
            </a:extLst>
          </p:cNvPr>
          <p:cNvCxnSpPr/>
          <p:nvPr/>
        </p:nvCxnSpPr>
        <p:spPr>
          <a:xfrm>
            <a:off x="11411868" y="4981683"/>
            <a:ext cx="2934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78C12BE-B9C8-4778-8C14-B7685566D9D2}"/>
                  </a:ext>
                </a:extLst>
              </p:cNvPr>
              <p:cNvSpPr txBox="1"/>
              <p:nvPr/>
            </p:nvSpPr>
            <p:spPr>
              <a:xfrm>
                <a:off x="11705315" y="2627966"/>
                <a:ext cx="439128" cy="369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oMath>
                  </m:oMathPara>
                </a14:m>
                <a:endParaRPr lang="en-US" dirty="0"/>
              </a:p>
            </p:txBody>
          </p:sp>
        </mc:Choice>
        <mc:Fallback xmlns="">
          <p:sp>
            <p:nvSpPr>
              <p:cNvPr id="36" name="TextBox 35">
                <a:extLst>
                  <a:ext uri="{FF2B5EF4-FFF2-40B4-BE49-F238E27FC236}">
                    <a16:creationId xmlns:a16="http://schemas.microsoft.com/office/drawing/2014/main" id="{F78C12BE-B9C8-4778-8C14-B7685566D9D2}"/>
                  </a:ext>
                </a:extLst>
              </p:cNvPr>
              <p:cNvSpPr txBox="1">
                <a:spLocks noRot="1" noChangeAspect="1" noMove="1" noResize="1" noEditPoints="1" noAdjustHandles="1" noChangeArrowheads="1" noChangeShapeType="1" noTextEdit="1"/>
              </p:cNvSpPr>
              <p:nvPr/>
            </p:nvSpPr>
            <p:spPr>
              <a:xfrm>
                <a:off x="11705315" y="2627966"/>
                <a:ext cx="439128" cy="36966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3C720FC-ECE5-4D8A-B8A1-19BBAA025843}"/>
                  </a:ext>
                </a:extLst>
              </p:cNvPr>
              <p:cNvSpPr txBox="1"/>
              <p:nvPr/>
            </p:nvSpPr>
            <p:spPr>
              <a:xfrm>
                <a:off x="11752872" y="3351284"/>
                <a:ext cx="439128" cy="369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oMath>
                  </m:oMathPara>
                </a14:m>
                <a:endParaRPr lang="en-US" dirty="0"/>
              </a:p>
            </p:txBody>
          </p:sp>
        </mc:Choice>
        <mc:Fallback xmlns="">
          <p:sp>
            <p:nvSpPr>
              <p:cNvPr id="37" name="TextBox 36">
                <a:extLst>
                  <a:ext uri="{FF2B5EF4-FFF2-40B4-BE49-F238E27FC236}">
                    <a16:creationId xmlns:a16="http://schemas.microsoft.com/office/drawing/2014/main" id="{33C720FC-ECE5-4D8A-B8A1-19BBAA025843}"/>
                  </a:ext>
                </a:extLst>
              </p:cNvPr>
              <p:cNvSpPr txBox="1">
                <a:spLocks noRot="1" noChangeAspect="1" noMove="1" noResize="1" noEditPoints="1" noAdjustHandles="1" noChangeArrowheads="1" noChangeShapeType="1" noTextEdit="1"/>
              </p:cNvSpPr>
              <p:nvPr/>
            </p:nvSpPr>
            <p:spPr>
              <a:xfrm>
                <a:off x="11752872" y="3351284"/>
                <a:ext cx="439128" cy="36966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AEB04EB-56A8-4C44-B477-0BBCEF5390A0}"/>
                  </a:ext>
                </a:extLst>
              </p:cNvPr>
              <p:cNvSpPr txBox="1"/>
              <p:nvPr/>
            </p:nvSpPr>
            <p:spPr>
              <a:xfrm>
                <a:off x="11694732" y="4049775"/>
                <a:ext cx="439128" cy="369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3</m:t>
                          </m:r>
                        </m:sub>
                      </m:sSub>
                    </m:oMath>
                  </m:oMathPara>
                </a14:m>
                <a:endParaRPr lang="en-US" dirty="0"/>
              </a:p>
            </p:txBody>
          </p:sp>
        </mc:Choice>
        <mc:Fallback xmlns="">
          <p:sp>
            <p:nvSpPr>
              <p:cNvPr id="38" name="TextBox 37">
                <a:extLst>
                  <a:ext uri="{FF2B5EF4-FFF2-40B4-BE49-F238E27FC236}">
                    <a16:creationId xmlns:a16="http://schemas.microsoft.com/office/drawing/2014/main" id="{6AEB04EB-56A8-4C44-B477-0BBCEF5390A0}"/>
                  </a:ext>
                </a:extLst>
              </p:cNvPr>
              <p:cNvSpPr txBox="1">
                <a:spLocks noRot="1" noChangeAspect="1" noMove="1" noResize="1" noEditPoints="1" noAdjustHandles="1" noChangeArrowheads="1" noChangeShapeType="1" noTextEdit="1"/>
              </p:cNvSpPr>
              <p:nvPr/>
            </p:nvSpPr>
            <p:spPr>
              <a:xfrm>
                <a:off x="11694732" y="4049775"/>
                <a:ext cx="439128" cy="36966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75ED9CD9-C5B0-4F07-8C95-0806719C5E88}"/>
                  </a:ext>
                </a:extLst>
              </p:cNvPr>
              <p:cNvSpPr txBox="1"/>
              <p:nvPr/>
            </p:nvSpPr>
            <p:spPr>
              <a:xfrm>
                <a:off x="11717722" y="4780301"/>
                <a:ext cx="439128" cy="369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4</m:t>
                          </m:r>
                        </m:sub>
                      </m:sSub>
                    </m:oMath>
                  </m:oMathPara>
                </a14:m>
                <a:endParaRPr lang="en-US" dirty="0"/>
              </a:p>
            </p:txBody>
          </p:sp>
        </mc:Choice>
        <mc:Fallback xmlns="">
          <p:sp>
            <p:nvSpPr>
              <p:cNvPr id="39" name="TextBox 38">
                <a:extLst>
                  <a:ext uri="{FF2B5EF4-FFF2-40B4-BE49-F238E27FC236}">
                    <a16:creationId xmlns:a16="http://schemas.microsoft.com/office/drawing/2014/main" id="{75ED9CD9-C5B0-4F07-8C95-0806719C5E88}"/>
                  </a:ext>
                </a:extLst>
              </p:cNvPr>
              <p:cNvSpPr txBox="1">
                <a:spLocks noRot="1" noChangeAspect="1" noMove="1" noResize="1" noEditPoints="1" noAdjustHandles="1" noChangeArrowheads="1" noChangeShapeType="1" noTextEdit="1"/>
              </p:cNvSpPr>
              <p:nvPr/>
            </p:nvSpPr>
            <p:spPr>
              <a:xfrm>
                <a:off x="11717722" y="4780301"/>
                <a:ext cx="439128" cy="369664"/>
              </a:xfrm>
              <a:prstGeom prst="rect">
                <a:avLst/>
              </a:prstGeom>
              <a:blipFill>
                <a:blip r:embed="rId8"/>
                <a:stretch>
                  <a:fillRect/>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972394FC-62A6-47F0-81F5-CD7D7E53274E}"/>
              </a:ext>
            </a:extLst>
          </p:cNvPr>
          <p:cNvCxnSpPr>
            <a:endCxn id="90" idx="1"/>
          </p:cNvCxnSpPr>
          <p:nvPr/>
        </p:nvCxnSpPr>
        <p:spPr>
          <a:xfrm>
            <a:off x="4486447" y="4444265"/>
            <a:ext cx="1946067" cy="206045"/>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F958D685-3B1A-45F0-BF59-157256DAD277}"/>
              </a:ext>
            </a:extLst>
          </p:cNvPr>
          <p:cNvSpPr/>
          <p:nvPr/>
        </p:nvSpPr>
        <p:spPr>
          <a:xfrm>
            <a:off x="10143250" y="1854313"/>
            <a:ext cx="1866130" cy="50011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Classification</a:t>
            </a:r>
          </a:p>
        </p:txBody>
      </p:sp>
      <p:grpSp>
        <p:nvGrpSpPr>
          <p:cNvPr id="92" name="Group 91">
            <a:extLst>
              <a:ext uri="{FF2B5EF4-FFF2-40B4-BE49-F238E27FC236}">
                <a16:creationId xmlns:a16="http://schemas.microsoft.com/office/drawing/2014/main" id="{5057E683-012C-4BC1-8987-7A18089AD113}"/>
              </a:ext>
            </a:extLst>
          </p:cNvPr>
          <p:cNvGrpSpPr/>
          <p:nvPr/>
        </p:nvGrpSpPr>
        <p:grpSpPr>
          <a:xfrm>
            <a:off x="10253570" y="2379966"/>
            <a:ext cx="1687261" cy="272210"/>
            <a:chOff x="8282497" y="1128931"/>
            <a:chExt cx="1691523" cy="271966"/>
          </a:xfrm>
        </p:grpSpPr>
        <p:cxnSp>
          <p:nvCxnSpPr>
            <p:cNvPr id="93" name="Straight Connector 92">
              <a:extLst>
                <a:ext uri="{FF2B5EF4-FFF2-40B4-BE49-F238E27FC236}">
                  <a16:creationId xmlns:a16="http://schemas.microsoft.com/office/drawing/2014/main" id="{EBFEA22F-C482-484A-8653-591B8C8E56A7}"/>
                </a:ext>
              </a:extLst>
            </p:cNvPr>
            <p:cNvCxnSpPr/>
            <p:nvPr/>
          </p:nvCxnSpPr>
          <p:spPr>
            <a:xfrm flipV="1">
              <a:off x="8282497" y="1141175"/>
              <a:ext cx="0" cy="259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BB9279D-19C7-4AEF-9ED4-D6EC9E6BB8AD}"/>
                </a:ext>
              </a:extLst>
            </p:cNvPr>
            <p:cNvCxnSpPr/>
            <p:nvPr/>
          </p:nvCxnSpPr>
          <p:spPr>
            <a:xfrm flipV="1">
              <a:off x="9974020" y="1128931"/>
              <a:ext cx="0" cy="259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F152BBC-1AC4-4232-A949-A1950F00C30A}"/>
                </a:ext>
              </a:extLst>
            </p:cNvPr>
            <p:cNvCxnSpPr>
              <a:cxnSpLocks/>
            </p:cNvCxnSpPr>
            <p:nvPr/>
          </p:nvCxnSpPr>
          <p:spPr>
            <a:xfrm>
              <a:off x="8282497" y="1128931"/>
              <a:ext cx="16879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6" name="Rectangle: Rounded Corners 95">
            <a:extLst>
              <a:ext uri="{FF2B5EF4-FFF2-40B4-BE49-F238E27FC236}">
                <a16:creationId xmlns:a16="http://schemas.microsoft.com/office/drawing/2014/main" id="{65333988-B2AA-4DEB-8E99-912EF523CE20}"/>
              </a:ext>
            </a:extLst>
          </p:cNvPr>
          <p:cNvSpPr/>
          <p:nvPr/>
        </p:nvSpPr>
        <p:spPr>
          <a:xfrm>
            <a:off x="2471839" y="296473"/>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Inference(prediction)</a:t>
            </a:r>
          </a:p>
        </p:txBody>
      </p:sp>
      <p:pic>
        <p:nvPicPr>
          <p:cNvPr id="97" name="Picture 96">
            <a:extLst>
              <a:ext uri="{FF2B5EF4-FFF2-40B4-BE49-F238E27FC236}">
                <a16:creationId xmlns:a16="http://schemas.microsoft.com/office/drawing/2014/main" id="{37E2399A-6F28-457B-8215-71A7FA873C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39397" y="0"/>
            <a:ext cx="2452603" cy="810778"/>
          </a:xfrm>
          <a:prstGeom prst="rect">
            <a:avLst/>
          </a:prstGeom>
        </p:spPr>
      </p:pic>
      <p:pic>
        <p:nvPicPr>
          <p:cNvPr id="4" name="Picture 3">
            <a:extLst>
              <a:ext uri="{FF2B5EF4-FFF2-40B4-BE49-F238E27FC236}">
                <a16:creationId xmlns:a16="http://schemas.microsoft.com/office/drawing/2014/main" id="{8299C7F0-59E2-45F8-92F9-7CEAA04FEFD5}"/>
              </a:ext>
            </a:extLst>
          </p:cNvPr>
          <p:cNvPicPr>
            <a:picLocks noChangeAspect="1"/>
          </p:cNvPicPr>
          <p:nvPr/>
        </p:nvPicPr>
        <p:blipFill>
          <a:blip r:embed="rId10"/>
          <a:stretch>
            <a:fillRect/>
          </a:stretch>
        </p:blipFill>
        <p:spPr>
          <a:xfrm>
            <a:off x="262245" y="3238257"/>
            <a:ext cx="2069667" cy="1549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0" name="Rectangle 99">
            <a:extLst>
              <a:ext uri="{FF2B5EF4-FFF2-40B4-BE49-F238E27FC236}">
                <a16:creationId xmlns:a16="http://schemas.microsoft.com/office/drawing/2014/main" id="{EF792E47-495D-4B44-981A-800CD060C61A}"/>
              </a:ext>
            </a:extLst>
          </p:cNvPr>
          <p:cNvSpPr/>
          <p:nvPr/>
        </p:nvSpPr>
        <p:spPr>
          <a:xfrm>
            <a:off x="573968" y="4233758"/>
            <a:ext cx="182419" cy="2206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Straight Arrow Connector 100">
            <a:extLst>
              <a:ext uri="{FF2B5EF4-FFF2-40B4-BE49-F238E27FC236}">
                <a16:creationId xmlns:a16="http://schemas.microsoft.com/office/drawing/2014/main" id="{0AAC7B19-21FB-49FE-B246-7FF8BE2D8B3D}"/>
              </a:ext>
            </a:extLst>
          </p:cNvPr>
          <p:cNvCxnSpPr>
            <a:cxnSpLocks/>
          </p:cNvCxnSpPr>
          <p:nvPr/>
        </p:nvCxnSpPr>
        <p:spPr>
          <a:xfrm>
            <a:off x="638679" y="4362956"/>
            <a:ext cx="3194478" cy="952691"/>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839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B20B7D-7543-422E-AF2D-9B1AF1BA6F81}"/>
              </a:ext>
            </a:extLst>
          </p:cNvPr>
          <p:cNvSpPr/>
          <p:nvPr/>
        </p:nvSpPr>
        <p:spPr>
          <a:xfrm>
            <a:off x="650510" y="4578109"/>
            <a:ext cx="10839526" cy="97178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The accuracy of CNN models have been increased at the price of high computational cost, because in these networks, there are a huge number of parameters and computational operations (MACs).</a:t>
            </a:r>
          </a:p>
        </p:txBody>
      </p:sp>
      <p:sp>
        <p:nvSpPr>
          <p:cNvPr id="5" name="Rectangle: Rounded Corners 4">
            <a:extLst>
              <a:ext uri="{FF2B5EF4-FFF2-40B4-BE49-F238E27FC236}">
                <a16:creationId xmlns:a16="http://schemas.microsoft.com/office/drawing/2014/main" id="{ECCBAC81-6E25-4E8B-96CF-E108475CF4D7}"/>
              </a:ext>
            </a:extLst>
          </p:cNvPr>
          <p:cNvSpPr/>
          <p:nvPr/>
        </p:nvSpPr>
        <p:spPr>
          <a:xfrm>
            <a:off x="2319439" y="140144"/>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Workload of CNNs’ inference</a:t>
            </a:r>
          </a:p>
        </p:txBody>
      </p:sp>
      <p:grpSp>
        <p:nvGrpSpPr>
          <p:cNvPr id="4" name="Group 3">
            <a:extLst>
              <a:ext uri="{FF2B5EF4-FFF2-40B4-BE49-F238E27FC236}">
                <a16:creationId xmlns:a16="http://schemas.microsoft.com/office/drawing/2014/main" id="{D3F97F9E-B304-48A6-BE7E-28B441A9A187}"/>
              </a:ext>
            </a:extLst>
          </p:cNvPr>
          <p:cNvGrpSpPr/>
          <p:nvPr/>
        </p:nvGrpSpPr>
        <p:grpSpPr>
          <a:xfrm>
            <a:off x="676237" y="965811"/>
            <a:ext cx="10839526" cy="3555365"/>
            <a:chOff x="738183" y="1370922"/>
            <a:chExt cx="10839526" cy="3555365"/>
          </a:xfrm>
        </p:grpSpPr>
        <p:pic>
          <p:nvPicPr>
            <p:cNvPr id="2" name="Picture 1">
              <a:extLst>
                <a:ext uri="{FF2B5EF4-FFF2-40B4-BE49-F238E27FC236}">
                  <a16:creationId xmlns:a16="http://schemas.microsoft.com/office/drawing/2014/main" id="{5E4E5025-AB1A-4717-A4A1-12EB32E84EB5}"/>
                </a:ext>
              </a:extLst>
            </p:cNvPr>
            <p:cNvPicPr>
              <a:picLocks noChangeAspect="1"/>
            </p:cNvPicPr>
            <p:nvPr/>
          </p:nvPicPr>
          <p:blipFill>
            <a:blip r:embed="rId3"/>
            <a:stretch>
              <a:fillRect/>
            </a:stretch>
          </p:blipFill>
          <p:spPr>
            <a:xfrm>
              <a:off x="738183" y="1370922"/>
              <a:ext cx="10839526" cy="3555365"/>
            </a:xfrm>
            <a:prstGeom prst="rect">
              <a:avLst/>
            </a:prstGeom>
          </p:spPr>
        </p:pic>
        <p:sp>
          <p:nvSpPr>
            <p:cNvPr id="3" name="Rectangle 2">
              <a:extLst>
                <a:ext uri="{FF2B5EF4-FFF2-40B4-BE49-F238E27FC236}">
                  <a16:creationId xmlns:a16="http://schemas.microsoft.com/office/drawing/2014/main" id="{46FD87D7-A9BD-4F31-B467-8CB240230DFF}"/>
                </a:ext>
              </a:extLst>
            </p:cNvPr>
            <p:cNvSpPr/>
            <p:nvPr/>
          </p:nvSpPr>
          <p:spPr>
            <a:xfrm>
              <a:off x="738183" y="4332513"/>
              <a:ext cx="10839526" cy="5611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8C8C1A3-BC4C-4BBE-8872-44895C913A18}"/>
                </a:ext>
              </a:extLst>
            </p:cNvPr>
            <p:cNvSpPr/>
            <p:nvPr/>
          </p:nvSpPr>
          <p:spPr>
            <a:xfrm>
              <a:off x="738183" y="1654627"/>
              <a:ext cx="10839526" cy="5611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221AC85-672D-4663-997D-B4001FF88D66}"/>
                  </a:ext>
                </a:extLst>
              </p:cNvPr>
              <p:cNvSpPr/>
              <p:nvPr/>
            </p:nvSpPr>
            <p:spPr>
              <a:xfrm>
                <a:off x="676237" y="5666161"/>
                <a:ext cx="8345843" cy="97178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In </a:t>
                </a:r>
                <a:r>
                  <a:rPr lang="en-US" sz="2000" dirty="0" err="1">
                    <a:solidFill>
                      <a:schemeClr val="tx1"/>
                    </a:solidFill>
                  </a:rPr>
                  <a:t>AlexNet</a:t>
                </a:r>
                <a:r>
                  <a:rPr lang="en-US" sz="2000" dirty="0">
                    <a:solidFill>
                      <a:schemeClr val="tx1"/>
                    </a:solidFill>
                  </a:rPr>
                  <a:t>:  </a:t>
                </a:r>
                <a14:m>
                  <m:oMath xmlns:m="http://schemas.openxmlformats.org/officeDocument/2006/math">
                    <m:f>
                      <m:fPr>
                        <m:ctrlPr>
                          <a:rPr lang="en-US" sz="200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𝑐𝑜𝑛𝑣</m:t>
                        </m:r>
                        <m:r>
                          <a:rPr lang="en-US" sz="2000" b="0"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𝑤𝑜𝑟𝑘𝑙𝑜𝑎𝑑</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𝑀𝐴𝐶</m:t>
                        </m:r>
                        <m:r>
                          <a:rPr lang="en-US" sz="2000" b="0" i="1" smtClean="0">
                            <a:solidFill>
                              <a:schemeClr val="tx1"/>
                            </a:solidFill>
                            <a:latin typeface="Cambria Math" panose="02040503050406030204" pitchFamily="18" charset="0"/>
                          </a:rPr>
                          <m:t>)</m:t>
                        </m:r>
                      </m:num>
                      <m:den>
                        <m:r>
                          <a:rPr lang="en-US" sz="2000" i="1">
                            <a:solidFill>
                              <a:schemeClr val="tx1"/>
                            </a:solidFill>
                            <a:latin typeface="Cambria Math" panose="02040503050406030204" pitchFamily="18" charset="0"/>
                          </a:rPr>
                          <m:t>𝑐𝑜𝑛𝑣</m:t>
                        </m:r>
                        <m:r>
                          <a:rPr lang="en-US" sz="2000" i="1">
                            <a:solidFill>
                              <a:schemeClr val="tx1"/>
                            </a:solidFill>
                            <a:latin typeface="Cambria Math" panose="02040503050406030204" pitchFamily="18" charset="0"/>
                          </a:rPr>
                          <m:t> </m:t>
                        </m:r>
                        <m:r>
                          <a:rPr lang="en-US" sz="2000" i="1">
                            <a:solidFill>
                              <a:schemeClr val="tx1"/>
                            </a:solidFill>
                            <a:latin typeface="Cambria Math" panose="02040503050406030204" pitchFamily="18" charset="0"/>
                          </a:rPr>
                          <m:t>𝑤𝑜𝑟𝑘𝑙𝑜𝑎𝑑</m:t>
                        </m:r>
                        <m:d>
                          <m:dPr>
                            <m:ctrlPr>
                              <a:rPr lang="en-US" sz="2000" i="1">
                                <a:solidFill>
                                  <a:schemeClr val="tx1"/>
                                </a:solidFill>
                                <a:latin typeface="Cambria Math" panose="02040503050406030204" pitchFamily="18" charset="0"/>
                              </a:rPr>
                            </m:ctrlPr>
                          </m:dPr>
                          <m:e>
                            <m:r>
                              <a:rPr lang="en-US" sz="2000" i="1">
                                <a:solidFill>
                                  <a:schemeClr val="tx1"/>
                                </a:solidFill>
                                <a:latin typeface="Cambria Math" panose="02040503050406030204" pitchFamily="18" charset="0"/>
                              </a:rPr>
                              <m:t>𝑀𝐴𝐶</m:t>
                            </m:r>
                          </m:e>
                        </m:d>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𝐹𝐶</m:t>
                        </m:r>
                        <m:r>
                          <a:rPr lang="en-US" sz="2000" b="0"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𝑤𝑜𝑟𝑘𝑙𝑜𝑎𝑑</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𝑀𝐴𝐶</m:t>
                        </m:r>
                        <m:r>
                          <a:rPr lang="en-US" sz="2000" b="0" i="1" smtClean="0">
                            <a:solidFill>
                              <a:schemeClr val="tx1"/>
                            </a:solidFill>
                            <a:latin typeface="Cambria Math" panose="02040503050406030204" pitchFamily="18" charset="0"/>
                          </a:rPr>
                          <m:t>)</m:t>
                        </m:r>
                      </m:den>
                    </m:f>
                    <m:r>
                      <a:rPr lang="en-US" sz="2000" b="0" i="1" smtClean="0">
                        <a:solidFill>
                          <a:schemeClr val="tx1"/>
                        </a:solidFill>
                        <a:latin typeface="Cambria Math" panose="02040503050406030204" pitchFamily="18" charset="0"/>
                      </a:rPr>
                      <m:t>=</m:t>
                    </m:r>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666</m:t>
                        </m:r>
                        <m:r>
                          <a:rPr lang="en-US" sz="2000" b="0" i="1" smtClean="0">
                            <a:solidFill>
                              <a:schemeClr val="tx1"/>
                            </a:solidFill>
                            <a:latin typeface="Cambria Math" panose="02040503050406030204" pitchFamily="18" charset="0"/>
                          </a:rPr>
                          <m:t>𝑀</m:t>
                        </m:r>
                      </m:num>
                      <m:den>
                        <m:r>
                          <a:rPr lang="en-US" sz="2000" b="0" i="1" smtClean="0">
                            <a:solidFill>
                              <a:schemeClr val="tx1"/>
                            </a:solidFill>
                            <a:latin typeface="Cambria Math" panose="02040503050406030204" pitchFamily="18" charset="0"/>
                          </a:rPr>
                          <m:t>666</m:t>
                        </m:r>
                        <m:r>
                          <a:rPr lang="en-US" sz="2000" b="0" i="1" smtClean="0">
                            <a:solidFill>
                              <a:schemeClr val="tx1"/>
                            </a:solidFill>
                            <a:latin typeface="Cambria Math" panose="02040503050406030204" pitchFamily="18" charset="0"/>
                          </a:rPr>
                          <m:t>𝑀</m:t>
                        </m:r>
                        <m:r>
                          <a:rPr lang="en-US" sz="2000" b="0" i="1" smtClean="0">
                            <a:solidFill>
                              <a:schemeClr val="tx1"/>
                            </a:solidFill>
                            <a:latin typeface="Cambria Math" panose="02040503050406030204" pitchFamily="18" charset="0"/>
                          </a:rPr>
                          <m:t>+58.6</m:t>
                        </m:r>
                        <m:r>
                          <a:rPr lang="en-US" sz="2000" b="0" i="1" smtClean="0">
                            <a:solidFill>
                              <a:schemeClr val="tx1"/>
                            </a:solidFill>
                            <a:latin typeface="Cambria Math" panose="02040503050406030204" pitchFamily="18" charset="0"/>
                          </a:rPr>
                          <m:t>𝑀</m:t>
                        </m:r>
                      </m:den>
                    </m:f>
                    <m:r>
                      <a:rPr lang="en-US" sz="2000" b="0" i="1" smtClean="0">
                        <a:solidFill>
                          <a:schemeClr val="tx1"/>
                        </a:solidFill>
                        <a:latin typeface="Cambria Math" panose="02040503050406030204" pitchFamily="18" charset="0"/>
                        <a:ea typeface="Cambria Math" panose="02040503050406030204" pitchFamily="18" charset="0"/>
                      </a:rPr>
                      <m:t>×100</m:t>
                    </m:r>
                    <m:r>
                      <a:rPr lang="en-US" sz="2000" b="0" i="1" smtClean="0">
                        <a:solidFill>
                          <a:schemeClr val="tx1"/>
                        </a:solidFill>
                        <a:latin typeface="Cambria Math" panose="02040503050406030204" pitchFamily="18" charset="0"/>
                      </a:rPr>
                      <m:t>=91%</m:t>
                    </m:r>
                  </m:oMath>
                </a14:m>
                <a:endParaRPr lang="en-US" sz="2000" dirty="0">
                  <a:solidFill>
                    <a:schemeClr val="tx1"/>
                  </a:solidFill>
                </a:endParaRPr>
              </a:p>
            </p:txBody>
          </p:sp>
        </mc:Choice>
        <mc:Fallback xmlns="">
          <p:sp>
            <p:nvSpPr>
              <p:cNvPr id="10" name="Rectangle 9">
                <a:extLst>
                  <a:ext uri="{FF2B5EF4-FFF2-40B4-BE49-F238E27FC236}">
                    <a16:creationId xmlns:a16="http://schemas.microsoft.com/office/drawing/2014/main" id="{D221AC85-672D-4663-997D-B4001FF88D66}"/>
                  </a:ext>
                </a:extLst>
              </p:cNvPr>
              <p:cNvSpPr>
                <a:spLocks noRot="1" noChangeAspect="1" noMove="1" noResize="1" noEditPoints="1" noAdjustHandles="1" noChangeArrowheads="1" noChangeShapeType="1" noTextEdit="1"/>
              </p:cNvSpPr>
              <p:nvPr/>
            </p:nvSpPr>
            <p:spPr>
              <a:xfrm>
                <a:off x="676237" y="5666161"/>
                <a:ext cx="8345843" cy="971785"/>
              </a:xfrm>
              <a:prstGeom prst="rect">
                <a:avLst/>
              </a:prstGeom>
              <a:blipFill>
                <a:blip r:embed="rId5"/>
                <a:stretch>
                  <a:fillRect l="-729"/>
                </a:stretch>
              </a:blipFill>
            </p:spPr>
            <p:txBody>
              <a:bodyPr/>
              <a:lstStyle/>
              <a:p>
                <a:r>
                  <a:rPr lang="en-US">
                    <a:noFill/>
                  </a:rPr>
                  <a:t> </a:t>
                </a:r>
              </a:p>
            </p:txBody>
          </p:sp>
        </mc:Fallback>
      </mc:AlternateContent>
    </p:spTree>
    <p:extLst>
      <p:ext uri="{BB962C8B-B14F-4D97-AF65-F5344CB8AC3E}">
        <p14:creationId xmlns:p14="http://schemas.microsoft.com/office/powerpoint/2010/main" val="1676915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16F9082-3F7B-4972-9078-DFB82CA46116}"/>
              </a:ext>
            </a:extLst>
          </p:cNvPr>
          <p:cNvSpPr/>
          <p:nvPr/>
        </p:nvSpPr>
        <p:spPr>
          <a:xfrm>
            <a:off x="2471839" y="296473"/>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Devices for Deep neural network</a:t>
            </a:r>
          </a:p>
        </p:txBody>
      </p:sp>
      <p:pic>
        <p:nvPicPr>
          <p:cNvPr id="8" name="Picture 7">
            <a:extLst>
              <a:ext uri="{FF2B5EF4-FFF2-40B4-BE49-F238E27FC236}">
                <a16:creationId xmlns:a16="http://schemas.microsoft.com/office/drawing/2014/main" id="{20917032-7632-4594-B918-455D7A2144AB}"/>
              </a:ext>
            </a:extLst>
          </p:cNvPr>
          <p:cNvPicPr>
            <a:picLocks noChangeAspect="1"/>
          </p:cNvPicPr>
          <p:nvPr/>
        </p:nvPicPr>
        <p:blipFill>
          <a:blip r:embed="rId3"/>
          <a:stretch>
            <a:fillRect/>
          </a:stretch>
        </p:blipFill>
        <p:spPr>
          <a:xfrm>
            <a:off x="2580178" y="1268297"/>
            <a:ext cx="6778429" cy="1805174"/>
          </a:xfrm>
          <a:prstGeom prst="rect">
            <a:avLst/>
          </a:prstGeom>
        </p:spPr>
      </p:pic>
      <p:cxnSp>
        <p:nvCxnSpPr>
          <p:cNvPr id="10" name="Straight Connector 9">
            <a:extLst>
              <a:ext uri="{FF2B5EF4-FFF2-40B4-BE49-F238E27FC236}">
                <a16:creationId xmlns:a16="http://schemas.microsoft.com/office/drawing/2014/main" id="{6273A936-CDD2-4182-AA3B-3D6DC6A3DA0F}"/>
              </a:ext>
            </a:extLst>
          </p:cNvPr>
          <p:cNvCxnSpPr>
            <a:cxnSpLocks/>
          </p:cNvCxnSpPr>
          <p:nvPr/>
        </p:nvCxnSpPr>
        <p:spPr>
          <a:xfrm>
            <a:off x="0" y="323556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D09C3C0-C382-4933-A9F1-E446B6C8F51E}"/>
              </a:ext>
            </a:extLst>
          </p:cNvPr>
          <p:cNvSpPr/>
          <p:nvPr/>
        </p:nvSpPr>
        <p:spPr>
          <a:xfrm>
            <a:off x="126611" y="3348110"/>
            <a:ext cx="5842782" cy="339031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CPUs have a few but complex cores. They are fast on sequential processing.</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CPUs are good at fetching small amount of data quickly, but they are not suitable for big chunk of data.</a:t>
            </a:r>
          </a:p>
        </p:txBody>
      </p:sp>
      <p:sp>
        <p:nvSpPr>
          <p:cNvPr id="15" name="Rectangle 14">
            <a:extLst>
              <a:ext uri="{FF2B5EF4-FFF2-40B4-BE49-F238E27FC236}">
                <a16:creationId xmlns:a16="http://schemas.microsoft.com/office/drawing/2014/main" id="{09F44243-8EA5-4E1F-9C87-6F282B3D717C}"/>
              </a:ext>
            </a:extLst>
          </p:cNvPr>
          <p:cNvSpPr/>
          <p:nvPr/>
        </p:nvSpPr>
        <p:spPr>
          <a:xfrm>
            <a:off x="6222608" y="3348109"/>
            <a:ext cx="5842781" cy="33903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Deep learning involves lots of matrix multiplications and convolutions, so it would take a long time to apply sequential computational approach on them.</a:t>
            </a:r>
          </a:p>
          <a:p>
            <a:endParaRPr lang="en-US" dirty="0">
              <a:solidFill>
                <a:schemeClr val="tx1"/>
              </a:solidFill>
            </a:endParaRPr>
          </a:p>
          <a:p>
            <a:r>
              <a:rPr lang="en-US" dirty="0">
                <a:solidFill>
                  <a:schemeClr val="tx1"/>
                </a:solidFill>
              </a:rPr>
              <a:t>We need to utilize architectures with high data bandwidth which can takes advantage of parallelism in DNNs. </a:t>
            </a:r>
          </a:p>
          <a:p>
            <a:endParaRPr lang="en-US" dirty="0">
              <a:solidFill>
                <a:schemeClr val="tx1"/>
              </a:solidFill>
            </a:endParaRPr>
          </a:p>
          <a:p>
            <a:r>
              <a:rPr lang="en-US" dirty="0">
                <a:solidFill>
                  <a:schemeClr val="tx1"/>
                </a:solidFill>
              </a:rPr>
              <a:t>Thus the trend is toward other three devices rather than CPUs to accelerate the training and inferencing.</a:t>
            </a:r>
          </a:p>
        </p:txBody>
      </p:sp>
      <p:sp>
        <p:nvSpPr>
          <p:cNvPr id="19" name="Rectangle 18">
            <a:extLst>
              <a:ext uri="{FF2B5EF4-FFF2-40B4-BE49-F238E27FC236}">
                <a16:creationId xmlns:a16="http://schemas.microsoft.com/office/drawing/2014/main" id="{61364A90-A48F-4E3C-BD4A-1A5EC14027CC}"/>
              </a:ext>
            </a:extLst>
          </p:cNvPr>
          <p:cNvSpPr/>
          <p:nvPr/>
        </p:nvSpPr>
        <p:spPr>
          <a:xfrm>
            <a:off x="815926" y="3665492"/>
            <a:ext cx="4223523" cy="50514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CPU</a:t>
            </a:r>
          </a:p>
        </p:txBody>
      </p:sp>
    </p:spTree>
    <p:extLst>
      <p:ext uri="{BB962C8B-B14F-4D97-AF65-F5344CB8AC3E}">
        <p14:creationId xmlns:p14="http://schemas.microsoft.com/office/powerpoint/2010/main" val="26554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5148D-C534-4D2E-BA06-4B8FCA4CD56D}"/>
              </a:ext>
            </a:extLst>
          </p:cNvPr>
          <p:cNvSpPr>
            <a:spLocks noGrp="1"/>
          </p:cNvSpPr>
          <p:nvPr>
            <p:ph type="title"/>
          </p:nvPr>
        </p:nvSpPr>
        <p:spPr>
          <a:xfrm>
            <a:off x="844730" y="0"/>
            <a:ext cx="8145033" cy="1080655"/>
          </a:xfrm>
        </p:spPr>
        <p:txBody>
          <a:bodyPr>
            <a:normAutofit/>
          </a:bodyPr>
          <a:lstStyle/>
          <a:p>
            <a:r>
              <a:rPr lang="en-US" sz="2800" b="1" dirty="0">
                <a:latin typeface="Times New Roman" panose="02020603050405020304" pitchFamily="18" charset="0"/>
                <a:cs typeface="Times New Roman" panose="02020603050405020304" pitchFamily="18" charset="0"/>
              </a:rPr>
              <a:t>Major Technologies Impacted by Machine Learning</a:t>
            </a:r>
          </a:p>
        </p:txBody>
      </p:sp>
      <p:sp>
        <p:nvSpPr>
          <p:cNvPr id="3" name="Content Placeholder 2">
            <a:extLst>
              <a:ext uri="{FF2B5EF4-FFF2-40B4-BE49-F238E27FC236}">
                <a16:creationId xmlns:a16="http://schemas.microsoft.com/office/drawing/2014/main" id="{12991F3D-44A7-41E7-9F2B-B68B10E24BDB}"/>
              </a:ext>
            </a:extLst>
          </p:cNvPr>
          <p:cNvSpPr>
            <a:spLocks noGrp="1"/>
          </p:cNvSpPr>
          <p:nvPr>
            <p:ph sz="quarter" idx="1"/>
          </p:nvPr>
        </p:nvSpPr>
        <p:spPr>
          <a:xfrm>
            <a:off x="1177419" y="900841"/>
            <a:ext cx="9046233" cy="5957159"/>
          </a:xfrm>
        </p:spPr>
        <p:txBody>
          <a:bodyPr/>
          <a:lstStyle/>
          <a:p>
            <a:r>
              <a:rPr lang="en-US" dirty="0">
                <a:latin typeface="Times New Roman" panose="02020603050405020304" pitchFamily="18" charset="0"/>
                <a:cs typeface="Times New Roman" panose="02020603050405020304" pitchFamily="18" charset="0"/>
              </a:rPr>
              <a:t>Data Centers</a:t>
            </a:r>
          </a:p>
          <a:p>
            <a:pPr lvl="1"/>
            <a:r>
              <a:rPr lang="en-US" dirty="0">
                <a:latin typeface="Times New Roman" panose="02020603050405020304" pitchFamily="18" charset="0"/>
                <a:cs typeface="Times New Roman" panose="02020603050405020304" pitchFamily="18" charset="0"/>
              </a:rPr>
              <a:t>Heterogenous </a:t>
            </a:r>
          </a:p>
          <a:p>
            <a:pPr lvl="1"/>
            <a:r>
              <a:rPr lang="en-US" dirty="0">
                <a:latin typeface="Times New Roman" panose="02020603050405020304" pitchFamily="18" charset="0"/>
                <a:cs typeface="Times New Roman" panose="02020603050405020304" pitchFamily="18" charset="0"/>
              </a:rPr>
              <a:t>Power</a:t>
            </a:r>
          </a:p>
          <a:p>
            <a:pPr lvl="1"/>
            <a:r>
              <a:rPr lang="en-US" dirty="0">
                <a:latin typeface="Times New Roman" panose="02020603050405020304" pitchFamily="18" charset="0"/>
                <a:cs typeface="Times New Roman" panose="02020603050405020304" pitchFamily="18" charset="0"/>
              </a:rPr>
              <a:t>Thermal</a:t>
            </a:r>
          </a:p>
          <a:p>
            <a:pPr lvl="1"/>
            <a:r>
              <a:rPr lang="en-US" dirty="0">
                <a:solidFill>
                  <a:srgbClr val="C00000"/>
                </a:solidFill>
                <a:latin typeface="Times New Roman" panose="02020603050405020304" pitchFamily="18" charset="0"/>
                <a:cs typeface="Times New Roman" panose="02020603050405020304" pitchFamily="18" charset="0"/>
              </a:rPr>
              <a:t>Machine Learning</a:t>
            </a:r>
          </a:p>
          <a:p>
            <a:r>
              <a:rPr lang="en-US" dirty="0">
                <a:latin typeface="Times New Roman" panose="02020603050405020304" pitchFamily="18" charset="0"/>
                <a:cs typeface="Times New Roman" panose="02020603050405020304" pitchFamily="18" charset="0"/>
              </a:rPr>
              <a:t>Autonomous Vehicles</a:t>
            </a:r>
          </a:p>
          <a:p>
            <a:pPr lvl="1"/>
            <a:r>
              <a:rPr lang="en-US" dirty="0">
                <a:latin typeface="Times New Roman" panose="02020603050405020304" pitchFamily="18" charset="0"/>
                <a:cs typeface="Times New Roman" panose="02020603050405020304" pitchFamily="18" charset="0"/>
              </a:rPr>
              <a:t>Reliability</a:t>
            </a:r>
          </a:p>
          <a:p>
            <a:pPr lvl="1"/>
            <a:r>
              <a:rPr lang="en-US" dirty="0">
                <a:latin typeface="Times New Roman" panose="02020603050405020304" pitchFamily="18" charset="0"/>
                <a:cs typeface="Times New Roman" panose="02020603050405020304" pitchFamily="18" charset="0"/>
              </a:rPr>
              <a:t>Cost</a:t>
            </a:r>
          </a:p>
          <a:p>
            <a:pPr lvl="1"/>
            <a:r>
              <a:rPr lang="en-US" dirty="0">
                <a:latin typeface="Times New Roman" panose="02020603050405020304" pitchFamily="18" charset="0"/>
                <a:cs typeface="Times New Roman" panose="02020603050405020304" pitchFamily="18" charset="0"/>
              </a:rPr>
              <a:t>Safety</a:t>
            </a:r>
          </a:p>
          <a:p>
            <a:pPr lvl="1"/>
            <a:r>
              <a:rPr lang="en-US" dirty="0">
                <a:solidFill>
                  <a:srgbClr val="C00000"/>
                </a:solidFill>
                <a:latin typeface="Times New Roman" panose="02020603050405020304" pitchFamily="18" charset="0"/>
                <a:cs typeface="Times New Roman" panose="02020603050405020304" pitchFamily="18" charset="0"/>
              </a:rPr>
              <a:t>Machine Learning</a:t>
            </a:r>
          </a:p>
          <a:p>
            <a:r>
              <a:rPr lang="en-US" dirty="0">
                <a:latin typeface="Times New Roman" panose="02020603050405020304" pitchFamily="18" charset="0"/>
                <a:cs typeface="Times New Roman" panose="02020603050405020304" pitchFamily="18" charset="0"/>
              </a:rPr>
              <a:t>Edge</a:t>
            </a:r>
          </a:p>
          <a:p>
            <a:pPr lvl="1"/>
            <a:r>
              <a:rPr lang="en-US" dirty="0">
                <a:latin typeface="Times New Roman" panose="02020603050405020304" pitchFamily="18" charset="0"/>
                <a:cs typeface="Times New Roman" panose="02020603050405020304" pitchFamily="18" charset="0"/>
              </a:rPr>
              <a:t>Extreme low power</a:t>
            </a:r>
          </a:p>
          <a:p>
            <a:pPr lvl="1"/>
            <a:r>
              <a:rPr lang="en-US" dirty="0">
                <a:latin typeface="Times New Roman" panose="02020603050405020304" pitchFamily="18" charset="0"/>
                <a:cs typeface="Times New Roman" panose="02020603050405020304" pitchFamily="18" charset="0"/>
              </a:rPr>
              <a:t>Sensor integration</a:t>
            </a:r>
          </a:p>
          <a:p>
            <a:pPr lvl="1"/>
            <a:r>
              <a:rPr lang="en-US" dirty="0">
                <a:solidFill>
                  <a:srgbClr val="C00000"/>
                </a:solidFill>
                <a:latin typeface="Times New Roman" panose="02020603050405020304" pitchFamily="18" charset="0"/>
                <a:cs typeface="Times New Roman" panose="02020603050405020304" pitchFamily="18" charset="0"/>
              </a:rPr>
              <a:t>Environment monitoring</a:t>
            </a:r>
          </a:p>
        </p:txBody>
      </p:sp>
      <p:pic>
        <p:nvPicPr>
          <p:cNvPr id="4" name="Picture 3">
            <a:extLst>
              <a:ext uri="{FF2B5EF4-FFF2-40B4-BE49-F238E27FC236}">
                <a16:creationId xmlns:a16="http://schemas.microsoft.com/office/drawing/2014/main" id="{61B482FE-8681-48CC-9844-0057ADD8DCB9}"/>
              </a:ext>
            </a:extLst>
          </p:cNvPr>
          <p:cNvPicPr>
            <a:picLocks noChangeAspect="1"/>
          </p:cNvPicPr>
          <p:nvPr/>
        </p:nvPicPr>
        <p:blipFill>
          <a:blip r:embed="rId2"/>
          <a:stretch>
            <a:fillRect/>
          </a:stretch>
        </p:blipFill>
        <p:spPr>
          <a:xfrm>
            <a:off x="7824066" y="1080655"/>
            <a:ext cx="3433459" cy="1828300"/>
          </a:xfrm>
          <a:prstGeom prst="rect">
            <a:avLst/>
          </a:prstGeom>
        </p:spPr>
      </p:pic>
      <p:pic>
        <p:nvPicPr>
          <p:cNvPr id="5" name="Picture 4">
            <a:extLst>
              <a:ext uri="{FF2B5EF4-FFF2-40B4-BE49-F238E27FC236}">
                <a16:creationId xmlns:a16="http://schemas.microsoft.com/office/drawing/2014/main" id="{E6761F01-16ED-4BF2-8605-0BDA99A36CB2}"/>
              </a:ext>
            </a:extLst>
          </p:cNvPr>
          <p:cNvPicPr>
            <a:picLocks noChangeAspect="1"/>
          </p:cNvPicPr>
          <p:nvPr/>
        </p:nvPicPr>
        <p:blipFill>
          <a:blip r:embed="rId3"/>
          <a:stretch>
            <a:fillRect/>
          </a:stretch>
        </p:blipFill>
        <p:spPr>
          <a:xfrm>
            <a:off x="4996199" y="3422966"/>
            <a:ext cx="5924350" cy="3007818"/>
          </a:xfrm>
          <a:prstGeom prst="rect">
            <a:avLst/>
          </a:prstGeom>
        </p:spPr>
      </p:pic>
    </p:spTree>
    <p:extLst>
      <p:ext uri="{BB962C8B-B14F-4D97-AF65-F5344CB8AC3E}">
        <p14:creationId xmlns:p14="http://schemas.microsoft.com/office/powerpoint/2010/main" val="2143529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DFA69E37-149E-469B-95BB-CE92805A92B0}"/>
              </a:ext>
            </a:extLst>
          </p:cNvPr>
          <p:cNvSpPr/>
          <p:nvPr/>
        </p:nvSpPr>
        <p:spPr>
          <a:xfrm>
            <a:off x="2471839" y="296473"/>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a:ln>
                  <a:solidFill>
                    <a:sysClr val="windowText" lastClr="000000"/>
                  </a:solidFill>
                </a:ln>
                <a:solidFill>
                  <a:schemeClr val="bg1"/>
                </a:solidFill>
                <a:cs typeface="Times New Roman" panose="02020603050405020304" pitchFamily="18" charset="0"/>
              </a:rPr>
              <a:t>CPU vs. GPU</a:t>
            </a:r>
          </a:p>
        </p:txBody>
      </p:sp>
      <p:sp>
        <p:nvSpPr>
          <p:cNvPr id="7" name="Rectangle 6">
            <a:extLst>
              <a:ext uri="{FF2B5EF4-FFF2-40B4-BE49-F238E27FC236}">
                <a16:creationId xmlns:a16="http://schemas.microsoft.com/office/drawing/2014/main" id="{0F6661F3-07A2-4721-BC55-D706C2D86E00}"/>
              </a:ext>
            </a:extLst>
          </p:cNvPr>
          <p:cNvSpPr/>
          <p:nvPr/>
        </p:nvSpPr>
        <p:spPr>
          <a:xfrm>
            <a:off x="331336" y="1224175"/>
            <a:ext cx="5340471" cy="1083212"/>
          </a:xfrm>
          <a:prstGeom prst="rect">
            <a:avLst/>
          </a:prstGeom>
          <a:solidFill>
            <a:schemeClr val="bg1">
              <a:lumMod val="95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GPUs are designed for high parallel computations. They contain hundreds of cores that can handle many threads simultaneously. These threads execute in SIMD manner.</a:t>
            </a:r>
          </a:p>
        </p:txBody>
      </p:sp>
      <p:sp>
        <p:nvSpPr>
          <p:cNvPr id="8" name="Rectangle 7">
            <a:extLst>
              <a:ext uri="{FF2B5EF4-FFF2-40B4-BE49-F238E27FC236}">
                <a16:creationId xmlns:a16="http://schemas.microsoft.com/office/drawing/2014/main" id="{CE2AAB12-FFED-4AAF-8962-F1CCA2275CD3}"/>
              </a:ext>
            </a:extLst>
          </p:cNvPr>
          <p:cNvSpPr/>
          <p:nvPr/>
        </p:nvSpPr>
        <p:spPr>
          <a:xfrm>
            <a:off x="335857" y="2506109"/>
            <a:ext cx="5340467" cy="705729"/>
          </a:xfrm>
          <a:prstGeom prst="rect">
            <a:avLst/>
          </a:prstGeom>
          <a:solidFill>
            <a:schemeClr val="bg1">
              <a:lumMod val="95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They have high memory bandwidth, and they can fetch a large amount of data.</a:t>
            </a:r>
          </a:p>
        </p:txBody>
      </p:sp>
      <p:grpSp>
        <p:nvGrpSpPr>
          <p:cNvPr id="19" name="Group 18">
            <a:extLst>
              <a:ext uri="{FF2B5EF4-FFF2-40B4-BE49-F238E27FC236}">
                <a16:creationId xmlns:a16="http://schemas.microsoft.com/office/drawing/2014/main" id="{A1BE32AE-5262-4B54-A504-D6E15F7F8161}"/>
              </a:ext>
            </a:extLst>
          </p:cNvPr>
          <p:cNvGrpSpPr/>
          <p:nvPr/>
        </p:nvGrpSpPr>
        <p:grpSpPr>
          <a:xfrm>
            <a:off x="5964702" y="1249333"/>
            <a:ext cx="661181" cy="1941341"/>
            <a:chOff x="6330464" y="1730326"/>
            <a:chExt cx="661181" cy="1941341"/>
          </a:xfrm>
          <a:solidFill>
            <a:schemeClr val="bg1">
              <a:lumMod val="95000"/>
            </a:schemeClr>
          </a:solidFill>
        </p:grpSpPr>
        <p:cxnSp>
          <p:nvCxnSpPr>
            <p:cNvPr id="10" name="Straight Connector 9">
              <a:extLst>
                <a:ext uri="{FF2B5EF4-FFF2-40B4-BE49-F238E27FC236}">
                  <a16:creationId xmlns:a16="http://schemas.microsoft.com/office/drawing/2014/main" id="{22372260-D0D5-47A8-AA89-0E3B3AEFBFBB}"/>
                </a:ext>
              </a:extLst>
            </p:cNvPr>
            <p:cNvCxnSpPr>
              <a:cxnSpLocks/>
            </p:cNvCxnSpPr>
            <p:nvPr/>
          </p:nvCxnSpPr>
          <p:spPr>
            <a:xfrm>
              <a:off x="6639953" y="1730326"/>
              <a:ext cx="0" cy="1941341"/>
            </a:xfrm>
            <a:prstGeom prst="line">
              <a:avLst/>
            </a:prstGeom>
            <a:grpFill/>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D5CEFB2-C949-4E16-B0FF-FD185CE34ABA}"/>
                </a:ext>
              </a:extLst>
            </p:cNvPr>
            <p:cNvCxnSpPr/>
            <p:nvPr/>
          </p:nvCxnSpPr>
          <p:spPr>
            <a:xfrm flipH="1">
              <a:off x="6330464" y="1730326"/>
              <a:ext cx="309489" cy="0"/>
            </a:xfrm>
            <a:prstGeom prst="line">
              <a:avLst/>
            </a:prstGeom>
            <a:grpFill/>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6A8BCF-1385-4928-A032-77CFCBDB7CF0}"/>
                </a:ext>
              </a:extLst>
            </p:cNvPr>
            <p:cNvCxnSpPr/>
            <p:nvPr/>
          </p:nvCxnSpPr>
          <p:spPr>
            <a:xfrm flipH="1">
              <a:off x="6330464" y="3671667"/>
              <a:ext cx="309489" cy="0"/>
            </a:xfrm>
            <a:prstGeom prst="line">
              <a:avLst/>
            </a:prstGeom>
            <a:grpFill/>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A863324-A1CF-4497-AA5E-95D4A74A044C}"/>
                </a:ext>
              </a:extLst>
            </p:cNvPr>
            <p:cNvCxnSpPr/>
            <p:nvPr/>
          </p:nvCxnSpPr>
          <p:spPr>
            <a:xfrm>
              <a:off x="6639953" y="2644726"/>
              <a:ext cx="351692" cy="0"/>
            </a:xfrm>
            <a:prstGeom prst="straightConnector1">
              <a:avLst/>
            </a:prstGeom>
            <a:grpFill/>
            <a:ln w="381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8F6A8F9E-081E-4D01-9D97-6B01204B2BE4}"/>
              </a:ext>
            </a:extLst>
          </p:cNvPr>
          <p:cNvSpPr/>
          <p:nvPr/>
        </p:nvSpPr>
        <p:spPr>
          <a:xfrm>
            <a:off x="6918778" y="1508414"/>
            <a:ext cx="4781609" cy="1310638"/>
          </a:xfrm>
          <a:prstGeom prst="rect">
            <a:avLst/>
          </a:prstGeom>
          <a:solidFill>
            <a:schemeClr val="bg1">
              <a:lumMod val="95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They can fetch high dimensional matrices in DNNs and perform the calculations in parallel.</a:t>
            </a:r>
          </a:p>
        </p:txBody>
      </p:sp>
      <p:cxnSp>
        <p:nvCxnSpPr>
          <p:cNvPr id="21" name="Straight Connector 20">
            <a:extLst>
              <a:ext uri="{FF2B5EF4-FFF2-40B4-BE49-F238E27FC236}">
                <a16:creationId xmlns:a16="http://schemas.microsoft.com/office/drawing/2014/main" id="{81AAACD3-A34E-4259-AD61-EAA01625DF6C}"/>
              </a:ext>
            </a:extLst>
          </p:cNvPr>
          <p:cNvCxnSpPr/>
          <p:nvPr/>
        </p:nvCxnSpPr>
        <p:spPr>
          <a:xfrm>
            <a:off x="0" y="3429000"/>
            <a:ext cx="12192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61D7206-B694-452D-86D2-4903625F8FBD}"/>
              </a:ext>
            </a:extLst>
          </p:cNvPr>
          <p:cNvGrpSpPr/>
          <p:nvPr/>
        </p:nvGrpSpPr>
        <p:grpSpPr>
          <a:xfrm>
            <a:off x="187189" y="3507523"/>
            <a:ext cx="5777513" cy="3230902"/>
            <a:chOff x="225083" y="1125416"/>
            <a:chExt cx="5870917" cy="3319976"/>
          </a:xfrm>
        </p:grpSpPr>
        <p:sp>
          <p:nvSpPr>
            <p:cNvPr id="25" name="Rectangle 24">
              <a:extLst>
                <a:ext uri="{FF2B5EF4-FFF2-40B4-BE49-F238E27FC236}">
                  <a16:creationId xmlns:a16="http://schemas.microsoft.com/office/drawing/2014/main" id="{8F6BD483-8917-42F7-B11D-23543968071B}"/>
                </a:ext>
              </a:extLst>
            </p:cNvPr>
            <p:cNvSpPr/>
            <p:nvPr/>
          </p:nvSpPr>
          <p:spPr>
            <a:xfrm>
              <a:off x="225083" y="1125416"/>
              <a:ext cx="5870917" cy="331997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71E7253A-5058-4657-91ED-DC129C256FCB}"/>
                </a:ext>
              </a:extLst>
            </p:cNvPr>
            <p:cNvPicPr>
              <a:picLocks noChangeAspect="1"/>
            </p:cNvPicPr>
            <p:nvPr/>
          </p:nvPicPr>
          <p:blipFill>
            <a:blip r:embed="rId3"/>
            <a:stretch>
              <a:fillRect/>
            </a:stretch>
          </p:blipFill>
          <p:spPr>
            <a:xfrm>
              <a:off x="2961884" y="1420838"/>
              <a:ext cx="3001967" cy="2685354"/>
            </a:xfrm>
            <a:prstGeom prst="rect">
              <a:avLst/>
            </a:prstGeom>
          </p:spPr>
        </p:pic>
        <p:sp>
          <p:nvSpPr>
            <p:cNvPr id="27" name="TextBox 26">
              <a:extLst>
                <a:ext uri="{FF2B5EF4-FFF2-40B4-BE49-F238E27FC236}">
                  <a16:creationId xmlns:a16="http://schemas.microsoft.com/office/drawing/2014/main" id="{21DED026-918F-46B2-BCED-A42E22FFA1F9}"/>
                </a:ext>
              </a:extLst>
            </p:cNvPr>
            <p:cNvSpPr txBox="1"/>
            <p:nvPr/>
          </p:nvSpPr>
          <p:spPr>
            <a:xfrm>
              <a:off x="401237" y="1862169"/>
              <a:ext cx="2560648" cy="1802692"/>
            </a:xfrm>
            <a:prstGeom prst="rect">
              <a:avLst/>
            </a:prstGeom>
            <a:noFill/>
          </p:spPr>
          <p:txBody>
            <a:bodyPr wrap="square" rtlCol="0">
              <a:spAutoFit/>
            </a:bodyPr>
            <a:lstStyle/>
            <a:p>
              <a:r>
                <a:rPr lang="en-US" dirty="0"/>
                <a:t>Designed for low-latency operation:</a:t>
              </a:r>
            </a:p>
            <a:p>
              <a:endParaRPr lang="en-US" dirty="0"/>
            </a:p>
            <a:p>
              <a:pPr marL="285750" indent="-285750">
                <a:buFont typeface="Arial" panose="020B0604020202020204" pitchFamily="34" charset="0"/>
                <a:buChar char="•"/>
              </a:pPr>
              <a:r>
                <a:rPr lang="en-US" dirty="0"/>
                <a:t>Large caches</a:t>
              </a:r>
            </a:p>
            <a:p>
              <a:pPr marL="285750" indent="-285750">
                <a:buFont typeface="Arial" panose="020B0604020202020204" pitchFamily="34" charset="0"/>
                <a:buChar char="•"/>
              </a:pPr>
              <a:r>
                <a:rPr lang="en-US" dirty="0"/>
                <a:t>Sophisticated control</a:t>
              </a:r>
            </a:p>
            <a:p>
              <a:pPr marL="285750" indent="-285750">
                <a:buFont typeface="Arial" panose="020B0604020202020204" pitchFamily="34" charset="0"/>
                <a:buChar char="•"/>
              </a:pPr>
              <a:r>
                <a:rPr lang="en-US" dirty="0"/>
                <a:t>Powerful ALUs</a:t>
              </a:r>
            </a:p>
          </p:txBody>
        </p:sp>
      </p:grpSp>
      <p:grpSp>
        <p:nvGrpSpPr>
          <p:cNvPr id="29" name="Group 28">
            <a:extLst>
              <a:ext uri="{FF2B5EF4-FFF2-40B4-BE49-F238E27FC236}">
                <a16:creationId xmlns:a16="http://schemas.microsoft.com/office/drawing/2014/main" id="{ADAF111F-3B23-4AD0-AFEF-B935D7C47BA0}"/>
              </a:ext>
            </a:extLst>
          </p:cNvPr>
          <p:cNvGrpSpPr/>
          <p:nvPr/>
        </p:nvGrpSpPr>
        <p:grpSpPr>
          <a:xfrm>
            <a:off x="6119446" y="3507523"/>
            <a:ext cx="5885365" cy="3230895"/>
            <a:chOff x="6187440" y="1125416"/>
            <a:chExt cx="5870917" cy="3319976"/>
          </a:xfrm>
        </p:grpSpPr>
        <p:sp>
          <p:nvSpPr>
            <p:cNvPr id="30" name="Rectangle 29">
              <a:extLst>
                <a:ext uri="{FF2B5EF4-FFF2-40B4-BE49-F238E27FC236}">
                  <a16:creationId xmlns:a16="http://schemas.microsoft.com/office/drawing/2014/main" id="{F53D4579-54F4-4BA3-9C17-8E7295ADEA93}"/>
                </a:ext>
              </a:extLst>
            </p:cNvPr>
            <p:cNvSpPr/>
            <p:nvPr/>
          </p:nvSpPr>
          <p:spPr>
            <a:xfrm>
              <a:off x="6187440" y="1125416"/>
              <a:ext cx="5870917" cy="331997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1F8DFA69-398F-4E57-BCE4-FEF4DF15F1F1}"/>
                </a:ext>
              </a:extLst>
            </p:cNvPr>
            <p:cNvPicPr>
              <a:picLocks noChangeAspect="1"/>
            </p:cNvPicPr>
            <p:nvPr/>
          </p:nvPicPr>
          <p:blipFill>
            <a:blip r:embed="rId4"/>
            <a:stretch>
              <a:fillRect/>
            </a:stretch>
          </p:blipFill>
          <p:spPr>
            <a:xfrm>
              <a:off x="8677048" y="1354243"/>
              <a:ext cx="3118864" cy="2685354"/>
            </a:xfrm>
            <a:prstGeom prst="rect">
              <a:avLst/>
            </a:prstGeom>
          </p:spPr>
        </p:pic>
        <p:sp>
          <p:nvSpPr>
            <p:cNvPr id="32" name="TextBox 31">
              <a:extLst>
                <a:ext uri="{FF2B5EF4-FFF2-40B4-BE49-F238E27FC236}">
                  <a16:creationId xmlns:a16="http://schemas.microsoft.com/office/drawing/2014/main" id="{E2C342AA-2FDD-431D-9F9E-6E93416FE444}"/>
                </a:ext>
              </a:extLst>
            </p:cNvPr>
            <p:cNvSpPr txBox="1"/>
            <p:nvPr/>
          </p:nvSpPr>
          <p:spPr>
            <a:xfrm>
              <a:off x="6249418" y="1292898"/>
              <a:ext cx="2427630" cy="2941241"/>
            </a:xfrm>
            <a:prstGeom prst="rect">
              <a:avLst/>
            </a:prstGeom>
            <a:noFill/>
          </p:spPr>
          <p:txBody>
            <a:bodyPr wrap="square" rtlCol="0">
              <a:spAutoFit/>
            </a:bodyPr>
            <a:lstStyle/>
            <a:p>
              <a:r>
                <a:rPr lang="en-US" dirty="0"/>
                <a:t>Designed for high-throughput:</a:t>
              </a:r>
            </a:p>
            <a:p>
              <a:endParaRPr lang="en-US" dirty="0"/>
            </a:p>
            <a:p>
              <a:pPr marL="285750" indent="-285750">
                <a:buFont typeface="Arial" panose="020B0604020202020204" pitchFamily="34" charset="0"/>
                <a:buChar char="•"/>
              </a:pPr>
              <a:r>
                <a:rPr lang="en-US" dirty="0"/>
                <a:t>Small caches</a:t>
              </a:r>
            </a:p>
            <a:p>
              <a:pPr marL="285750" indent="-285750">
                <a:buFont typeface="Arial" panose="020B0604020202020204" pitchFamily="34" charset="0"/>
                <a:buChar char="•"/>
              </a:pPr>
              <a:r>
                <a:rPr lang="en-US" dirty="0"/>
                <a:t>Simple control</a:t>
              </a:r>
            </a:p>
            <a:p>
              <a:pPr marL="285750" indent="-285750">
                <a:buFont typeface="Arial" panose="020B0604020202020204" pitchFamily="34" charset="0"/>
                <a:buChar char="•"/>
              </a:pPr>
              <a:r>
                <a:rPr lang="en-US" dirty="0"/>
                <a:t>Energy efficient ALUs</a:t>
              </a:r>
            </a:p>
            <a:p>
              <a:pPr marL="285750" indent="-285750">
                <a:buFont typeface="Arial" panose="020B0604020202020204" pitchFamily="34" charset="0"/>
                <a:buChar char="•"/>
              </a:pPr>
              <a:r>
                <a:rPr lang="en-US" dirty="0"/>
                <a:t>Latencies compensated by large number of threads</a:t>
              </a:r>
            </a:p>
          </p:txBody>
        </p:sp>
      </p:grpSp>
    </p:spTree>
    <p:extLst>
      <p:ext uri="{BB962C8B-B14F-4D97-AF65-F5344CB8AC3E}">
        <p14:creationId xmlns:p14="http://schemas.microsoft.com/office/powerpoint/2010/main" val="2302887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E684-1A20-78DF-F153-9516A0E6B77B}"/>
              </a:ext>
            </a:extLst>
          </p:cNvPr>
          <p:cNvSpPr>
            <a:spLocks noGrp="1"/>
          </p:cNvSpPr>
          <p:nvPr>
            <p:ph type="title"/>
          </p:nvPr>
        </p:nvSpPr>
        <p:spPr>
          <a:xfrm>
            <a:off x="1201757" y="190423"/>
            <a:ext cx="10515600" cy="1325563"/>
          </a:xfrm>
        </p:spPr>
        <p:txBody>
          <a:bodyPr/>
          <a:lstStyle/>
          <a:p>
            <a:pPr algn="ctr"/>
            <a:r>
              <a:rPr lang="en-US" dirty="0">
                <a:latin typeface="Times New Roman" panose="02020603050405020304" pitchFamily="18" charset="0"/>
                <a:cs typeface="Times New Roman" panose="02020603050405020304" pitchFamily="18" charset="0"/>
              </a:rPr>
              <a:t>RISC-V with Extensions for AI</a:t>
            </a:r>
          </a:p>
        </p:txBody>
      </p:sp>
      <p:sp>
        <p:nvSpPr>
          <p:cNvPr id="3" name="Content Placeholder 2">
            <a:extLst>
              <a:ext uri="{FF2B5EF4-FFF2-40B4-BE49-F238E27FC236}">
                <a16:creationId xmlns:a16="http://schemas.microsoft.com/office/drawing/2014/main" id="{33EE4DC4-30FC-9C70-C658-52B740CE9FBD}"/>
              </a:ext>
            </a:extLst>
          </p:cNvPr>
          <p:cNvSpPr>
            <a:spLocks noGrp="1"/>
          </p:cNvSpPr>
          <p:nvPr>
            <p:ph idx="1"/>
          </p:nvPr>
        </p:nvSpPr>
        <p:spPr>
          <a:xfrm>
            <a:off x="80543" y="1515986"/>
            <a:ext cx="5564622" cy="4014481"/>
          </a:xfrm>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Esperanto Technologies RISC-V to compete with GPUs</a:t>
            </a:r>
          </a:p>
          <a:p>
            <a:pPr lvl="1"/>
            <a:r>
              <a:rPr lang="en-US" dirty="0">
                <a:latin typeface="Times New Roman" panose="02020603050405020304" pitchFamily="18" charset="0"/>
                <a:cs typeface="Times New Roman" panose="02020603050405020304" pitchFamily="18" charset="0"/>
              </a:rPr>
              <a:t>47 basic RISC-V instructions with added vector instruction for VMM (8bit, 16bit FPT, and 32bit FPT)</a:t>
            </a:r>
          </a:p>
          <a:p>
            <a:pPr lvl="1"/>
            <a:r>
              <a:rPr lang="en-US" dirty="0">
                <a:latin typeface="Times New Roman" panose="02020603050405020304" pitchFamily="18" charset="0"/>
                <a:cs typeface="Times New Roman" panose="02020603050405020304" pitchFamily="18" charset="0"/>
              </a:rPr>
              <a:t>24 billion transistors @ 7nm at 570 </a:t>
            </a:r>
            <a:r>
              <a:rPr lang="en-US" dirty="0" err="1">
                <a:latin typeface="Times New Roman" panose="02020603050405020304" pitchFamily="18" charset="0"/>
                <a:cs typeface="Times New Roman" panose="02020603050405020304" pitchFamily="18" charset="0"/>
              </a:rPr>
              <a:t>sqmm</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Ceremorphic</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RISC-V with ARM and custom accelerators</a:t>
            </a:r>
          </a:p>
          <a:p>
            <a:r>
              <a:rPr lang="en-US" dirty="0">
                <a:latin typeface="Times New Roman" panose="02020603050405020304" pitchFamily="18" charset="0"/>
                <a:cs typeface="Times New Roman" panose="02020603050405020304" pitchFamily="18" charset="0"/>
              </a:rPr>
              <a:t>Intel Mobileye </a:t>
            </a:r>
          </a:p>
          <a:p>
            <a:pPr lvl="1"/>
            <a:r>
              <a:rPr lang="en-US" dirty="0">
                <a:latin typeface="Times New Roman" panose="02020603050405020304" pitchFamily="18" charset="0"/>
                <a:cs typeface="Times New Roman" panose="02020603050405020304" pitchFamily="18" charset="0"/>
              </a:rPr>
              <a:t>12 RISC-V with accelerator</a:t>
            </a:r>
          </a:p>
          <a:p>
            <a:pPr lvl="1"/>
            <a:r>
              <a:rPr lang="en-US" dirty="0">
                <a:latin typeface="Times New Roman" panose="02020603050405020304" pitchFamily="18" charset="0"/>
                <a:cs typeface="Times New Roman" panose="02020603050405020304" pitchFamily="18" charset="0"/>
              </a:rPr>
              <a:t>For Level 4 autonomous vehicles</a:t>
            </a:r>
          </a:p>
        </p:txBody>
      </p:sp>
      <p:pic>
        <p:nvPicPr>
          <p:cNvPr id="5" name="Picture 4">
            <a:extLst>
              <a:ext uri="{FF2B5EF4-FFF2-40B4-BE49-F238E27FC236}">
                <a16:creationId xmlns:a16="http://schemas.microsoft.com/office/drawing/2014/main" id="{125ED1EE-16FA-D8BF-A2C1-7406C19B8BCE}"/>
              </a:ext>
            </a:extLst>
          </p:cNvPr>
          <p:cNvPicPr>
            <a:picLocks noChangeAspect="1"/>
          </p:cNvPicPr>
          <p:nvPr/>
        </p:nvPicPr>
        <p:blipFill>
          <a:blip r:embed="rId2"/>
          <a:stretch>
            <a:fillRect/>
          </a:stretch>
        </p:blipFill>
        <p:spPr>
          <a:xfrm>
            <a:off x="5490381" y="2106948"/>
            <a:ext cx="6460838" cy="3115047"/>
          </a:xfrm>
          <a:prstGeom prst="rect">
            <a:avLst/>
          </a:prstGeom>
        </p:spPr>
      </p:pic>
    </p:spTree>
    <p:extLst>
      <p:ext uri="{BB962C8B-B14F-4D97-AF65-F5344CB8AC3E}">
        <p14:creationId xmlns:p14="http://schemas.microsoft.com/office/powerpoint/2010/main" val="3317358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AABF-3CFC-268D-5B43-5EF4740FD9E8}"/>
              </a:ext>
            </a:extLst>
          </p:cNvPr>
          <p:cNvSpPr>
            <a:spLocks noGrp="1"/>
          </p:cNvSpPr>
          <p:nvPr>
            <p:ph type="title"/>
          </p:nvPr>
        </p:nvSpPr>
        <p:spPr/>
        <p:txBody>
          <a:bodyPr/>
          <a:lstStyle/>
          <a:p>
            <a:pPr algn="ctr"/>
            <a:r>
              <a:rPr lang="en-US" dirty="0" err="1">
                <a:latin typeface="Times New Roman" panose="02020603050405020304" pitchFamily="18" charset="0"/>
                <a:cs typeface="Times New Roman" panose="02020603050405020304" pitchFamily="18" charset="0"/>
              </a:rPr>
              <a:t>Espranto</a:t>
            </a:r>
            <a:r>
              <a:rPr lang="en-US" dirty="0">
                <a:latin typeface="Times New Roman" panose="02020603050405020304" pitchFamily="18" charset="0"/>
                <a:cs typeface="Times New Roman" panose="02020603050405020304" pitchFamily="18" charset="0"/>
              </a:rPr>
              <a:t> Power Efficiency </a:t>
            </a:r>
          </a:p>
        </p:txBody>
      </p:sp>
      <p:pic>
        <p:nvPicPr>
          <p:cNvPr id="5" name="Content Placeholder 4">
            <a:extLst>
              <a:ext uri="{FF2B5EF4-FFF2-40B4-BE49-F238E27FC236}">
                <a16:creationId xmlns:a16="http://schemas.microsoft.com/office/drawing/2014/main" id="{5AC000AD-25A2-0667-EE40-AAB5CD7311B6}"/>
              </a:ext>
            </a:extLst>
          </p:cNvPr>
          <p:cNvPicPr>
            <a:picLocks noGrp="1" noChangeAspect="1"/>
          </p:cNvPicPr>
          <p:nvPr>
            <p:ph idx="1"/>
          </p:nvPr>
        </p:nvPicPr>
        <p:blipFill>
          <a:blip r:embed="rId3"/>
          <a:stretch>
            <a:fillRect/>
          </a:stretch>
        </p:blipFill>
        <p:spPr>
          <a:xfrm>
            <a:off x="838200" y="1690688"/>
            <a:ext cx="9093408" cy="4351338"/>
          </a:xfrm>
        </p:spPr>
      </p:pic>
      <p:sp>
        <p:nvSpPr>
          <p:cNvPr id="7" name="TextBox 6">
            <a:extLst>
              <a:ext uri="{FF2B5EF4-FFF2-40B4-BE49-F238E27FC236}">
                <a16:creationId xmlns:a16="http://schemas.microsoft.com/office/drawing/2014/main" id="{7D54EBAE-B758-7C77-516B-505FAA8BB1FD}"/>
              </a:ext>
            </a:extLst>
          </p:cNvPr>
          <p:cNvSpPr txBox="1"/>
          <p:nvPr/>
        </p:nvSpPr>
        <p:spPr>
          <a:xfrm>
            <a:off x="8527055" y="6042026"/>
            <a:ext cx="1952137" cy="276999"/>
          </a:xfrm>
          <a:prstGeom prst="rect">
            <a:avLst/>
          </a:prstGeom>
          <a:noFill/>
        </p:spPr>
        <p:txBody>
          <a:bodyPr wrap="none" rtlCol="0">
            <a:spAutoFit/>
          </a:bodyPr>
          <a:lstStyle/>
          <a:p>
            <a:r>
              <a:rPr lang="en-US" sz="1200" dirty="0"/>
              <a:t>Hot Chips 33, D. </a:t>
            </a:r>
            <a:r>
              <a:rPr lang="en-US" sz="1200" dirty="0" err="1"/>
              <a:t>Ditzel</a:t>
            </a:r>
            <a:r>
              <a:rPr lang="en-US" sz="1200" dirty="0"/>
              <a:t>, et al.</a:t>
            </a:r>
          </a:p>
        </p:txBody>
      </p:sp>
    </p:spTree>
    <p:extLst>
      <p:ext uri="{BB962C8B-B14F-4D97-AF65-F5344CB8AC3E}">
        <p14:creationId xmlns:p14="http://schemas.microsoft.com/office/powerpoint/2010/main" val="1799422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73096E4-BDD8-4535-AB99-F12DD7CF4035}"/>
              </a:ext>
            </a:extLst>
          </p:cNvPr>
          <p:cNvSpPr/>
          <p:nvPr/>
        </p:nvSpPr>
        <p:spPr>
          <a:xfrm>
            <a:off x="2471839" y="296473"/>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a:solidFill>
                    <a:sysClr val="windowText" lastClr="000000"/>
                  </a:solidFill>
                </a:ln>
                <a:solidFill>
                  <a:schemeClr val="bg1"/>
                </a:solidFill>
                <a:cs typeface="Times New Roman" panose="02020603050405020304" pitchFamily="18" charset="0"/>
              </a:rPr>
              <a:t>FPGAs for neural network</a:t>
            </a:r>
          </a:p>
        </p:txBody>
      </p:sp>
      <p:sp>
        <p:nvSpPr>
          <p:cNvPr id="6" name="Rectangle 5">
            <a:extLst>
              <a:ext uri="{FF2B5EF4-FFF2-40B4-BE49-F238E27FC236}">
                <a16:creationId xmlns:a16="http://schemas.microsoft.com/office/drawing/2014/main" id="{100DF02D-E921-4656-98FC-4B894E7D0CA1}"/>
              </a:ext>
            </a:extLst>
          </p:cNvPr>
          <p:cNvSpPr/>
          <p:nvPr/>
        </p:nvSpPr>
        <p:spPr>
          <a:xfrm>
            <a:off x="491613" y="4669526"/>
            <a:ext cx="11208774" cy="1754326"/>
          </a:xfrm>
          <a:prstGeom prst="rect">
            <a:avLst/>
          </a:prstGeom>
        </p:spPr>
        <p:txBody>
          <a:bodyPr wrap="square">
            <a:spAutoFit/>
          </a:bodyPr>
          <a:lstStyle/>
          <a:p>
            <a:pPr marL="285750" indent="-285750">
              <a:buFont typeface="Wingdings" panose="05000000000000000000" pitchFamily="2" charset="2"/>
              <a:buChar char="v"/>
            </a:pPr>
            <a:r>
              <a:rPr lang="en-US" dirty="0"/>
              <a:t>Depending on the application data type (16 FP) and the GPU native supported data path (16 FP), it can have a better power efficiency than FPGAs.</a:t>
            </a:r>
          </a:p>
          <a:p>
            <a:pPr marL="285750" indent="-285750">
              <a:buFont typeface="Wingdings" panose="05000000000000000000" pitchFamily="2" charset="2"/>
              <a:buChar char="v"/>
            </a:pPr>
            <a:r>
              <a:rPr lang="en-US" dirty="0"/>
              <a:t>programming a GPU is usually easier than FPGAs</a:t>
            </a:r>
          </a:p>
          <a:p>
            <a:pPr marL="285750" indent="-285750">
              <a:buFont typeface="Wingdings" panose="05000000000000000000" pitchFamily="2" charset="2"/>
              <a:buChar char="v"/>
            </a:pPr>
            <a:r>
              <a:rPr lang="en-US" dirty="0"/>
              <a:t>According to flexibility of FPGAs, they can support various data type like binary or ternary data type.</a:t>
            </a:r>
          </a:p>
          <a:p>
            <a:pPr marL="285750" indent="-285750">
              <a:buFont typeface="Wingdings" panose="05000000000000000000" pitchFamily="2" charset="2"/>
              <a:buChar char="v"/>
            </a:pPr>
            <a:r>
              <a:rPr lang="en-US" dirty="0"/>
              <a:t>Datapath in GPUs is SIMD while in FPGA user can configure a specific data path.</a:t>
            </a:r>
          </a:p>
          <a:p>
            <a:pPr marL="285750" indent="-285750">
              <a:buFont typeface="Arial" panose="020B0604020202020204" pitchFamily="34" charset="0"/>
              <a:buChar char="•"/>
            </a:pPr>
            <a:endParaRPr lang="en-US" dirty="0"/>
          </a:p>
        </p:txBody>
      </p:sp>
      <p:sp>
        <p:nvSpPr>
          <p:cNvPr id="2" name="Rectangle 1">
            <a:extLst>
              <a:ext uri="{FF2B5EF4-FFF2-40B4-BE49-F238E27FC236}">
                <a16:creationId xmlns:a16="http://schemas.microsoft.com/office/drawing/2014/main" id="{68A66FE6-868A-4817-9DAA-0F75C7EB9693}"/>
              </a:ext>
            </a:extLst>
          </p:cNvPr>
          <p:cNvSpPr/>
          <p:nvPr/>
        </p:nvSpPr>
        <p:spPr>
          <a:xfrm>
            <a:off x="671587" y="1638136"/>
            <a:ext cx="6674093" cy="1477328"/>
          </a:xfrm>
          <a:prstGeom prst="rect">
            <a:avLst/>
          </a:prstGeom>
        </p:spPr>
        <p:txBody>
          <a:bodyPr wrap="square">
            <a:spAutoFit/>
          </a:bodyPr>
          <a:lstStyle/>
          <a:p>
            <a:r>
              <a:rPr lang="en-US" dirty="0"/>
              <a:t>Field Programmable Gate Arrays (FPGAs) are semiconductor devices consist of </a:t>
            </a:r>
            <a:r>
              <a:rPr lang="en-US" b="1" dirty="0"/>
              <a:t>configurable logic blocks </a:t>
            </a:r>
            <a:r>
              <a:rPr lang="en-US" dirty="0"/>
              <a:t>connected via </a:t>
            </a:r>
            <a:r>
              <a:rPr lang="en-US" b="1" dirty="0"/>
              <a:t>programmable interconnects</a:t>
            </a:r>
            <a:r>
              <a:rPr lang="en-US" dirty="0"/>
              <a:t>. Because of their </a:t>
            </a:r>
            <a:r>
              <a:rPr lang="en-US" b="1" dirty="0"/>
              <a:t>high energy-efficiency</a:t>
            </a:r>
            <a:r>
              <a:rPr lang="en-US" dirty="0"/>
              <a:t>, </a:t>
            </a:r>
            <a:r>
              <a:rPr lang="en-US" b="1" dirty="0"/>
              <a:t>computing capabilities</a:t>
            </a:r>
            <a:r>
              <a:rPr lang="en-US" dirty="0"/>
              <a:t> </a:t>
            </a:r>
            <a:r>
              <a:rPr lang="en-US" b="1" dirty="0"/>
              <a:t>and reconfigurability </a:t>
            </a:r>
            <a:r>
              <a:rPr lang="en-US" dirty="0"/>
              <a:t>they are becoming the platform of choice for DNNs accelerators.  E.g., </a:t>
            </a:r>
            <a:r>
              <a:rPr lang="en-US" b="1" dirty="0"/>
              <a:t>Catapult Microsoft</a:t>
            </a:r>
          </a:p>
        </p:txBody>
      </p:sp>
      <p:pic>
        <p:nvPicPr>
          <p:cNvPr id="5" name="Picture 4" descr="A picture containing drawing&#10;&#10;Description automatically generated">
            <a:extLst>
              <a:ext uri="{FF2B5EF4-FFF2-40B4-BE49-F238E27FC236}">
                <a16:creationId xmlns:a16="http://schemas.microsoft.com/office/drawing/2014/main" id="{2727987E-4F05-463E-AAD2-3D98023DF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863" y="1226328"/>
            <a:ext cx="3747513" cy="3236489"/>
          </a:xfrm>
          <a:prstGeom prst="rect">
            <a:avLst/>
          </a:prstGeom>
        </p:spPr>
      </p:pic>
      <p:sp>
        <p:nvSpPr>
          <p:cNvPr id="7" name="Rectangle 6">
            <a:extLst>
              <a:ext uri="{FF2B5EF4-FFF2-40B4-BE49-F238E27FC236}">
                <a16:creationId xmlns:a16="http://schemas.microsoft.com/office/drawing/2014/main" id="{BCA1CB8A-28D8-41A9-82AE-0A860929920F}"/>
              </a:ext>
            </a:extLst>
          </p:cNvPr>
          <p:cNvSpPr/>
          <p:nvPr/>
        </p:nvSpPr>
        <p:spPr>
          <a:xfrm>
            <a:off x="648024" y="3586088"/>
            <a:ext cx="1926734" cy="5525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GPU vs. FPGA :</a:t>
            </a:r>
          </a:p>
        </p:txBody>
      </p:sp>
    </p:spTree>
    <p:extLst>
      <p:ext uri="{BB962C8B-B14F-4D97-AF65-F5344CB8AC3E}">
        <p14:creationId xmlns:p14="http://schemas.microsoft.com/office/powerpoint/2010/main" val="3259562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9E8AE25-309C-4AAD-9356-35EE9A47CF69}"/>
              </a:ext>
            </a:extLst>
          </p:cNvPr>
          <p:cNvSpPr/>
          <p:nvPr/>
        </p:nvSpPr>
        <p:spPr>
          <a:xfrm>
            <a:off x="2471839" y="144384"/>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ASICs-based Neural Network Processors</a:t>
            </a:r>
          </a:p>
        </p:txBody>
      </p:sp>
      <p:sp>
        <p:nvSpPr>
          <p:cNvPr id="3" name="Rectangle 2">
            <a:extLst>
              <a:ext uri="{FF2B5EF4-FFF2-40B4-BE49-F238E27FC236}">
                <a16:creationId xmlns:a16="http://schemas.microsoft.com/office/drawing/2014/main" id="{CED8756C-0365-45B7-85A1-6797CBB1CA04}"/>
              </a:ext>
            </a:extLst>
          </p:cNvPr>
          <p:cNvSpPr/>
          <p:nvPr/>
        </p:nvSpPr>
        <p:spPr>
          <a:xfrm>
            <a:off x="551769" y="1156659"/>
            <a:ext cx="11088459" cy="2539157"/>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GPUs and FPGAs perform better than CPUs for DNNs’ applications, but </a:t>
            </a:r>
            <a:r>
              <a:rPr lang="en-US" b="1" dirty="0">
                <a:latin typeface="Times New Roman" panose="02020603050405020304" pitchFamily="18" charset="0"/>
                <a:cs typeface="Times New Roman" panose="02020603050405020304" pitchFamily="18" charset="0"/>
              </a:rPr>
              <a:t>more efficiency can still be gained via an Application-Specific Integrated Circuit (ASIC).</a:t>
            </a:r>
          </a:p>
          <a:p>
            <a:endParaRPr lang="en-US" sz="5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ASICs are the </a:t>
            </a:r>
            <a:r>
              <a:rPr lang="en-US" b="1" dirty="0">
                <a:latin typeface="Times New Roman" panose="02020603050405020304" pitchFamily="18" charset="0"/>
                <a:cs typeface="Times New Roman" panose="02020603050405020304" pitchFamily="18" charset="0"/>
              </a:rPr>
              <a:t>least flexible </a:t>
            </a:r>
            <a:r>
              <a:rPr lang="en-US" dirty="0">
                <a:latin typeface="Times New Roman" panose="02020603050405020304" pitchFamily="18" charset="0"/>
                <a:cs typeface="Times New Roman" panose="02020603050405020304" pitchFamily="18" charset="0"/>
              </a:rPr>
              <a:t>but the </a:t>
            </a:r>
            <a:r>
              <a:rPr lang="en-US" b="1" dirty="0">
                <a:latin typeface="Times New Roman" panose="02020603050405020304" pitchFamily="18" charset="0"/>
                <a:cs typeface="Times New Roman" panose="02020603050405020304" pitchFamily="18" charset="0"/>
              </a:rPr>
              <a:t>most high-performance options</a:t>
            </a:r>
            <a:r>
              <a:rPr lang="en-US" dirty="0">
                <a:latin typeface="Times New Roman" panose="02020603050405020304" pitchFamily="18" charset="0"/>
                <a:cs typeface="Times New Roman" panose="02020603050405020304" pitchFamily="18" charset="0"/>
              </a:rPr>
              <a:t>. They can be designed for either </a:t>
            </a:r>
            <a:r>
              <a:rPr lang="en-US" b="1" dirty="0">
                <a:latin typeface="Times New Roman" panose="02020603050405020304" pitchFamily="18" charset="0"/>
                <a:cs typeface="Times New Roman" panose="02020603050405020304" pitchFamily="18" charset="0"/>
              </a:rPr>
              <a:t>training</a:t>
            </a:r>
            <a:r>
              <a:rPr lang="en-US" dirty="0">
                <a:latin typeface="Times New Roman" panose="02020603050405020304" pitchFamily="18" charset="0"/>
                <a:cs typeface="Times New Roman" panose="02020603050405020304" pitchFamily="18" charset="0"/>
              </a:rPr>
              <a:t> or </a:t>
            </a:r>
            <a:r>
              <a:rPr lang="en-US" b="1" dirty="0">
                <a:latin typeface="Times New Roman" panose="02020603050405020304" pitchFamily="18" charset="0"/>
                <a:cs typeface="Times New Roman" panose="02020603050405020304" pitchFamily="18" charset="0"/>
              </a:rPr>
              <a:t>inference</a:t>
            </a:r>
            <a:r>
              <a:rPr lang="en-US" dirty="0">
                <a:latin typeface="Times New Roman" panose="02020603050405020304" pitchFamily="18" charset="0"/>
                <a:cs typeface="Times New Roman" panose="02020603050405020304" pitchFamily="18" charset="0"/>
              </a:rPr>
              <a:t>.</a:t>
            </a:r>
          </a:p>
          <a:p>
            <a:endParaRPr lang="en-US" sz="5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They are most efficient in terms of </a:t>
            </a:r>
            <a:r>
              <a:rPr lang="en-US" u="sng" dirty="0">
                <a:latin typeface="Times New Roman" panose="02020603050405020304" pitchFamily="18" charset="0"/>
                <a:cs typeface="Times New Roman" panose="02020603050405020304" pitchFamily="18" charset="0"/>
              </a:rPr>
              <a:t>performance/dollar </a:t>
            </a:r>
            <a:r>
              <a:rPr lang="en-US" dirty="0">
                <a:latin typeface="Times New Roman" panose="02020603050405020304" pitchFamily="18" charset="0"/>
                <a:cs typeface="Times New Roman" panose="02020603050405020304" pitchFamily="18" charset="0"/>
              </a:rPr>
              <a:t>and </a:t>
            </a:r>
            <a:r>
              <a:rPr lang="en-US" u="sng" dirty="0">
                <a:latin typeface="Times New Roman" panose="02020603050405020304" pitchFamily="18" charset="0"/>
                <a:cs typeface="Times New Roman" panose="02020603050405020304" pitchFamily="18" charset="0"/>
              </a:rPr>
              <a:t>performance/watt </a:t>
            </a:r>
            <a:r>
              <a:rPr lang="en-US" dirty="0">
                <a:latin typeface="Times New Roman" panose="02020603050405020304" pitchFamily="18" charset="0"/>
                <a:cs typeface="Times New Roman" panose="02020603050405020304" pitchFamily="18" charset="0"/>
              </a:rPr>
              <a:t>but require huge investment costs that make them cost-effective only in very high-volume designs.</a:t>
            </a:r>
          </a:p>
          <a:p>
            <a:endParaRPr lang="en-US" sz="5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first generation of Google’s </a:t>
            </a:r>
            <a:r>
              <a:rPr lang="en-US" b="1" dirty="0">
                <a:latin typeface="Times New Roman" panose="02020603050405020304" pitchFamily="18" charset="0"/>
                <a:cs typeface="Times New Roman" panose="02020603050405020304" pitchFamily="18" charset="0"/>
              </a:rPr>
              <a:t>Tensor Processing Unit (TPU) </a:t>
            </a:r>
            <a:r>
              <a:rPr lang="en-US" dirty="0">
                <a:latin typeface="Times New Roman" panose="02020603050405020304" pitchFamily="18" charset="0"/>
                <a:cs typeface="Times New Roman" panose="02020603050405020304" pitchFamily="18" charset="0"/>
              </a:rPr>
              <a:t>is a machine learning device which focuses on 8-bit integers for inference workloads. Tensor computations in TPU take advantage of  systolic array.</a:t>
            </a:r>
          </a:p>
        </p:txBody>
      </p:sp>
      <p:pic>
        <p:nvPicPr>
          <p:cNvPr id="5" name="Picture 4">
            <a:extLst>
              <a:ext uri="{FF2B5EF4-FFF2-40B4-BE49-F238E27FC236}">
                <a16:creationId xmlns:a16="http://schemas.microsoft.com/office/drawing/2014/main" id="{2028E53C-D095-4C92-9C5B-A628FB7B1CA5}"/>
              </a:ext>
            </a:extLst>
          </p:cNvPr>
          <p:cNvPicPr>
            <a:picLocks noChangeAspect="1"/>
          </p:cNvPicPr>
          <p:nvPr/>
        </p:nvPicPr>
        <p:blipFill>
          <a:blip r:embed="rId3"/>
          <a:stretch>
            <a:fillRect/>
          </a:stretch>
        </p:blipFill>
        <p:spPr>
          <a:xfrm>
            <a:off x="1008968" y="4014640"/>
            <a:ext cx="3478810" cy="2069994"/>
          </a:xfrm>
          <a:prstGeom prst="rect">
            <a:avLst/>
          </a:prstGeom>
        </p:spPr>
      </p:pic>
      <p:sp>
        <p:nvSpPr>
          <p:cNvPr id="8" name="TextBox 7">
            <a:extLst>
              <a:ext uri="{FF2B5EF4-FFF2-40B4-BE49-F238E27FC236}">
                <a16:creationId xmlns:a16="http://schemas.microsoft.com/office/drawing/2014/main" id="{E6C930F6-7B14-488D-BF4C-80B730778BE4}"/>
              </a:ext>
            </a:extLst>
          </p:cNvPr>
          <p:cNvSpPr txBox="1"/>
          <p:nvPr/>
        </p:nvSpPr>
        <p:spPr>
          <a:xfrm>
            <a:off x="878303" y="6344284"/>
            <a:ext cx="3478809" cy="369332"/>
          </a:xfrm>
          <a:prstGeom prst="rect">
            <a:avLst/>
          </a:prstGeom>
          <a:noFill/>
        </p:spPr>
        <p:txBody>
          <a:bodyPr wrap="square" rtlCol="0">
            <a:spAutoFit/>
          </a:bodyPr>
          <a:lstStyle/>
          <a:p>
            <a:pPr algn="ctr"/>
            <a:r>
              <a:rPr lang="en-US" dirty="0"/>
              <a:t>Tensor Processing Unit (TPU)</a:t>
            </a:r>
          </a:p>
        </p:txBody>
      </p:sp>
      <p:sp>
        <p:nvSpPr>
          <p:cNvPr id="10" name="TextBox 9">
            <a:extLst>
              <a:ext uri="{FF2B5EF4-FFF2-40B4-BE49-F238E27FC236}">
                <a16:creationId xmlns:a16="http://schemas.microsoft.com/office/drawing/2014/main" id="{E6464C4F-4302-4B3B-A175-FA6CFDA5F349}"/>
              </a:ext>
            </a:extLst>
          </p:cNvPr>
          <p:cNvSpPr txBox="1"/>
          <p:nvPr/>
        </p:nvSpPr>
        <p:spPr>
          <a:xfrm>
            <a:off x="4969163" y="6344284"/>
            <a:ext cx="6299200" cy="369332"/>
          </a:xfrm>
          <a:prstGeom prst="rect">
            <a:avLst/>
          </a:prstGeom>
          <a:noFill/>
        </p:spPr>
        <p:txBody>
          <a:bodyPr wrap="square" rtlCol="0">
            <a:spAutoFit/>
          </a:bodyPr>
          <a:lstStyle/>
          <a:p>
            <a:pPr algn="ctr"/>
            <a:r>
              <a:rPr lang="en-US" dirty="0"/>
              <a:t>CPU, GPU and TPU performance on six reference workloads</a:t>
            </a:r>
          </a:p>
        </p:txBody>
      </p:sp>
      <p:pic>
        <p:nvPicPr>
          <p:cNvPr id="2" name="Picture 1">
            <a:extLst>
              <a:ext uri="{FF2B5EF4-FFF2-40B4-BE49-F238E27FC236}">
                <a16:creationId xmlns:a16="http://schemas.microsoft.com/office/drawing/2014/main" id="{9569E200-A625-4EF4-8D6C-18CA4C1AC07D}"/>
              </a:ext>
            </a:extLst>
          </p:cNvPr>
          <p:cNvPicPr>
            <a:picLocks noChangeAspect="1"/>
          </p:cNvPicPr>
          <p:nvPr/>
        </p:nvPicPr>
        <p:blipFill>
          <a:blip r:embed="rId4"/>
          <a:stretch>
            <a:fillRect/>
          </a:stretch>
        </p:blipFill>
        <p:spPr>
          <a:xfrm>
            <a:off x="6222124" y="3713068"/>
            <a:ext cx="4463124" cy="2673137"/>
          </a:xfrm>
          <a:prstGeom prst="rect">
            <a:avLst/>
          </a:prstGeom>
        </p:spPr>
      </p:pic>
    </p:spTree>
    <p:extLst>
      <p:ext uri="{BB962C8B-B14F-4D97-AF65-F5344CB8AC3E}">
        <p14:creationId xmlns:p14="http://schemas.microsoft.com/office/powerpoint/2010/main" val="2596884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132C2C7-D963-4D86-9B1E-D5BB06A64AEB}"/>
              </a:ext>
            </a:extLst>
          </p:cNvPr>
          <p:cNvSpPr txBox="1"/>
          <p:nvPr/>
        </p:nvSpPr>
        <p:spPr>
          <a:xfrm>
            <a:off x="1322279" y="2526692"/>
            <a:ext cx="4370363" cy="400110"/>
          </a:xfrm>
          <a:prstGeom prst="rect">
            <a:avLst/>
          </a:prstGeom>
          <a:noFill/>
        </p:spPr>
        <p:txBody>
          <a:bodyPr wrap="square" rtlCol="0">
            <a:spAutoFit/>
          </a:bodyPr>
          <a:lstStyle>
            <a:defPPr>
              <a:defRPr lang="en-US"/>
            </a:defPPr>
          </a:lstStyle>
          <a:p>
            <a:pPr algn="ctr"/>
            <a:r>
              <a:rPr lang="en-US" sz="2000" dirty="0"/>
              <a:t>The principal for systolic array:</a:t>
            </a:r>
          </a:p>
        </p:txBody>
      </p:sp>
      <p:grpSp>
        <p:nvGrpSpPr>
          <p:cNvPr id="20" name="Group 19">
            <a:extLst>
              <a:ext uri="{FF2B5EF4-FFF2-40B4-BE49-F238E27FC236}">
                <a16:creationId xmlns:a16="http://schemas.microsoft.com/office/drawing/2014/main" id="{42A02EFB-F680-4EDD-A031-F07724CCC542}"/>
              </a:ext>
            </a:extLst>
          </p:cNvPr>
          <p:cNvGrpSpPr/>
          <p:nvPr/>
        </p:nvGrpSpPr>
        <p:grpSpPr>
          <a:xfrm>
            <a:off x="1007181" y="3129588"/>
            <a:ext cx="5000558" cy="3273831"/>
            <a:chOff x="314324" y="3264529"/>
            <a:chExt cx="5114925" cy="3469120"/>
          </a:xfrm>
        </p:grpSpPr>
        <p:sp>
          <p:nvSpPr>
            <p:cNvPr id="19" name="Rectangle 18">
              <a:extLst>
                <a:ext uri="{FF2B5EF4-FFF2-40B4-BE49-F238E27FC236}">
                  <a16:creationId xmlns:a16="http://schemas.microsoft.com/office/drawing/2014/main" id="{02215BDB-3982-45F9-B04F-FADE1280A6F1}"/>
                </a:ext>
              </a:extLst>
            </p:cNvPr>
            <p:cNvSpPr/>
            <p:nvPr/>
          </p:nvSpPr>
          <p:spPr>
            <a:xfrm>
              <a:off x="314324" y="3264529"/>
              <a:ext cx="5114925" cy="3469120"/>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C4E4388-FD41-4141-BFDB-286313684B6D}"/>
                </a:ext>
              </a:extLst>
            </p:cNvPr>
            <p:cNvPicPr>
              <a:picLocks noChangeAspect="1"/>
            </p:cNvPicPr>
            <p:nvPr/>
          </p:nvPicPr>
          <p:blipFill>
            <a:blip r:embed="rId3"/>
            <a:stretch>
              <a:fillRect/>
            </a:stretch>
          </p:blipFill>
          <p:spPr>
            <a:xfrm>
              <a:off x="448544" y="3369810"/>
              <a:ext cx="4846483" cy="3258557"/>
            </a:xfrm>
            <a:prstGeom prst="rect">
              <a:avLst/>
            </a:prstGeom>
          </p:spPr>
        </p:pic>
      </p:grpSp>
      <p:sp>
        <p:nvSpPr>
          <p:cNvPr id="21" name="Rectangle: Rounded Corners 20">
            <a:extLst>
              <a:ext uri="{FF2B5EF4-FFF2-40B4-BE49-F238E27FC236}">
                <a16:creationId xmlns:a16="http://schemas.microsoft.com/office/drawing/2014/main" id="{AFFD2675-4557-49BE-8D6B-20CB9006FC06}"/>
              </a:ext>
            </a:extLst>
          </p:cNvPr>
          <p:cNvSpPr/>
          <p:nvPr/>
        </p:nvSpPr>
        <p:spPr>
          <a:xfrm>
            <a:off x="2471839" y="250117"/>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Systolic array</a:t>
            </a:r>
          </a:p>
        </p:txBody>
      </p:sp>
      <p:pic>
        <p:nvPicPr>
          <p:cNvPr id="2" name="Picture 1">
            <a:extLst>
              <a:ext uri="{FF2B5EF4-FFF2-40B4-BE49-F238E27FC236}">
                <a16:creationId xmlns:a16="http://schemas.microsoft.com/office/drawing/2014/main" id="{845D5CEF-813A-4BB0-A388-5D43FDB950BD}"/>
              </a:ext>
            </a:extLst>
          </p:cNvPr>
          <p:cNvPicPr>
            <a:picLocks noChangeAspect="1"/>
          </p:cNvPicPr>
          <p:nvPr/>
        </p:nvPicPr>
        <p:blipFill>
          <a:blip r:embed="rId4"/>
          <a:stretch>
            <a:fillRect/>
          </a:stretch>
        </p:blipFill>
        <p:spPr>
          <a:xfrm>
            <a:off x="6859696" y="2659815"/>
            <a:ext cx="4010025" cy="3714750"/>
          </a:xfrm>
          <a:prstGeom prst="rect">
            <a:avLst/>
          </a:prstGeom>
        </p:spPr>
      </p:pic>
      <p:sp>
        <p:nvSpPr>
          <p:cNvPr id="3" name="TextBox 2">
            <a:extLst>
              <a:ext uri="{FF2B5EF4-FFF2-40B4-BE49-F238E27FC236}">
                <a16:creationId xmlns:a16="http://schemas.microsoft.com/office/drawing/2014/main" id="{43AB1280-D174-443C-AE13-91D8931D18CD}"/>
              </a:ext>
            </a:extLst>
          </p:cNvPr>
          <p:cNvSpPr txBox="1"/>
          <p:nvPr/>
        </p:nvSpPr>
        <p:spPr>
          <a:xfrm>
            <a:off x="925551" y="1405054"/>
            <a:ext cx="9944170" cy="646331"/>
          </a:xfrm>
          <a:prstGeom prst="rect">
            <a:avLst/>
          </a:prstGeom>
          <a:noFill/>
        </p:spPr>
        <p:txBody>
          <a:bodyPr wrap="square" rtlCol="0">
            <a:spAutoFit/>
          </a:bodyPr>
          <a:lstStyle/>
          <a:p>
            <a:pPr marL="285750" indent="-285750">
              <a:buFont typeface="Arial" panose="020B0604020202020204" pitchFamily="34" charset="0"/>
              <a:buChar char="•"/>
            </a:pPr>
            <a:r>
              <a:rPr lang="en-US" dirty="0"/>
              <a:t>Idea: Data flows from the computer memory, passing through many processing elements before it returns to memory.</a:t>
            </a:r>
          </a:p>
        </p:txBody>
      </p:sp>
    </p:spTree>
    <p:extLst>
      <p:ext uri="{BB962C8B-B14F-4D97-AF65-F5344CB8AC3E}">
        <p14:creationId xmlns:p14="http://schemas.microsoft.com/office/powerpoint/2010/main" val="68874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A3FFF24-D2E6-43CF-842D-B1A9D3C165FD}"/>
                  </a:ext>
                </a:extLst>
              </p:cNvPr>
              <p:cNvSpPr txBox="1"/>
              <p:nvPr/>
            </p:nvSpPr>
            <p:spPr>
              <a:xfrm>
                <a:off x="1502371" y="3221704"/>
                <a:ext cx="1207755" cy="369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𝑀</m:t>
                      </m:r>
                      <m:r>
                        <a:rPr lang="en-US" b="0" i="1" smtClean="0">
                          <a:latin typeface="Cambria Math" panose="02040503050406030204" pitchFamily="18" charset="0"/>
                        </a:rPr>
                        <m:t>𝑎𝑡𝑟𝑖𝑥</m:t>
                      </m:r>
                      <m:r>
                        <a:rPr lang="en-US" b="0" i="1" smtClean="0">
                          <a:latin typeface="Cambria Math" panose="02040503050406030204" pitchFamily="18" charset="0"/>
                        </a:rPr>
                        <m:t> </m:t>
                      </m:r>
                      <m:r>
                        <a:rPr lang="en-US" b="0" i="1" smtClean="0">
                          <a:latin typeface="Cambria Math" panose="02040503050406030204" pitchFamily="18" charset="0"/>
                        </a:rPr>
                        <m:t>𝐴</m:t>
                      </m:r>
                    </m:oMath>
                  </m:oMathPara>
                </a14:m>
                <a:endParaRPr lang="en-US" dirty="0"/>
              </a:p>
            </p:txBody>
          </p:sp>
        </mc:Choice>
        <mc:Fallback xmlns="">
          <p:sp>
            <p:nvSpPr>
              <p:cNvPr id="32" name="TextBox 31">
                <a:extLst>
                  <a:ext uri="{FF2B5EF4-FFF2-40B4-BE49-F238E27FC236}">
                    <a16:creationId xmlns:a16="http://schemas.microsoft.com/office/drawing/2014/main" id="{DA3FFF24-D2E6-43CF-842D-B1A9D3C165FD}"/>
                  </a:ext>
                </a:extLst>
              </p:cNvPr>
              <p:cNvSpPr txBox="1">
                <a:spLocks noRot="1" noChangeAspect="1" noMove="1" noResize="1" noEditPoints="1" noAdjustHandles="1" noChangeArrowheads="1" noChangeShapeType="1" noTextEdit="1"/>
              </p:cNvSpPr>
              <p:nvPr/>
            </p:nvSpPr>
            <p:spPr>
              <a:xfrm>
                <a:off x="1502371" y="3221704"/>
                <a:ext cx="1207755" cy="369333"/>
              </a:xfrm>
              <a:prstGeom prst="rect">
                <a:avLst/>
              </a:prstGeom>
              <a:blipFill>
                <a:blip r:embed="rId3"/>
                <a:stretch>
                  <a:fillRect/>
                </a:stretch>
              </a:blipFill>
            </p:spPr>
            <p:txBody>
              <a:bodyPr/>
              <a:lstStyle/>
              <a:p>
                <a:r>
                  <a:rPr lang="en-US">
                    <a:noFill/>
                  </a:rPr>
                  <a:t> </a:t>
                </a:r>
              </a:p>
            </p:txBody>
          </p:sp>
        </mc:Fallback>
      </mc:AlternateContent>
      <p:sp>
        <p:nvSpPr>
          <p:cNvPr id="62" name="Rectangle: Rounded Corners 61">
            <a:extLst>
              <a:ext uri="{FF2B5EF4-FFF2-40B4-BE49-F238E27FC236}">
                <a16:creationId xmlns:a16="http://schemas.microsoft.com/office/drawing/2014/main" id="{428CBA28-8B26-4739-B6C4-1CD4B658E178}"/>
              </a:ext>
            </a:extLst>
          </p:cNvPr>
          <p:cNvSpPr/>
          <p:nvPr/>
        </p:nvSpPr>
        <p:spPr>
          <a:xfrm>
            <a:off x="2471839" y="239167"/>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Systolic array</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3396D69-7B46-4A47-BA37-BFEB5B746AA6}"/>
                  </a:ext>
                </a:extLst>
              </p:cNvPr>
              <p:cNvSpPr txBox="1"/>
              <p:nvPr/>
            </p:nvSpPr>
            <p:spPr>
              <a:xfrm>
                <a:off x="468352" y="3926363"/>
                <a:ext cx="5887492" cy="10760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200" i="1" smtClean="0">
                              <a:latin typeface="Cambria Math" panose="02040503050406030204" pitchFamily="18" charset="0"/>
                            </a:rPr>
                          </m:ctrlPr>
                        </m:dPr>
                        <m:e>
                          <m:m>
                            <m:mPr>
                              <m:mcs>
                                <m:mc>
                                  <m:mcPr>
                                    <m:count m:val="3"/>
                                    <m:mcJc m:val="center"/>
                                  </m:mcPr>
                                </m:mc>
                              </m:mcs>
                              <m:ctrlPr>
                                <a:rPr lang="en-US" sz="2200" i="1" smtClean="0">
                                  <a:latin typeface="Cambria Math" panose="02040503050406030204" pitchFamily="18" charset="0"/>
                                </a:rPr>
                              </m:ctrlPr>
                            </m:mPr>
                            <m:mr>
                              <m:e>
                                <m:sSub>
                                  <m:sSubPr>
                                    <m:ctrlPr>
                                      <a:rPr lang="en-US" sz="2200" i="1">
                                        <a:latin typeface="Cambria Math" panose="02040503050406030204" pitchFamily="18" charset="0"/>
                                      </a:rPr>
                                    </m:ctrlPr>
                                  </m:sSubPr>
                                  <m:e>
                                    <m:r>
                                      <a:rPr lang="en-US" sz="2200" i="1">
                                        <a:latin typeface="Cambria Math" panose="02040503050406030204" pitchFamily="18" charset="0"/>
                                      </a:rPr>
                                      <m:t>𝑎</m:t>
                                    </m:r>
                                  </m:e>
                                  <m:sub>
                                    <m:r>
                                      <a:rPr lang="en-US" sz="2200" i="1">
                                        <a:latin typeface="Cambria Math" panose="02040503050406030204" pitchFamily="18" charset="0"/>
                                      </a:rPr>
                                      <m:t>00</m:t>
                                    </m:r>
                                  </m:sub>
                                </m:sSub>
                                <m:r>
                                  <m:rPr>
                                    <m:nor/>
                                  </m:rPr>
                                  <a:rPr lang="en-US" sz="2200" dirty="0"/>
                                  <m:t> </m:t>
                                </m:r>
                              </m:e>
                              <m:e>
                                <m:sSub>
                                  <m:sSubPr>
                                    <m:ctrlPr>
                                      <a:rPr lang="en-US" sz="2200" i="1">
                                        <a:latin typeface="Cambria Math" panose="02040503050406030204" pitchFamily="18" charset="0"/>
                                      </a:rPr>
                                    </m:ctrlPr>
                                  </m:sSubPr>
                                  <m:e>
                                    <m:r>
                                      <a:rPr lang="en-US" sz="2200" i="1">
                                        <a:latin typeface="Cambria Math" panose="02040503050406030204" pitchFamily="18" charset="0"/>
                                      </a:rPr>
                                      <m:t>𝑎</m:t>
                                    </m:r>
                                  </m:e>
                                  <m:sub>
                                    <m:r>
                                      <a:rPr lang="en-US" sz="2200" i="1">
                                        <a:latin typeface="Cambria Math" panose="02040503050406030204" pitchFamily="18" charset="0"/>
                                      </a:rPr>
                                      <m:t>01</m:t>
                                    </m:r>
                                  </m:sub>
                                </m:sSub>
                                <m:r>
                                  <m:rPr>
                                    <m:nor/>
                                  </m:rPr>
                                  <a:rPr lang="en-US" sz="2200" dirty="0"/>
                                  <m:t> </m:t>
                                </m:r>
                              </m:e>
                              <m:e>
                                <m:sSub>
                                  <m:sSubPr>
                                    <m:ctrlPr>
                                      <a:rPr lang="en-US" sz="2200" i="1">
                                        <a:latin typeface="Cambria Math" panose="02040503050406030204" pitchFamily="18" charset="0"/>
                                      </a:rPr>
                                    </m:ctrlPr>
                                  </m:sSubPr>
                                  <m:e>
                                    <m:r>
                                      <a:rPr lang="en-US" sz="2200" i="1">
                                        <a:latin typeface="Cambria Math" panose="02040503050406030204" pitchFamily="18" charset="0"/>
                                      </a:rPr>
                                      <m:t>𝑎</m:t>
                                    </m:r>
                                  </m:e>
                                  <m:sub>
                                    <m:r>
                                      <a:rPr lang="en-US" sz="2200" i="1">
                                        <a:latin typeface="Cambria Math" panose="02040503050406030204" pitchFamily="18" charset="0"/>
                                      </a:rPr>
                                      <m:t>02</m:t>
                                    </m:r>
                                  </m:sub>
                                </m:sSub>
                                <m:r>
                                  <m:rPr>
                                    <m:nor/>
                                  </m:rPr>
                                  <a:rPr lang="en-US" sz="2200" dirty="0"/>
                                  <m:t> </m:t>
                                </m:r>
                              </m:e>
                            </m:mr>
                            <m:mr>
                              <m:e>
                                <m:sSub>
                                  <m:sSubPr>
                                    <m:ctrlPr>
                                      <a:rPr lang="en-US" sz="2200" i="1">
                                        <a:latin typeface="Cambria Math" panose="02040503050406030204" pitchFamily="18" charset="0"/>
                                      </a:rPr>
                                    </m:ctrlPr>
                                  </m:sSubPr>
                                  <m:e>
                                    <m:r>
                                      <a:rPr lang="en-US" sz="2200" i="1">
                                        <a:latin typeface="Cambria Math" panose="02040503050406030204" pitchFamily="18" charset="0"/>
                                      </a:rPr>
                                      <m:t>𝑎</m:t>
                                    </m:r>
                                  </m:e>
                                  <m:sub>
                                    <m:r>
                                      <a:rPr lang="en-US" sz="2200" i="1">
                                        <a:latin typeface="Cambria Math" panose="02040503050406030204" pitchFamily="18" charset="0"/>
                                      </a:rPr>
                                      <m:t>10</m:t>
                                    </m:r>
                                  </m:sub>
                                </m:sSub>
                                <m:r>
                                  <m:rPr>
                                    <m:nor/>
                                  </m:rPr>
                                  <a:rPr lang="en-US" sz="2200" dirty="0"/>
                                  <m:t> </m:t>
                                </m:r>
                              </m:e>
                              <m:e>
                                <m:sSub>
                                  <m:sSubPr>
                                    <m:ctrlPr>
                                      <a:rPr lang="en-US" sz="2200" i="1">
                                        <a:latin typeface="Cambria Math" panose="02040503050406030204" pitchFamily="18" charset="0"/>
                                      </a:rPr>
                                    </m:ctrlPr>
                                  </m:sSubPr>
                                  <m:e>
                                    <m:r>
                                      <a:rPr lang="en-US" sz="2200" i="1">
                                        <a:latin typeface="Cambria Math" panose="02040503050406030204" pitchFamily="18" charset="0"/>
                                      </a:rPr>
                                      <m:t>𝑎</m:t>
                                    </m:r>
                                  </m:e>
                                  <m:sub>
                                    <m:r>
                                      <a:rPr lang="en-US" sz="2200" i="1">
                                        <a:latin typeface="Cambria Math" panose="02040503050406030204" pitchFamily="18" charset="0"/>
                                      </a:rPr>
                                      <m:t>11</m:t>
                                    </m:r>
                                  </m:sub>
                                </m:sSub>
                                <m:r>
                                  <m:rPr>
                                    <m:nor/>
                                  </m:rPr>
                                  <a:rPr lang="en-US" sz="2200" dirty="0"/>
                                  <m:t> </m:t>
                                </m:r>
                              </m:e>
                              <m:e>
                                <m:sSub>
                                  <m:sSubPr>
                                    <m:ctrlPr>
                                      <a:rPr lang="en-US" sz="2200" i="1">
                                        <a:latin typeface="Cambria Math" panose="02040503050406030204" pitchFamily="18" charset="0"/>
                                      </a:rPr>
                                    </m:ctrlPr>
                                  </m:sSubPr>
                                  <m:e>
                                    <m:r>
                                      <a:rPr lang="en-US" sz="2200" i="1">
                                        <a:latin typeface="Cambria Math" panose="02040503050406030204" pitchFamily="18" charset="0"/>
                                      </a:rPr>
                                      <m:t>𝑎</m:t>
                                    </m:r>
                                  </m:e>
                                  <m:sub>
                                    <m:r>
                                      <a:rPr lang="en-US" sz="2200" i="1">
                                        <a:latin typeface="Cambria Math" panose="02040503050406030204" pitchFamily="18" charset="0"/>
                                      </a:rPr>
                                      <m:t>12</m:t>
                                    </m:r>
                                  </m:sub>
                                </m:sSub>
                                <m:r>
                                  <m:rPr>
                                    <m:nor/>
                                  </m:rPr>
                                  <a:rPr lang="en-US" sz="2200" dirty="0"/>
                                  <m:t> </m:t>
                                </m:r>
                              </m:e>
                            </m:mr>
                            <m:mr>
                              <m:e>
                                <m:sSub>
                                  <m:sSubPr>
                                    <m:ctrlPr>
                                      <a:rPr lang="en-US" sz="2200" i="1">
                                        <a:latin typeface="Cambria Math" panose="02040503050406030204" pitchFamily="18" charset="0"/>
                                      </a:rPr>
                                    </m:ctrlPr>
                                  </m:sSubPr>
                                  <m:e>
                                    <m:r>
                                      <a:rPr lang="en-US" sz="2200" i="1">
                                        <a:latin typeface="Cambria Math" panose="02040503050406030204" pitchFamily="18" charset="0"/>
                                      </a:rPr>
                                      <m:t>𝑎</m:t>
                                    </m:r>
                                  </m:e>
                                  <m:sub>
                                    <m:r>
                                      <a:rPr lang="en-US" sz="2200" i="1">
                                        <a:latin typeface="Cambria Math" panose="02040503050406030204" pitchFamily="18" charset="0"/>
                                      </a:rPr>
                                      <m:t>20</m:t>
                                    </m:r>
                                  </m:sub>
                                </m:sSub>
                              </m:e>
                              <m:e>
                                <m:sSub>
                                  <m:sSubPr>
                                    <m:ctrlPr>
                                      <a:rPr lang="en-US" sz="2200" i="1">
                                        <a:latin typeface="Cambria Math" panose="02040503050406030204" pitchFamily="18" charset="0"/>
                                      </a:rPr>
                                    </m:ctrlPr>
                                  </m:sSubPr>
                                  <m:e>
                                    <m:r>
                                      <a:rPr lang="en-US" sz="2200" i="1">
                                        <a:latin typeface="Cambria Math" panose="02040503050406030204" pitchFamily="18" charset="0"/>
                                      </a:rPr>
                                      <m:t>𝑎</m:t>
                                    </m:r>
                                  </m:e>
                                  <m:sub>
                                    <m:r>
                                      <a:rPr lang="en-US" sz="2200" i="1">
                                        <a:latin typeface="Cambria Math" panose="02040503050406030204" pitchFamily="18" charset="0"/>
                                      </a:rPr>
                                      <m:t>21</m:t>
                                    </m:r>
                                  </m:sub>
                                </m:sSub>
                                <m:r>
                                  <m:rPr>
                                    <m:nor/>
                                  </m:rPr>
                                  <a:rPr lang="en-US" sz="2200" dirty="0"/>
                                  <m:t> </m:t>
                                </m:r>
                              </m:e>
                              <m:e>
                                <m:sSub>
                                  <m:sSubPr>
                                    <m:ctrlPr>
                                      <a:rPr lang="en-US" sz="2200" i="1">
                                        <a:latin typeface="Cambria Math" panose="02040503050406030204" pitchFamily="18" charset="0"/>
                                      </a:rPr>
                                    </m:ctrlPr>
                                  </m:sSubPr>
                                  <m:e>
                                    <m:r>
                                      <a:rPr lang="en-US" sz="2200" i="1">
                                        <a:latin typeface="Cambria Math" panose="02040503050406030204" pitchFamily="18" charset="0"/>
                                      </a:rPr>
                                      <m:t>𝑎</m:t>
                                    </m:r>
                                  </m:e>
                                  <m:sub>
                                    <m:r>
                                      <a:rPr lang="en-US" sz="2200" i="1">
                                        <a:latin typeface="Cambria Math" panose="02040503050406030204" pitchFamily="18" charset="0"/>
                                      </a:rPr>
                                      <m:t>22</m:t>
                                    </m:r>
                                  </m:sub>
                                </m:sSub>
                                <m:r>
                                  <m:rPr>
                                    <m:nor/>
                                  </m:rPr>
                                  <a:rPr lang="en-US" sz="2200" dirty="0"/>
                                  <m:t> </m:t>
                                </m:r>
                              </m:e>
                            </m:mr>
                          </m:m>
                        </m:e>
                      </m:d>
                      <m:r>
                        <a:rPr lang="en-US" sz="2200" i="1">
                          <a:latin typeface="Cambria Math" panose="02040503050406030204" pitchFamily="18" charset="0"/>
                          <a:ea typeface="Cambria Math" panose="02040503050406030204" pitchFamily="18" charset="0"/>
                        </a:rPr>
                        <m:t>×</m:t>
                      </m:r>
                      <m:d>
                        <m:dPr>
                          <m:begChr m:val="["/>
                          <m:endChr m:val="]"/>
                          <m:ctrlPr>
                            <a:rPr lang="en-US" sz="2200" i="1" smtClean="0">
                              <a:latin typeface="Cambria Math" panose="02040503050406030204" pitchFamily="18" charset="0"/>
                              <a:ea typeface="Cambria Math" panose="02040503050406030204" pitchFamily="18" charset="0"/>
                            </a:rPr>
                          </m:ctrlPr>
                        </m:dPr>
                        <m:e>
                          <m:m>
                            <m:mPr>
                              <m:mcs>
                                <m:mc>
                                  <m:mcPr>
                                    <m:count m:val="3"/>
                                    <m:mcJc m:val="center"/>
                                  </m:mcPr>
                                </m:mc>
                              </m:mcs>
                              <m:ctrlPr>
                                <a:rPr lang="en-US" sz="2200" i="1" smtClean="0">
                                  <a:latin typeface="Cambria Math" panose="02040503050406030204" pitchFamily="18" charset="0"/>
                                  <a:ea typeface="Cambria Math" panose="02040503050406030204" pitchFamily="18" charset="0"/>
                                </a:rPr>
                              </m:ctrlPr>
                            </m:mPr>
                            <m:mr>
                              <m:e>
                                <m:sSub>
                                  <m:sSubPr>
                                    <m:ctrlPr>
                                      <a:rPr lang="en-US" sz="2200" i="1">
                                        <a:latin typeface="Cambria Math" panose="02040503050406030204" pitchFamily="18" charset="0"/>
                                      </a:rPr>
                                    </m:ctrlPr>
                                  </m:sSubPr>
                                  <m:e>
                                    <m:r>
                                      <a:rPr lang="en-US" sz="2200" i="1">
                                        <a:latin typeface="Cambria Math" panose="02040503050406030204" pitchFamily="18" charset="0"/>
                                      </a:rPr>
                                      <m:t>𝑏</m:t>
                                    </m:r>
                                  </m:e>
                                  <m:sub>
                                    <m:r>
                                      <a:rPr lang="en-US" sz="2200" i="1">
                                        <a:latin typeface="Cambria Math" panose="02040503050406030204" pitchFamily="18" charset="0"/>
                                      </a:rPr>
                                      <m:t>00</m:t>
                                    </m:r>
                                  </m:sub>
                                </m:sSub>
                                <m:r>
                                  <m:rPr>
                                    <m:nor/>
                                  </m:rPr>
                                  <a:rPr lang="en-US" sz="2200" dirty="0"/>
                                  <m:t> </m:t>
                                </m:r>
                              </m:e>
                              <m:e>
                                <m:sSub>
                                  <m:sSubPr>
                                    <m:ctrlPr>
                                      <a:rPr lang="en-US" sz="2200" i="1">
                                        <a:latin typeface="Cambria Math" panose="02040503050406030204" pitchFamily="18" charset="0"/>
                                      </a:rPr>
                                    </m:ctrlPr>
                                  </m:sSubPr>
                                  <m:e>
                                    <m:r>
                                      <a:rPr lang="en-US" sz="2200" i="1">
                                        <a:latin typeface="Cambria Math" panose="02040503050406030204" pitchFamily="18" charset="0"/>
                                      </a:rPr>
                                      <m:t>𝑏</m:t>
                                    </m:r>
                                  </m:e>
                                  <m:sub>
                                    <m:r>
                                      <a:rPr lang="en-US" sz="2200" i="1">
                                        <a:latin typeface="Cambria Math" panose="02040503050406030204" pitchFamily="18" charset="0"/>
                                      </a:rPr>
                                      <m:t>01</m:t>
                                    </m:r>
                                  </m:sub>
                                </m:sSub>
                              </m:e>
                              <m:e>
                                <m:sSub>
                                  <m:sSubPr>
                                    <m:ctrlPr>
                                      <a:rPr lang="en-US" sz="2200" i="1">
                                        <a:latin typeface="Cambria Math" panose="02040503050406030204" pitchFamily="18" charset="0"/>
                                      </a:rPr>
                                    </m:ctrlPr>
                                  </m:sSubPr>
                                  <m:e>
                                    <m:r>
                                      <a:rPr lang="en-US" sz="2200" i="1">
                                        <a:latin typeface="Cambria Math" panose="02040503050406030204" pitchFamily="18" charset="0"/>
                                      </a:rPr>
                                      <m:t>𝑏</m:t>
                                    </m:r>
                                  </m:e>
                                  <m:sub>
                                    <m:r>
                                      <a:rPr lang="en-US" sz="2200" i="1">
                                        <a:latin typeface="Cambria Math" panose="02040503050406030204" pitchFamily="18" charset="0"/>
                                      </a:rPr>
                                      <m:t>02</m:t>
                                    </m:r>
                                  </m:sub>
                                </m:sSub>
                                <m:r>
                                  <m:rPr>
                                    <m:nor/>
                                  </m:rPr>
                                  <a:rPr lang="en-US" sz="2200" dirty="0"/>
                                  <m:t> </m:t>
                                </m:r>
                              </m:e>
                            </m:mr>
                            <m:mr>
                              <m:e>
                                <m:sSub>
                                  <m:sSubPr>
                                    <m:ctrlPr>
                                      <a:rPr lang="en-US" sz="2200" i="1">
                                        <a:latin typeface="Cambria Math" panose="02040503050406030204" pitchFamily="18" charset="0"/>
                                      </a:rPr>
                                    </m:ctrlPr>
                                  </m:sSubPr>
                                  <m:e>
                                    <m:r>
                                      <a:rPr lang="en-US" sz="2200" i="1">
                                        <a:latin typeface="Cambria Math" panose="02040503050406030204" pitchFamily="18" charset="0"/>
                                      </a:rPr>
                                      <m:t>𝑏</m:t>
                                    </m:r>
                                  </m:e>
                                  <m:sub>
                                    <m:r>
                                      <a:rPr lang="en-US" sz="2200" i="1">
                                        <a:latin typeface="Cambria Math" panose="02040503050406030204" pitchFamily="18" charset="0"/>
                                      </a:rPr>
                                      <m:t>10</m:t>
                                    </m:r>
                                  </m:sub>
                                </m:sSub>
                                <m:r>
                                  <m:rPr>
                                    <m:nor/>
                                  </m:rPr>
                                  <a:rPr lang="en-US" sz="2200" dirty="0"/>
                                  <m:t> </m:t>
                                </m:r>
                              </m:e>
                              <m:e>
                                <m:sSub>
                                  <m:sSubPr>
                                    <m:ctrlPr>
                                      <a:rPr lang="en-US" sz="2200" i="1">
                                        <a:latin typeface="Cambria Math" panose="02040503050406030204" pitchFamily="18" charset="0"/>
                                      </a:rPr>
                                    </m:ctrlPr>
                                  </m:sSubPr>
                                  <m:e>
                                    <m:r>
                                      <a:rPr lang="en-US" sz="2200" i="1">
                                        <a:latin typeface="Cambria Math" panose="02040503050406030204" pitchFamily="18" charset="0"/>
                                      </a:rPr>
                                      <m:t>𝑏</m:t>
                                    </m:r>
                                  </m:e>
                                  <m:sub>
                                    <m:r>
                                      <a:rPr lang="en-US" sz="2200" i="1">
                                        <a:latin typeface="Cambria Math" panose="02040503050406030204" pitchFamily="18" charset="0"/>
                                      </a:rPr>
                                      <m:t>11</m:t>
                                    </m:r>
                                  </m:sub>
                                </m:sSub>
                                <m:r>
                                  <m:rPr>
                                    <m:nor/>
                                  </m:rPr>
                                  <a:rPr lang="en-US" sz="2200" dirty="0"/>
                                  <m:t> </m:t>
                                </m:r>
                              </m:e>
                              <m:e>
                                <m:sSub>
                                  <m:sSubPr>
                                    <m:ctrlPr>
                                      <a:rPr lang="en-US" sz="2200" i="1">
                                        <a:latin typeface="Cambria Math" panose="02040503050406030204" pitchFamily="18" charset="0"/>
                                      </a:rPr>
                                    </m:ctrlPr>
                                  </m:sSubPr>
                                  <m:e>
                                    <m:r>
                                      <a:rPr lang="en-US" sz="2200" i="1">
                                        <a:latin typeface="Cambria Math" panose="02040503050406030204" pitchFamily="18" charset="0"/>
                                      </a:rPr>
                                      <m:t>𝑏</m:t>
                                    </m:r>
                                  </m:e>
                                  <m:sub>
                                    <m:r>
                                      <a:rPr lang="en-US" sz="2200" i="1">
                                        <a:latin typeface="Cambria Math" panose="02040503050406030204" pitchFamily="18" charset="0"/>
                                      </a:rPr>
                                      <m:t>12</m:t>
                                    </m:r>
                                  </m:sub>
                                </m:sSub>
                                <m:r>
                                  <m:rPr>
                                    <m:nor/>
                                  </m:rPr>
                                  <a:rPr lang="en-US" sz="2200" dirty="0"/>
                                  <m:t> </m:t>
                                </m:r>
                              </m:e>
                            </m:mr>
                            <m:mr>
                              <m:e>
                                <m:sSub>
                                  <m:sSubPr>
                                    <m:ctrlPr>
                                      <a:rPr lang="en-US" sz="2200" i="1">
                                        <a:latin typeface="Cambria Math" panose="02040503050406030204" pitchFamily="18" charset="0"/>
                                      </a:rPr>
                                    </m:ctrlPr>
                                  </m:sSubPr>
                                  <m:e>
                                    <m:r>
                                      <a:rPr lang="en-US" sz="2200" i="1">
                                        <a:latin typeface="Cambria Math" panose="02040503050406030204" pitchFamily="18" charset="0"/>
                                      </a:rPr>
                                      <m:t>𝑏</m:t>
                                    </m:r>
                                  </m:e>
                                  <m:sub>
                                    <m:r>
                                      <a:rPr lang="en-US" sz="2200" i="1">
                                        <a:latin typeface="Cambria Math" panose="02040503050406030204" pitchFamily="18" charset="0"/>
                                      </a:rPr>
                                      <m:t>20</m:t>
                                    </m:r>
                                  </m:sub>
                                </m:sSub>
                                <m:r>
                                  <m:rPr>
                                    <m:nor/>
                                  </m:rPr>
                                  <a:rPr lang="en-US" sz="2200" dirty="0"/>
                                  <m:t> </m:t>
                                </m:r>
                              </m:e>
                              <m:e>
                                <m:sSub>
                                  <m:sSubPr>
                                    <m:ctrlPr>
                                      <a:rPr lang="en-US" sz="2200" i="1">
                                        <a:latin typeface="Cambria Math" panose="02040503050406030204" pitchFamily="18" charset="0"/>
                                      </a:rPr>
                                    </m:ctrlPr>
                                  </m:sSubPr>
                                  <m:e>
                                    <m:r>
                                      <a:rPr lang="en-US" sz="2200" i="1">
                                        <a:latin typeface="Cambria Math" panose="02040503050406030204" pitchFamily="18" charset="0"/>
                                      </a:rPr>
                                      <m:t>𝑏</m:t>
                                    </m:r>
                                  </m:e>
                                  <m:sub>
                                    <m:r>
                                      <a:rPr lang="en-US" sz="2200" i="1">
                                        <a:latin typeface="Cambria Math" panose="02040503050406030204" pitchFamily="18" charset="0"/>
                                      </a:rPr>
                                      <m:t>21</m:t>
                                    </m:r>
                                  </m:sub>
                                </m:sSub>
                              </m:e>
                              <m:e>
                                <m:sSub>
                                  <m:sSubPr>
                                    <m:ctrlPr>
                                      <a:rPr lang="en-US" sz="2200" i="1">
                                        <a:latin typeface="Cambria Math" panose="02040503050406030204" pitchFamily="18" charset="0"/>
                                      </a:rPr>
                                    </m:ctrlPr>
                                  </m:sSubPr>
                                  <m:e>
                                    <m:r>
                                      <a:rPr lang="en-US" sz="2200" i="1">
                                        <a:latin typeface="Cambria Math" panose="02040503050406030204" pitchFamily="18" charset="0"/>
                                      </a:rPr>
                                      <m:t>𝑏</m:t>
                                    </m:r>
                                  </m:e>
                                  <m:sub>
                                    <m:r>
                                      <a:rPr lang="en-US" sz="2200" i="1">
                                        <a:latin typeface="Cambria Math" panose="02040503050406030204" pitchFamily="18" charset="0"/>
                                      </a:rPr>
                                      <m:t>22</m:t>
                                    </m:r>
                                  </m:sub>
                                </m:sSub>
                              </m:e>
                            </m:mr>
                          </m:m>
                        </m:e>
                      </m:d>
                    </m:oMath>
                  </m:oMathPara>
                </a14:m>
                <a:endParaRPr lang="en-US" sz="2200" dirty="0"/>
              </a:p>
            </p:txBody>
          </p:sp>
        </mc:Choice>
        <mc:Fallback xmlns="">
          <p:sp>
            <p:nvSpPr>
              <p:cNvPr id="5" name="TextBox 4">
                <a:extLst>
                  <a:ext uri="{FF2B5EF4-FFF2-40B4-BE49-F238E27FC236}">
                    <a16:creationId xmlns:a16="http://schemas.microsoft.com/office/drawing/2014/main" id="{43396D69-7B46-4A47-BA37-BFEB5B746AA6}"/>
                  </a:ext>
                </a:extLst>
              </p:cNvPr>
              <p:cNvSpPr txBox="1">
                <a:spLocks noRot="1" noChangeAspect="1" noMove="1" noResize="1" noEditPoints="1" noAdjustHandles="1" noChangeArrowheads="1" noChangeShapeType="1" noTextEdit="1"/>
              </p:cNvSpPr>
              <p:nvPr/>
            </p:nvSpPr>
            <p:spPr>
              <a:xfrm>
                <a:off x="468352" y="3926363"/>
                <a:ext cx="5887492" cy="107606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89260EFF-9755-4B9D-A635-C86ED5A9E812}"/>
                  </a:ext>
                </a:extLst>
              </p:cNvPr>
              <p:cNvSpPr txBox="1"/>
              <p:nvPr/>
            </p:nvSpPr>
            <p:spPr>
              <a:xfrm>
                <a:off x="3962693" y="3221704"/>
                <a:ext cx="1207755" cy="369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𝑀</m:t>
                      </m:r>
                      <m:r>
                        <a:rPr lang="en-US" b="0" i="1" smtClean="0">
                          <a:latin typeface="Cambria Math" panose="02040503050406030204" pitchFamily="18" charset="0"/>
                        </a:rPr>
                        <m:t>𝑎𝑡𝑟𝑖𝑥</m:t>
                      </m:r>
                      <m:r>
                        <a:rPr lang="en-US" b="0" i="1" smtClean="0">
                          <a:latin typeface="Cambria Math" panose="02040503050406030204" pitchFamily="18" charset="0"/>
                        </a:rPr>
                        <m:t> </m:t>
                      </m:r>
                      <m:r>
                        <a:rPr lang="en-US" b="0" i="1" smtClean="0">
                          <a:latin typeface="Cambria Math" panose="02040503050406030204" pitchFamily="18" charset="0"/>
                        </a:rPr>
                        <m:t>𝐵</m:t>
                      </m:r>
                    </m:oMath>
                  </m:oMathPara>
                </a14:m>
                <a:endParaRPr lang="en-US" dirty="0"/>
              </a:p>
            </p:txBody>
          </p:sp>
        </mc:Choice>
        <mc:Fallback xmlns="">
          <p:sp>
            <p:nvSpPr>
              <p:cNvPr id="70" name="TextBox 69">
                <a:extLst>
                  <a:ext uri="{FF2B5EF4-FFF2-40B4-BE49-F238E27FC236}">
                    <a16:creationId xmlns:a16="http://schemas.microsoft.com/office/drawing/2014/main" id="{89260EFF-9755-4B9D-A635-C86ED5A9E812}"/>
                  </a:ext>
                </a:extLst>
              </p:cNvPr>
              <p:cNvSpPr txBox="1">
                <a:spLocks noRot="1" noChangeAspect="1" noMove="1" noResize="1" noEditPoints="1" noAdjustHandles="1" noChangeArrowheads="1" noChangeShapeType="1" noTextEdit="1"/>
              </p:cNvSpPr>
              <p:nvPr/>
            </p:nvSpPr>
            <p:spPr>
              <a:xfrm>
                <a:off x="3962693" y="3221704"/>
                <a:ext cx="1207755" cy="369333"/>
              </a:xfrm>
              <a:prstGeom prst="rect">
                <a:avLst/>
              </a:prstGeom>
              <a:blipFill>
                <a:blip r:embed="rId6"/>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88B8A49-3CD3-4502-A520-24C7F5650000}"/>
              </a:ext>
            </a:extLst>
          </p:cNvPr>
          <p:cNvSpPr txBox="1"/>
          <p:nvPr/>
        </p:nvSpPr>
        <p:spPr>
          <a:xfrm>
            <a:off x="1126273" y="1628078"/>
            <a:ext cx="7616283" cy="369332"/>
          </a:xfrm>
          <a:prstGeom prst="rect">
            <a:avLst/>
          </a:prstGeom>
          <a:noFill/>
        </p:spPr>
        <p:txBody>
          <a:bodyPr wrap="square" rtlCol="0">
            <a:spAutoFit/>
          </a:bodyPr>
          <a:lstStyle/>
          <a:p>
            <a:r>
              <a:rPr lang="en-US" dirty="0"/>
              <a:t>Assume we want to perform the matrix multiplication by a Systolic array:</a:t>
            </a:r>
          </a:p>
        </p:txBody>
      </p:sp>
    </p:spTree>
    <p:extLst>
      <p:ext uri="{BB962C8B-B14F-4D97-AF65-F5344CB8AC3E}">
        <p14:creationId xmlns:p14="http://schemas.microsoft.com/office/powerpoint/2010/main" val="2096662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3">
            <a:extLst>
              <a:ext uri="{FF2B5EF4-FFF2-40B4-BE49-F238E27FC236}">
                <a16:creationId xmlns:a16="http://schemas.microsoft.com/office/drawing/2014/main" id="{237FC020-B63F-4258-B76B-29C3F64A0504}"/>
              </a:ext>
            </a:extLst>
          </p:cNvPr>
          <p:cNvGrpSpPr/>
          <p:nvPr/>
        </p:nvGrpSpPr>
        <p:grpSpPr>
          <a:xfrm>
            <a:off x="165362" y="789036"/>
            <a:ext cx="10950640" cy="5886405"/>
            <a:chOff x="165362" y="789036"/>
            <a:chExt cx="10950640" cy="5886405"/>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52B288EF-57DC-4EA7-9BB7-338B3D080090}"/>
                    </a:ext>
                  </a:extLst>
                </p:cNvPr>
                <p:cNvSpPr txBox="1"/>
                <p:nvPr/>
              </p:nvSpPr>
              <p:spPr>
                <a:xfrm>
                  <a:off x="4401158" y="1334661"/>
                  <a:ext cx="1716396" cy="369332"/>
                </a:xfrm>
                <a:prstGeom prst="rect">
                  <a:avLst/>
                </a:prstGeom>
                <a:noFill/>
              </p:spPr>
              <p:txBody>
                <a:bodyPr wrap="square" rtlCol="0">
                  <a:spAutoFit/>
                </a:bodyPr>
                <a:lstStyle/>
                <a:p>
                  <a:r>
                    <a:rPr lang="en-US" b="0" dirty="0"/>
                    <a:t>Columns </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𝐵</m:t>
                      </m:r>
                    </m:oMath>
                  </a14:m>
                  <a:endParaRPr lang="en-US" dirty="0"/>
                </a:p>
              </p:txBody>
            </p:sp>
          </mc:Choice>
          <mc:Fallback xmlns="">
            <p:sp>
              <p:nvSpPr>
                <p:cNvPr id="66" name="TextBox 65">
                  <a:extLst>
                    <a:ext uri="{FF2B5EF4-FFF2-40B4-BE49-F238E27FC236}">
                      <a16:creationId xmlns:a16="http://schemas.microsoft.com/office/drawing/2014/main" id="{52B288EF-57DC-4EA7-9BB7-338B3D080090}"/>
                    </a:ext>
                  </a:extLst>
                </p:cNvPr>
                <p:cNvSpPr txBox="1">
                  <a:spLocks noRot="1" noChangeAspect="1" noMove="1" noResize="1" noEditPoints="1" noAdjustHandles="1" noChangeArrowheads="1" noChangeShapeType="1" noTextEdit="1"/>
                </p:cNvSpPr>
                <p:nvPr/>
              </p:nvSpPr>
              <p:spPr>
                <a:xfrm>
                  <a:off x="4401158" y="1334661"/>
                  <a:ext cx="1716396" cy="369332"/>
                </a:xfrm>
                <a:prstGeom prst="rect">
                  <a:avLst/>
                </a:prstGeom>
                <a:blipFill>
                  <a:blip r:embed="rId3"/>
                  <a:stretch>
                    <a:fillRect l="-3191" t="-983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8F84F09-D8F6-44C9-B392-7ADEACDAD2E8}"/>
                    </a:ext>
                  </a:extLst>
                </p:cNvPr>
                <p:cNvSpPr txBox="1"/>
                <p:nvPr/>
              </p:nvSpPr>
              <p:spPr>
                <a:xfrm>
                  <a:off x="4905787" y="3268464"/>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00</m:t>
                            </m:r>
                          </m:sub>
                        </m:sSub>
                      </m:oMath>
                    </m:oMathPara>
                  </a14:m>
                  <a:endParaRPr lang="en-US" sz="2000" dirty="0"/>
                </a:p>
              </p:txBody>
            </p:sp>
          </mc:Choice>
          <mc:Fallback xmlns="">
            <p:sp>
              <p:nvSpPr>
                <p:cNvPr id="16" name="TextBox 15">
                  <a:extLst>
                    <a:ext uri="{FF2B5EF4-FFF2-40B4-BE49-F238E27FC236}">
                      <a16:creationId xmlns:a16="http://schemas.microsoft.com/office/drawing/2014/main" id="{C8F84F09-D8F6-44C9-B392-7ADEACDAD2E8}"/>
                    </a:ext>
                  </a:extLst>
                </p:cNvPr>
                <p:cNvSpPr txBox="1">
                  <a:spLocks noRot="1" noChangeAspect="1" noMove="1" noResize="1" noEditPoints="1" noAdjustHandles="1" noChangeArrowheads="1" noChangeShapeType="1" noTextEdit="1"/>
                </p:cNvSpPr>
                <p:nvPr/>
              </p:nvSpPr>
              <p:spPr>
                <a:xfrm>
                  <a:off x="4905787" y="3268464"/>
                  <a:ext cx="472435" cy="400110"/>
                </a:xfrm>
                <a:prstGeom prst="rect">
                  <a:avLst/>
                </a:prstGeom>
                <a:blipFill>
                  <a:blip r:embed="rId4"/>
                  <a:stretch>
                    <a:fillRect r="-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F46AE57-9CDE-44B1-B697-0982AEEC2061}"/>
                    </a:ext>
                  </a:extLst>
                </p:cNvPr>
                <p:cNvSpPr txBox="1"/>
                <p:nvPr/>
              </p:nvSpPr>
              <p:spPr>
                <a:xfrm>
                  <a:off x="4182783" y="3291119"/>
                  <a:ext cx="33705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01</m:t>
                            </m:r>
                          </m:sub>
                        </m:sSub>
                      </m:oMath>
                    </m:oMathPara>
                  </a14:m>
                  <a:endParaRPr lang="en-US" sz="2000" dirty="0"/>
                </a:p>
              </p:txBody>
            </p:sp>
          </mc:Choice>
          <mc:Fallback xmlns="">
            <p:sp>
              <p:nvSpPr>
                <p:cNvPr id="17" name="TextBox 16">
                  <a:extLst>
                    <a:ext uri="{FF2B5EF4-FFF2-40B4-BE49-F238E27FC236}">
                      <a16:creationId xmlns:a16="http://schemas.microsoft.com/office/drawing/2014/main" id="{BF46AE57-9CDE-44B1-B697-0982AEEC2061}"/>
                    </a:ext>
                  </a:extLst>
                </p:cNvPr>
                <p:cNvSpPr txBox="1">
                  <a:spLocks noRot="1" noChangeAspect="1" noMove="1" noResize="1" noEditPoints="1" noAdjustHandles="1" noChangeArrowheads="1" noChangeShapeType="1" noTextEdit="1"/>
                </p:cNvSpPr>
                <p:nvPr/>
              </p:nvSpPr>
              <p:spPr>
                <a:xfrm>
                  <a:off x="4182783" y="3291119"/>
                  <a:ext cx="337056" cy="400110"/>
                </a:xfrm>
                <a:prstGeom prst="rect">
                  <a:avLst/>
                </a:prstGeom>
                <a:blipFill>
                  <a:blip r:embed="rId5"/>
                  <a:stretch>
                    <a:fillRect r="-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AD5045F-F43A-4A0F-A2D9-1B85E28FA9DE}"/>
                    </a:ext>
                  </a:extLst>
                </p:cNvPr>
                <p:cNvSpPr txBox="1"/>
                <p:nvPr/>
              </p:nvSpPr>
              <p:spPr>
                <a:xfrm>
                  <a:off x="3362495" y="3291119"/>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02</m:t>
                            </m:r>
                          </m:sub>
                        </m:sSub>
                      </m:oMath>
                    </m:oMathPara>
                  </a14:m>
                  <a:endParaRPr lang="en-US" sz="2000" dirty="0"/>
                </a:p>
              </p:txBody>
            </p:sp>
          </mc:Choice>
          <mc:Fallback xmlns="">
            <p:sp>
              <p:nvSpPr>
                <p:cNvPr id="18" name="TextBox 17">
                  <a:extLst>
                    <a:ext uri="{FF2B5EF4-FFF2-40B4-BE49-F238E27FC236}">
                      <a16:creationId xmlns:a16="http://schemas.microsoft.com/office/drawing/2014/main" id="{1AD5045F-F43A-4A0F-A2D9-1B85E28FA9DE}"/>
                    </a:ext>
                  </a:extLst>
                </p:cNvPr>
                <p:cNvSpPr txBox="1">
                  <a:spLocks noRot="1" noChangeAspect="1" noMove="1" noResize="1" noEditPoints="1" noAdjustHandles="1" noChangeArrowheads="1" noChangeShapeType="1" noTextEdit="1"/>
                </p:cNvSpPr>
                <p:nvPr/>
              </p:nvSpPr>
              <p:spPr>
                <a:xfrm>
                  <a:off x="3362495" y="3291119"/>
                  <a:ext cx="434340" cy="400110"/>
                </a:xfrm>
                <a:prstGeom prst="rect">
                  <a:avLst/>
                </a:prstGeom>
                <a:blipFill>
                  <a:blip r:embed="rId6"/>
                  <a:stretch>
                    <a:fillRect r="-18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77CF0C4-513D-4E66-813A-D330C679130D}"/>
                    </a:ext>
                  </a:extLst>
                </p:cNvPr>
                <p:cNvSpPr txBox="1"/>
                <p:nvPr/>
              </p:nvSpPr>
              <p:spPr>
                <a:xfrm>
                  <a:off x="4085499" y="4458056"/>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10</m:t>
                            </m:r>
                          </m:sub>
                        </m:sSub>
                      </m:oMath>
                    </m:oMathPara>
                  </a14:m>
                  <a:endParaRPr lang="en-US" sz="2000" dirty="0"/>
                </a:p>
              </p:txBody>
            </p:sp>
          </mc:Choice>
          <mc:Fallback xmlns="">
            <p:sp>
              <p:nvSpPr>
                <p:cNvPr id="22" name="TextBox 21">
                  <a:extLst>
                    <a:ext uri="{FF2B5EF4-FFF2-40B4-BE49-F238E27FC236}">
                      <a16:creationId xmlns:a16="http://schemas.microsoft.com/office/drawing/2014/main" id="{677CF0C4-513D-4E66-813A-D330C679130D}"/>
                    </a:ext>
                  </a:extLst>
                </p:cNvPr>
                <p:cNvSpPr txBox="1">
                  <a:spLocks noRot="1" noChangeAspect="1" noMove="1" noResize="1" noEditPoints="1" noAdjustHandles="1" noChangeArrowheads="1" noChangeShapeType="1" noTextEdit="1"/>
                </p:cNvSpPr>
                <p:nvPr/>
              </p:nvSpPr>
              <p:spPr>
                <a:xfrm>
                  <a:off x="4085499" y="4458056"/>
                  <a:ext cx="434340" cy="400110"/>
                </a:xfrm>
                <a:prstGeom prst="rect">
                  <a:avLst/>
                </a:prstGeom>
                <a:blipFill>
                  <a:blip r:embed="rId7"/>
                  <a:stretch>
                    <a:fillRect r="-18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9D00E41-8AB2-4A4B-A83E-E23C188AC1AC}"/>
                    </a:ext>
                  </a:extLst>
                </p:cNvPr>
                <p:cNvSpPr txBox="1"/>
                <p:nvPr/>
              </p:nvSpPr>
              <p:spPr>
                <a:xfrm>
                  <a:off x="3347117" y="4458056"/>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11</m:t>
                            </m:r>
                          </m:sub>
                        </m:sSub>
                      </m:oMath>
                    </m:oMathPara>
                  </a14:m>
                  <a:endParaRPr lang="en-US" sz="2000" dirty="0"/>
                </a:p>
              </p:txBody>
            </p:sp>
          </mc:Choice>
          <mc:Fallback xmlns="">
            <p:sp>
              <p:nvSpPr>
                <p:cNvPr id="23" name="TextBox 22">
                  <a:extLst>
                    <a:ext uri="{FF2B5EF4-FFF2-40B4-BE49-F238E27FC236}">
                      <a16:creationId xmlns:a16="http://schemas.microsoft.com/office/drawing/2014/main" id="{D9D00E41-8AB2-4A4B-A83E-E23C188AC1AC}"/>
                    </a:ext>
                  </a:extLst>
                </p:cNvPr>
                <p:cNvSpPr txBox="1">
                  <a:spLocks noRot="1" noChangeAspect="1" noMove="1" noResize="1" noEditPoints="1" noAdjustHandles="1" noChangeArrowheads="1" noChangeShapeType="1" noTextEdit="1"/>
                </p:cNvSpPr>
                <p:nvPr/>
              </p:nvSpPr>
              <p:spPr>
                <a:xfrm>
                  <a:off x="3347117" y="4458056"/>
                  <a:ext cx="434340" cy="400110"/>
                </a:xfrm>
                <a:prstGeom prst="rect">
                  <a:avLst/>
                </a:prstGeom>
                <a:blipFill>
                  <a:blip r:embed="rId8"/>
                  <a:stretch>
                    <a:fillRect r="-16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02A2B94-6F36-45DF-B11A-C5CC3E047B93}"/>
                    </a:ext>
                  </a:extLst>
                </p:cNvPr>
                <p:cNvSpPr txBox="1"/>
                <p:nvPr/>
              </p:nvSpPr>
              <p:spPr>
                <a:xfrm>
                  <a:off x="2611394" y="4458056"/>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12</m:t>
                            </m:r>
                          </m:sub>
                        </m:sSub>
                      </m:oMath>
                    </m:oMathPara>
                  </a14:m>
                  <a:endParaRPr lang="en-US" sz="2000" dirty="0"/>
                </a:p>
              </p:txBody>
            </p:sp>
          </mc:Choice>
          <mc:Fallback xmlns="">
            <p:sp>
              <p:nvSpPr>
                <p:cNvPr id="24" name="TextBox 23">
                  <a:extLst>
                    <a:ext uri="{FF2B5EF4-FFF2-40B4-BE49-F238E27FC236}">
                      <a16:creationId xmlns:a16="http://schemas.microsoft.com/office/drawing/2014/main" id="{502A2B94-6F36-45DF-B11A-C5CC3E047B93}"/>
                    </a:ext>
                  </a:extLst>
                </p:cNvPr>
                <p:cNvSpPr txBox="1">
                  <a:spLocks noRot="1" noChangeAspect="1" noMove="1" noResize="1" noEditPoints="1" noAdjustHandles="1" noChangeArrowheads="1" noChangeShapeType="1" noTextEdit="1"/>
                </p:cNvSpPr>
                <p:nvPr/>
              </p:nvSpPr>
              <p:spPr>
                <a:xfrm>
                  <a:off x="2611394" y="4458056"/>
                  <a:ext cx="434340" cy="400110"/>
                </a:xfrm>
                <a:prstGeom prst="rect">
                  <a:avLst/>
                </a:prstGeom>
                <a:blipFill>
                  <a:blip r:embed="rId9"/>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BCBE8AB-0D3A-485D-B489-42D82D484FDC}"/>
                    </a:ext>
                  </a:extLst>
                </p:cNvPr>
                <p:cNvSpPr txBox="1"/>
                <p:nvPr/>
              </p:nvSpPr>
              <p:spPr>
                <a:xfrm>
                  <a:off x="3288167" y="5890861"/>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20</m:t>
                            </m:r>
                          </m:sub>
                        </m:sSub>
                      </m:oMath>
                    </m:oMathPara>
                  </a14:m>
                  <a:endParaRPr lang="en-US" sz="2000" dirty="0"/>
                </a:p>
              </p:txBody>
            </p:sp>
          </mc:Choice>
          <mc:Fallback xmlns="">
            <p:sp>
              <p:nvSpPr>
                <p:cNvPr id="27" name="TextBox 26">
                  <a:extLst>
                    <a:ext uri="{FF2B5EF4-FFF2-40B4-BE49-F238E27FC236}">
                      <a16:creationId xmlns:a16="http://schemas.microsoft.com/office/drawing/2014/main" id="{FBCBE8AB-0D3A-485D-B489-42D82D484FDC}"/>
                    </a:ext>
                  </a:extLst>
                </p:cNvPr>
                <p:cNvSpPr txBox="1">
                  <a:spLocks noRot="1" noChangeAspect="1" noMove="1" noResize="1" noEditPoints="1" noAdjustHandles="1" noChangeArrowheads="1" noChangeShapeType="1" noTextEdit="1"/>
                </p:cNvSpPr>
                <p:nvPr/>
              </p:nvSpPr>
              <p:spPr>
                <a:xfrm>
                  <a:off x="3288167" y="5890861"/>
                  <a:ext cx="434340" cy="400110"/>
                </a:xfrm>
                <a:prstGeom prst="rect">
                  <a:avLst/>
                </a:prstGeom>
                <a:blipFill>
                  <a:blip r:embed="rId10"/>
                  <a:stretch>
                    <a:fillRect r="-180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059176D-B5E7-42FD-A660-5D1E8C778D90}"/>
                    </a:ext>
                  </a:extLst>
                </p:cNvPr>
                <p:cNvSpPr txBox="1"/>
                <p:nvPr/>
              </p:nvSpPr>
              <p:spPr>
                <a:xfrm>
                  <a:off x="2570639" y="5878747"/>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21</m:t>
                            </m:r>
                          </m:sub>
                        </m:sSub>
                      </m:oMath>
                    </m:oMathPara>
                  </a14:m>
                  <a:endParaRPr lang="en-US" sz="2000" dirty="0"/>
                </a:p>
              </p:txBody>
            </p:sp>
          </mc:Choice>
          <mc:Fallback xmlns="">
            <p:sp>
              <p:nvSpPr>
                <p:cNvPr id="28" name="TextBox 27">
                  <a:extLst>
                    <a:ext uri="{FF2B5EF4-FFF2-40B4-BE49-F238E27FC236}">
                      <a16:creationId xmlns:a16="http://schemas.microsoft.com/office/drawing/2014/main" id="{B059176D-B5E7-42FD-A660-5D1E8C778D90}"/>
                    </a:ext>
                  </a:extLst>
                </p:cNvPr>
                <p:cNvSpPr txBox="1">
                  <a:spLocks noRot="1" noChangeAspect="1" noMove="1" noResize="1" noEditPoints="1" noAdjustHandles="1" noChangeArrowheads="1" noChangeShapeType="1" noTextEdit="1"/>
                </p:cNvSpPr>
                <p:nvPr/>
              </p:nvSpPr>
              <p:spPr>
                <a:xfrm>
                  <a:off x="2570639" y="5878747"/>
                  <a:ext cx="434340" cy="400110"/>
                </a:xfrm>
                <a:prstGeom prst="rect">
                  <a:avLst/>
                </a:prstGeom>
                <a:blipFill>
                  <a:blip r:embed="rId11"/>
                  <a:stretch>
                    <a:fillRect r="-18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A862A27-5205-4905-B7E2-C080E94E41ED}"/>
                    </a:ext>
                  </a:extLst>
                </p:cNvPr>
                <p:cNvSpPr txBox="1"/>
                <p:nvPr/>
              </p:nvSpPr>
              <p:spPr>
                <a:xfrm>
                  <a:off x="1846317" y="5878747"/>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22</m:t>
                            </m:r>
                          </m:sub>
                        </m:sSub>
                      </m:oMath>
                    </m:oMathPara>
                  </a14:m>
                  <a:endParaRPr lang="en-US" sz="2000" dirty="0"/>
                </a:p>
              </p:txBody>
            </p:sp>
          </mc:Choice>
          <mc:Fallback xmlns="">
            <p:sp>
              <p:nvSpPr>
                <p:cNvPr id="29" name="TextBox 28">
                  <a:extLst>
                    <a:ext uri="{FF2B5EF4-FFF2-40B4-BE49-F238E27FC236}">
                      <a16:creationId xmlns:a16="http://schemas.microsoft.com/office/drawing/2014/main" id="{AA862A27-5205-4905-B7E2-C080E94E41ED}"/>
                    </a:ext>
                  </a:extLst>
                </p:cNvPr>
                <p:cNvSpPr txBox="1">
                  <a:spLocks noRot="1" noChangeAspect="1" noMove="1" noResize="1" noEditPoints="1" noAdjustHandles="1" noChangeArrowheads="1" noChangeShapeType="1" noTextEdit="1"/>
                </p:cNvSpPr>
                <p:nvPr/>
              </p:nvSpPr>
              <p:spPr>
                <a:xfrm>
                  <a:off x="1846317" y="5878747"/>
                  <a:ext cx="434340" cy="400110"/>
                </a:xfrm>
                <a:prstGeom prst="rect">
                  <a:avLst/>
                </a:prstGeom>
                <a:blipFill>
                  <a:blip r:embed="rId12"/>
                  <a:stretch>
                    <a:fillRect r="-18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79956C0-2E57-4414-9A04-52B557FA04A2}"/>
                    </a:ext>
                  </a:extLst>
                </p:cNvPr>
                <p:cNvSpPr txBox="1"/>
                <p:nvPr/>
              </p:nvSpPr>
              <p:spPr>
                <a:xfrm>
                  <a:off x="165362" y="6306109"/>
                  <a:ext cx="9029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𝑇</m:t>
                        </m:r>
                        <m:r>
                          <a:rPr lang="en-US" b="0" i="1" smtClean="0">
                            <a:latin typeface="Cambria Math" panose="02040503050406030204" pitchFamily="18" charset="0"/>
                          </a:rPr>
                          <m:t>=0</m:t>
                        </m:r>
                      </m:oMath>
                    </m:oMathPara>
                  </a14:m>
                  <a:endParaRPr lang="en-US" dirty="0"/>
                </a:p>
              </p:txBody>
            </p:sp>
          </mc:Choice>
          <mc:Fallback xmlns="">
            <p:sp>
              <p:nvSpPr>
                <p:cNvPr id="30" name="TextBox 29">
                  <a:extLst>
                    <a:ext uri="{FF2B5EF4-FFF2-40B4-BE49-F238E27FC236}">
                      <a16:creationId xmlns:a16="http://schemas.microsoft.com/office/drawing/2014/main" id="{F79956C0-2E57-4414-9A04-52B557FA04A2}"/>
                    </a:ext>
                  </a:extLst>
                </p:cNvPr>
                <p:cNvSpPr txBox="1">
                  <a:spLocks noRot="1" noChangeAspect="1" noMove="1" noResize="1" noEditPoints="1" noAdjustHandles="1" noChangeArrowheads="1" noChangeShapeType="1" noTextEdit="1"/>
                </p:cNvSpPr>
                <p:nvPr/>
              </p:nvSpPr>
              <p:spPr>
                <a:xfrm>
                  <a:off x="165362" y="6306109"/>
                  <a:ext cx="90296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A3FFF24-D2E6-43CF-842D-B1A9D3C165FD}"/>
                    </a:ext>
                  </a:extLst>
                </p:cNvPr>
                <p:cNvSpPr txBox="1"/>
                <p:nvPr/>
              </p:nvSpPr>
              <p:spPr>
                <a:xfrm>
                  <a:off x="1448327" y="3136930"/>
                  <a:ext cx="1207755" cy="369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m:t>
                        </m:r>
                        <m:r>
                          <a:rPr lang="en-US" b="0" i="1" smtClean="0">
                            <a:latin typeface="Cambria Math" panose="02040503050406030204" pitchFamily="18" charset="0"/>
                          </a:rPr>
                          <m:t>𝑜𝑤𝑠</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𝐴</m:t>
                        </m:r>
                      </m:oMath>
                    </m:oMathPara>
                  </a14:m>
                  <a:endParaRPr lang="en-US" dirty="0"/>
                </a:p>
              </p:txBody>
            </p:sp>
          </mc:Choice>
          <mc:Fallback xmlns="">
            <p:sp>
              <p:nvSpPr>
                <p:cNvPr id="32" name="TextBox 31">
                  <a:extLst>
                    <a:ext uri="{FF2B5EF4-FFF2-40B4-BE49-F238E27FC236}">
                      <a16:creationId xmlns:a16="http://schemas.microsoft.com/office/drawing/2014/main" id="{DA3FFF24-D2E6-43CF-842D-B1A9D3C165FD}"/>
                    </a:ext>
                  </a:extLst>
                </p:cNvPr>
                <p:cNvSpPr txBox="1">
                  <a:spLocks noRot="1" noChangeAspect="1" noMove="1" noResize="1" noEditPoints="1" noAdjustHandles="1" noChangeArrowheads="1" noChangeShapeType="1" noTextEdit="1"/>
                </p:cNvSpPr>
                <p:nvPr/>
              </p:nvSpPr>
              <p:spPr>
                <a:xfrm>
                  <a:off x="1448327" y="3136930"/>
                  <a:ext cx="1207755" cy="369333"/>
                </a:xfrm>
                <a:prstGeom prst="rect">
                  <a:avLst/>
                </a:prstGeom>
                <a:blipFill>
                  <a:blip r:embed="rId14"/>
                  <a:stretch>
                    <a:fillRect r="-101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8447911-564D-43D3-B926-605D4B6FE3A6}"/>
                    </a:ext>
                  </a:extLst>
                </p:cNvPr>
                <p:cNvSpPr txBox="1"/>
                <p:nvPr/>
              </p:nvSpPr>
              <p:spPr>
                <a:xfrm>
                  <a:off x="6378366" y="2457901"/>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00</m:t>
                            </m:r>
                          </m:sub>
                        </m:sSub>
                      </m:oMath>
                    </m:oMathPara>
                  </a14:m>
                  <a:endParaRPr lang="en-US" sz="2000" dirty="0"/>
                </a:p>
              </p:txBody>
            </p:sp>
          </mc:Choice>
          <mc:Fallback xmlns="">
            <p:sp>
              <p:nvSpPr>
                <p:cNvPr id="38" name="TextBox 37">
                  <a:extLst>
                    <a:ext uri="{FF2B5EF4-FFF2-40B4-BE49-F238E27FC236}">
                      <a16:creationId xmlns:a16="http://schemas.microsoft.com/office/drawing/2014/main" id="{B8447911-564D-43D3-B926-605D4B6FE3A6}"/>
                    </a:ext>
                  </a:extLst>
                </p:cNvPr>
                <p:cNvSpPr txBox="1">
                  <a:spLocks noRot="1" noChangeAspect="1" noMove="1" noResize="1" noEditPoints="1" noAdjustHandles="1" noChangeArrowheads="1" noChangeShapeType="1" noTextEdit="1"/>
                </p:cNvSpPr>
                <p:nvPr/>
              </p:nvSpPr>
              <p:spPr>
                <a:xfrm>
                  <a:off x="6378366" y="2457901"/>
                  <a:ext cx="472435" cy="400110"/>
                </a:xfrm>
                <a:prstGeom prst="rect">
                  <a:avLst/>
                </a:prstGeom>
                <a:blipFill>
                  <a:blip r:embed="rId15"/>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735ED34-B745-4910-B9C3-230FF56DD952}"/>
                    </a:ext>
                  </a:extLst>
                </p:cNvPr>
                <p:cNvSpPr txBox="1"/>
                <p:nvPr/>
              </p:nvSpPr>
              <p:spPr>
                <a:xfrm>
                  <a:off x="6378365" y="2024087"/>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10</m:t>
                            </m:r>
                          </m:sub>
                        </m:sSub>
                      </m:oMath>
                    </m:oMathPara>
                  </a14:m>
                  <a:endParaRPr lang="en-US" sz="2000" dirty="0"/>
                </a:p>
              </p:txBody>
            </p:sp>
          </mc:Choice>
          <mc:Fallback xmlns="">
            <p:sp>
              <p:nvSpPr>
                <p:cNvPr id="41" name="TextBox 40">
                  <a:extLst>
                    <a:ext uri="{FF2B5EF4-FFF2-40B4-BE49-F238E27FC236}">
                      <a16:creationId xmlns:a16="http://schemas.microsoft.com/office/drawing/2014/main" id="{C735ED34-B745-4910-B9C3-230FF56DD952}"/>
                    </a:ext>
                  </a:extLst>
                </p:cNvPr>
                <p:cNvSpPr txBox="1">
                  <a:spLocks noRot="1" noChangeAspect="1" noMove="1" noResize="1" noEditPoints="1" noAdjustHandles="1" noChangeArrowheads="1" noChangeShapeType="1" noTextEdit="1"/>
                </p:cNvSpPr>
                <p:nvPr/>
              </p:nvSpPr>
              <p:spPr>
                <a:xfrm>
                  <a:off x="6378365" y="2024087"/>
                  <a:ext cx="472435" cy="400110"/>
                </a:xfrm>
                <a:prstGeom prst="rect">
                  <a:avLst/>
                </a:prstGeom>
                <a:blipFill>
                  <a:blip r:embed="rId16"/>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AC4E3EF-1B54-4C61-A36A-FA85A4630CA7}"/>
                    </a:ext>
                  </a:extLst>
                </p:cNvPr>
                <p:cNvSpPr txBox="1"/>
                <p:nvPr/>
              </p:nvSpPr>
              <p:spPr>
                <a:xfrm>
                  <a:off x="6364931" y="1617052"/>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20</m:t>
                            </m:r>
                          </m:sub>
                        </m:sSub>
                      </m:oMath>
                    </m:oMathPara>
                  </a14:m>
                  <a:endParaRPr lang="en-US" sz="2000" dirty="0"/>
                </a:p>
              </p:txBody>
            </p:sp>
          </mc:Choice>
          <mc:Fallback xmlns="">
            <p:sp>
              <p:nvSpPr>
                <p:cNvPr id="42" name="TextBox 41">
                  <a:extLst>
                    <a:ext uri="{FF2B5EF4-FFF2-40B4-BE49-F238E27FC236}">
                      <a16:creationId xmlns:a16="http://schemas.microsoft.com/office/drawing/2014/main" id="{3AC4E3EF-1B54-4C61-A36A-FA85A4630CA7}"/>
                    </a:ext>
                  </a:extLst>
                </p:cNvPr>
                <p:cNvSpPr txBox="1">
                  <a:spLocks noRot="1" noChangeAspect="1" noMove="1" noResize="1" noEditPoints="1" noAdjustHandles="1" noChangeArrowheads="1" noChangeShapeType="1" noTextEdit="1"/>
                </p:cNvSpPr>
                <p:nvPr/>
              </p:nvSpPr>
              <p:spPr>
                <a:xfrm>
                  <a:off x="6364931" y="1617052"/>
                  <a:ext cx="472435" cy="400110"/>
                </a:xfrm>
                <a:prstGeom prst="rect">
                  <a:avLst/>
                </a:prstGeom>
                <a:blipFill>
                  <a:blip r:embed="rId17"/>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09ED3102-A87E-49C4-9489-8878605166E2}"/>
                    </a:ext>
                  </a:extLst>
                </p:cNvPr>
                <p:cNvSpPr txBox="1"/>
                <p:nvPr/>
              </p:nvSpPr>
              <p:spPr>
                <a:xfrm>
                  <a:off x="8181345" y="2094971"/>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01</m:t>
                            </m:r>
                          </m:sub>
                        </m:sSub>
                      </m:oMath>
                    </m:oMathPara>
                  </a14:m>
                  <a:endParaRPr lang="en-US" sz="2000" dirty="0"/>
                </a:p>
              </p:txBody>
            </p:sp>
          </mc:Choice>
          <mc:Fallback xmlns="">
            <p:sp>
              <p:nvSpPr>
                <p:cNvPr id="49" name="TextBox 48">
                  <a:extLst>
                    <a:ext uri="{FF2B5EF4-FFF2-40B4-BE49-F238E27FC236}">
                      <a16:creationId xmlns:a16="http://schemas.microsoft.com/office/drawing/2014/main" id="{09ED3102-A87E-49C4-9489-8878605166E2}"/>
                    </a:ext>
                  </a:extLst>
                </p:cNvPr>
                <p:cNvSpPr txBox="1">
                  <a:spLocks noRot="1" noChangeAspect="1" noMove="1" noResize="1" noEditPoints="1" noAdjustHandles="1" noChangeArrowheads="1" noChangeShapeType="1" noTextEdit="1"/>
                </p:cNvSpPr>
                <p:nvPr/>
              </p:nvSpPr>
              <p:spPr>
                <a:xfrm>
                  <a:off x="8181345" y="2094971"/>
                  <a:ext cx="472435" cy="400110"/>
                </a:xfrm>
                <a:prstGeom prst="rect">
                  <a:avLst/>
                </a:prstGeom>
                <a:blipFill>
                  <a:blip r:embed="rId18"/>
                  <a:stretch>
                    <a:fillRect r="-6410"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B5F7C33-DD3F-4B4C-863C-CAD51E3C8375}"/>
                    </a:ext>
                  </a:extLst>
                </p:cNvPr>
                <p:cNvSpPr txBox="1"/>
                <p:nvPr/>
              </p:nvSpPr>
              <p:spPr>
                <a:xfrm>
                  <a:off x="8181345" y="1655389"/>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11</m:t>
                            </m:r>
                          </m:sub>
                        </m:sSub>
                      </m:oMath>
                    </m:oMathPara>
                  </a14:m>
                  <a:endParaRPr lang="en-US" sz="2000" dirty="0"/>
                </a:p>
              </p:txBody>
            </p:sp>
          </mc:Choice>
          <mc:Fallback xmlns="">
            <p:sp>
              <p:nvSpPr>
                <p:cNvPr id="50" name="TextBox 49">
                  <a:extLst>
                    <a:ext uri="{FF2B5EF4-FFF2-40B4-BE49-F238E27FC236}">
                      <a16:creationId xmlns:a16="http://schemas.microsoft.com/office/drawing/2014/main" id="{2B5F7C33-DD3F-4B4C-863C-CAD51E3C8375}"/>
                    </a:ext>
                  </a:extLst>
                </p:cNvPr>
                <p:cNvSpPr txBox="1">
                  <a:spLocks noRot="1" noChangeAspect="1" noMove="1" noResize="1" noEditPoints="1" noAdjustHandles="1" noChangeArrowheads="1" noChangeShapeType="1" noTextEdit="1"/>
                </p:cNvSpPr>
                <p:nvPr/>
              </p:nvSpPr>
              <p:spPr>
                <a:xfrm>
                  <a:off x="8181345" y="1655389"/>
                  <a:ext cx="472435" cy="400110"/>
                </a:xfrm>
                <a:prstGeom prst="rect">
                  <a:avLst/>
                </a:prstGeom>
                <a:blipFill>
                  <a:blip r:embed="rId19"/>
                  <a:stretch>
                    <a:fillRect r="-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586BDA71-25C0-4935-84F2-04CEA4C90961}"/>
                    </a:ext>
                  </a:extLst>
                </p:cNvPr>
                <p:cNvSpPr txBox="1"/>
                <p:nvPr/>
              </p:nvSpPr>
              <p:spPr>
                <a:xfrm>
                  <a:off x="8181344" y="1258448"/>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21</m:t>
                            </m:r>
                          </m:sub>
                        </m:sSub>
                      </m:oMath>
                    </m:oMathPara>
                  </a14:m>
                  <a:endParaRPr lang="en-US" sz="2000" dirty="0"/>
                </a:p>
              </p:txBody>
            </p:sp>
          </mc:Choice>
          <mc:Fallback xmlns="">
            <p:sp>
              <p:nvSpPr>
                <p:cNvPr id="51" name="TextBox 50">
                  <a:extLst>
                    <a:ext uri="{FF2B5EF4-FFF2-40B4-BE49-F238E27FC236}">
                      <a16:creationId xmlns:a16="http://schemas.microsoft.com/office/drawing/2014/main" id="{586BDA71-25C0-4935-84F2-04CEA4C90961}"/>
                    </a:ext>
                  </a:extLst>
                </p:cNvPr>
                <p:cNvSpPr txBox="1">
                  <a:spLocks noRot="1" noChangeAspect="1" noMove="1" noResize="1" noEditPoints="1" noAdjustHandles="1" noChangeArrowheads="1" noChangeShapeType="1" noTextEdit="1"/>
                </p:cNvSpPr>
                <p:nvPr/>
              </p:nvSpPr>
              <p:spPr>
                <a:xfrm>
                  <a:off x="8181344" y="1258448"/>
                  <a:ext cx="472435" cy="400110"/>
                </a:xfrm>
                <a:prstGeom prst="rect">
                  <a:avLst/>
                </a:prstGeom>
                <a:blipFill>
                  <a:blip r:embed="rId20"/>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3E60BBB3-E1DB-414B-A224-83028367A096}"/>
                    </a:ext>
                  </a:extLst>
                </p:cNvPr>
                <p:cNvSpPr txBox="1"/>
                <p:nvPr/>
              </p:nvSpPr>
              <p:spPr>
                <a:xfrm>
                  <a:off x="10168329" y="1761886"/>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02</m:t>
                            </m:r>
                          </m:sub>
                        </m:sSub>
                      </m:oMath>
                    </m:oMathPara>
                  </a14:m>
                  <a:endParaRPr lang="en-US" sz="2000" dirty="0"/>
                </a:p>
              </p:txBody>
            </p:sp>
          </mc:Choice>
          <mc:Fallback xmlns="">
            <p:sp>
              <p:nvSpPr>
                <p:cNvPr id="54" name="TextBox 53">
                  <a:extLst>
                    <a:ext uri="{FF2B5EF4-FFF2-40B4-BE49-F238E27FC236}">
                      <a16:creationId xmlns:a16="http://schemas.microsoft.com/office/drawing/2014/main" id="{3E60BBB3-E1DB-414B-A224-83028367A096}"/>
                    </a:ext>
                  </a:extLst>
                </p:cNvPr>
                <p:cNvSpPr txBox="1">
                  <a:spLocks noRot="1" noChangeAspect="1" noMove="1" noResize="1" noEditPoints="1" noAdjustHandles="1" noChangeArrowheads="1" noChangeShapeType="1" noTextEdit="1"/>
                </p:cNvSpPr>
                <p:nvPr/>
              </p:nvSpPr>
              <p:spPr>
                <a:xfrm>
                  <a:off x="10168329" y="1761886"/>
                  <a:ext cx="472435" cy="400110"/>
                </a:xfrm>
                <a:prstGeom prst="rect">
                  <a:avLst/>
                </a:prstGeom>
                <a:blipFill>
                  <a:blip r:embed="rId21"/>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8A8A86F-E9E9-4F2B-BCAF-6E18879E4082}"/>
                    </a:ext>
                  </a:extLst>
                </p:cNvPr>
                <p:cNvSpPr txBox="1"/>
                <p:nvPr/>
              </p:nvSpPr>
              <p:spPr>
                <a:xfrm>
                  <a:off x="10168329" y="1276125"/>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12</m:t>
                            </m:r>
                          </m:sub>
                        </m:sSub>
                      </m:oMath>
                    </m:oMathPara>
                  </a14:m>
                  <a:endParaRPr lang="en-US" sz="2000" dirty="0"/>
                </a:p>
              </p:txBody>
            </p:sp>
          </mc:Choice>
          <mc:Fallback xmlns="">
            <p:sp>
              <p:nvSpPr>
                <p:cNvPr id="55" name="TextBox 54">
                  <a:extLst>
                    <a:ext uri="{FF2B5EF4-FFF2-40B4-BE49-F238E27FC236}">
                      <a16:creationId xmlns:a16="http://schemas.microsoft.com/office/drawing/2014/main" id="{48A8A86F-E9E9-4F2B-BCAF-6E18879E4082}"/>
                    </a:ext>
                  </a:extLst>
                </p:cNvPr>
                <p:cNvSpPr txBox="1">
                  <a:spLocks noRot="1" noChangeAspect="1" noMove="1" noResize="1" noEditPoints="1" noAdjustHandles="1" noChangeArrowheads="1" noChangeShapeType="1" noTextEdit="1"/>
                </p:cNvSpPr>
                <p:nvPr/>
              </p:nvSpPr>
              <p:spPr>
                <a:xfrm>
                  <a:off x="10168329" y="1276125"/>
                  <a:ext cx="472435" cy="400110"/>
                </a:xfrm>
                <a:prstGeom prst="rect">
                  <a:avLst/>
                </a:prstGeom>
                <a:blipFill>
                  <a:blip r:embed="rId22"/>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1FB0A04-EC52-4DB9-B3A5-6F44C5E9BC87}"/>
                    </a:ext>
                  </a:extLst>
                </p:cNvPr>
                <p:cNvSpPr txBox="1"/>
                <p:nvPr/>
              </p:nvSpPr>
              <p:spPr>
                <a:xfrm>
                  <a:off x="10168328" y="789036"/>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22</m:t>
                            </m:r>
                          </m:sub>
                        </m:sSub>
                      </m:oMath>
                    </m:oMathPara>
                  </a14:m>
                  <a:endParaRPr lang="en-US" sz="2000" dirty="0"/>
                </a:p>
              </p:txBody>
            </p:sp>
          </mc:Choice>
          <mc:Fallback xmlns="">
            <p:sp>
              <p:nvSpPr>
                <p:cNvPr id="56" name="TextBox 55">
                  <a:extLst>
                    <a:ext uri="{FF2B5EF4-FFF2-40B4-BE49-F238E27FC236}">
                      <a16:creationId xmlns:a16="http://schemas.microsoft.com/office/drawing/2014/main" id="{E1FB0A04-EC52-4DB9-B3A5-6F44C5E9BC87}"/>
                    </a:ext>
                  </a:extLst>
                </p:cNvPr>
                <p:cNvSpPr txBox="1">
                  <a:spLocks noRot="1" noChangeAspect="1" noMove="1" noResize="1" noEditPoints="1" noAdjustHandles="1" noChangeArrowheads="1" noChangeShapeType="1" noTextEdit="1"/>
                </p:cNvSpPr>
                <p:nvPr/>
              </p:nvSpPr>
              <p:spPr>
                <a:xfrm>
                  <a:off x="10168328" y="789036"/>
                  <a:ext cx="472435" cy="400110"/>
                </a:xfrm>
                <a:prstGeom prst="rect">
                  <a:avLst/>
                </a:prstGeom>
                <a:blipFill>
                  <a:blip r:embed="rId23"/>
                  <a:stretch>
                    <a:fillRect r="-6410"/>
                  </a:stretch>
                </a:blipFill>
              </p:spPr>
              <p:txBody>
                <a:bodyPr/>
                <a:lstStyle/>
                <a:p>
                  <a:r>
                    <a:rPr lang="en-US">
                      <a:noFill/>
                    </a:rPr>
                    <a:t> </a:t>
                  </a:r>
                </a:p>
              </p:txBody>
            </p:sp>
          </mc:Fallback>
        </mc:AlternateContent>
        <p:sp>
          <p:nvSpPr>
            <p:cNvPr id="67" name="Rectangle 66">
              <a:extLst>
                <a:ext uri="{FF2B5EF4-FFF2-40B4-BE49-F238E27FC236}">
                  <a16:creationId xmlns:a16="http://schemas.microsoft.com/office/drawing/2014/main" id="{229E46C7-951B-4584-A38A-411731B8F776}"/>
                </a:ext>
              </a:extLst>
            </p:cNvPr>
            <p:cNvSpPr/>
            <p:nvPr/>
          </p:nvSpPr>
          <p:spPr>
            <a:xfrm>
              <a:off x="5915393" y="303397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 name="Rectangle 67">
              <a:extLst>
                <a:ext uri="{FF2B5EF4-FFF2-40B4-BE49-F238E27FC236}">
                  <a16:creationId xmlns:a16="http://schemas.microsoft.com/office/drawing/2014/main" id="{692A623C-5C83-4E06-8253-CC0B6FF1AF9F}"/>
                </a:ext>
              </a:extLst>
            </p:cNvPr>
            <p:cNvSpPr/>
            <p:nvPr/>
          </p:nvSpPr>
          <p:spPr>
            <a:xfrm>
              <a:off x="7827993" y="303397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9D7B5E93-ABF1-47F4-83AC-940AD548DA19}"/>
                </a:ext>
              </a:extLst>
            </p:cNvPr>
            <p:cNvSpPr/>
            <p:nvPr/>
          </p:nvSpPr>
          <p:spPr>
            <a:xfrm>
              <a:off x="9740592" y="303397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Arrow Connector 88">
              <a:extLst>
                <a:ext uri="{FF2B5EF4-FFF2-40B4-BE49-F238E27FC236}">
                  <a16:creationId xmlns:a16="http://schemas.microsoft.com/office/drawing/2014/main" id="{3B258301-0728-4BB1-83E3-A52CEEA21E4E}"/>
                </a:ext>
              </a:extLst>
            </p:cNvPr>
            <p:cNvCxnSpPr>
              <a:cxnSpLocks/>
              <a:endCxn id="69" idx="1"/>
            </p:cNvCxnSpPr>
            <p:nvPr/>
          </p:nvCxnSpPr>
          <p:spPr>
            <a:xfrm>
              <a:off x="9199549" y="3491174"/>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60C1EDD6-CE35-4CDA-9970-87144D55D619}"/>
                </a:ext>
              </a:extLst>
            </p:cNvPr>
            <p:cNvSpPr/>
            <p:nvPr/>
          </p:nvSpPr>
          <p:spPr>
            <a:xfrm>
              <a:off x="5915350" y="4372653"/>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B4F9505F-E6F2-4CCF-948A-DEC324B51EE4}"/>
                </a:ext>
              </a:extLst>
            </p:cNvPr>
            <p:cNvSpPr/>
            <p:nvPr/>
          </p:nvSpPr>
          <p:spPr>
            <a:xfrm>
              <a:off x="7827949" y="4372653"/>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0844BB5D-2BD4-4F7D-939B-44099424EDFF}"/>
                </a:ext>
              </a:extLst>
            </p:cNvPr>
            <p:cNvSpPr/>
            <p:nvPr/>
          </p:nvSpPr>
          <p:spPr>
            <a:xfrm>
              <a:off x="9740592" y="4362797"/>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0" name="Straight Arrow Connector 89">
              <a:extLst>
                <a:ext uri="{FF2B5EF4-FFF2-40B4-BE49-F238E27FC236}">
                  <a16:creationId xmlns:a16="http://schemas.microsoft.com/office/drawing/2014/main" id="{2DE9B768-11C8-4F8F-B9CF-46E75567B0D4}"/>
                </a:ext>
              </a:extLst>
            </p:cNvPr>
            <p:cNvCxnSpPr>
              <a:cxnSpLocks/>
              <a:stCxn id="80" idx="3"/>
            </p:cNvCxnSpPr>
            <p:nvPr/>
          </p:nvCxnSpPr>
          <p:spPr>
            <a:xfrm>
              <a:off x="7286950" y="4829853"/>
              <a:ext cx="5409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F8AF6FF2-6C2D-4AA6-AD53-F9BB2A6BF4BC}"/>
                </a:ext>
              </a:extLst>
            </p:cNvPr>
            <p:cNvCxnSpPr>
              <a:cxnSpLocks/>
              <a:stCxn id="81" idx="3"/>
            </p:cNvCxnSpPr>
            <p:nvPr/>
          </p:nvCxnSpPr>
          <p:spPr>
            <a:xfrm>
              <a:off x="9199549" y="4829853"/>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48F74C70-6ABF-4F69-BA3B-6EB09C21B3E9}"/>
                </a:ext>
              </a:extLst>
            </p:cNvPr>
            <p:cNvSpPr/>
            <p:nvPr/>
          </p:nvSpPr>
          <p:spPr>
            <a:xfrm>
              <a:off x="5915350" y="574233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EFC9E8B6-0891-4B3C-99E0-27D9333CDFE9}"/>
                </a:ext>
              </a:extLst>
            </p:cNvPr>
            <p:cNvSpPr/>
            <p:nvPr/>
          </p:nvSpPr>
          <p:spPr>
            <a:xfrm>
              <a:off x="7827949" y="5761041"/>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6095F16A-F3F8-4FC9-AC3E-E8DDE4DA1291}"/>
                </a:ext>
              </a:extLst>
            </p:cNvPr>
            <p:cNvSpPr/>
            <p:nvPr/>
          </p:nvSpPr>
          <p:spPr>
            <a:xfrm>
              <a:off x="9744402" y="574233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Arrow Connector 91">
              <a:extLst>
                <a:ext uri="{FF2B5EF4-FFF2-40B4-BE49-F238E27FC236}">
                  <a16:creationId xmlns:a16="http://schemas.microsoft.com/office/drawing/2014/main" id="{867E41F5-A9FB-44FD-81D5-6875B7D6B3F6}"/>
                </a:ext>
              </a:extLst>
            </p:cNvPr>
            <p:cNvCxnSpPr>
              <a:cxnSpLocks/>
              <a:endCxn id="85" idx="1"/>
            </p:cNvCxnSpPr>
            <p:nvPr/>
          </p:nvCxnSpPr>
          <p:spPr>
            <a:xfrm flipV="1">
              <a:off x="7286950" y="6218241"/>
              <a:ext cx="540999" cy="3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0E1C2BA7-5D2C-4154-A211-22733E4A464E}"/>
                </a:ext>
              </a:extLst>
            </p:cNvPr>
            <p:cNvCxnSpPr>
              <a:cxnSpLocks/>
              <a:stCxn id="85" idx="3"/>
              <a:endCxn id="86" idx="1"/>
            </p:cNvCxnSpPr>
            <p:nvPr/>
          </p:nvCxnSpPr>
          <p:spPr>
            <a:xfrm flipV="1">
              <a:off x="9199549" y="6199535"/>
              <a:ext cx="544853" cy="187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40A847E6-45BB-420D-80A7-0362AA544900}"/>
                </a:ext>
              </a:extLst>
            </p:cNvPr>
            <p:cNvCxnSpPr>
              <a:cxnSpLocks/>
              <a:stCxn id="69" idx="2"/>
              <a:endCxn id="82" idx="0"/>
            </p:cNvCxnSpPr>
            <p:nvPr/>
          </p:nvCxnSpPr>
          <p:spPr>
            <a:xfrm>
              <a:off x="10426392" y="3948374"/>
              <a:ext cx="0" cy="414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CBED3D35-24EC-4FBD-8065-4CA69286B882}"/>
                </a:ext>
              </a:extLst>
            </p:cNvPr>
            <p:cNvCxnSpPr>
              <a:stCxn id="82" idx="2"/>
              <a:endCxn id="86" idx="0"/>
            </p:cNvCxnSpPr>
            <p:nvPr/>
          </p:nvCxnSpPr>
          <p:spPr>
            <a:xfrm>
              <a:off x="10426392" y="5277197"/>
              <a:ext cx="3810" cy="465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7604E3B-C51A-40A4-AC63-D45DFA869DC4}"/>
                </a:ext>
              </a:extLst>
            </p:cNvPr>
            <p:cNvCxnSpPr>
              <a:stCxn id="68" idx="2"/>
              <a:endCxn id="81" idx="0"/>
            </p:cNvCxnSpPr>
            <p:nvPr/>
          </p:nvCxnSpPr>
          <p:spPr>
            <a:xfrm flipH="1">
              <a:off x="8513749" y="3948374"/>
              <a:ext cx="44"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ADAC5D44-D203-447F-964D-203ADDE512A9}"/>
                </a:ext>
              </a:extLst>
            </p:cNvPr>
            <p:cNvCxnSpPr>
              <a:cxnSpLocks/>
              <a:stCxn id="67" idx="2"/>
              <a:endCxn id="80" idx="0"/>
            </p:cNvCxnSpPr>
            <p:nvPr/>
          </p:nvCxnSpPr>
          <p:spPr>
            <a:xfrm flipH="1">
              <a:off x="6601150" y="3948374"/>
              <a:ext cx="43"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22B1132-9F7E-488D-8463-203880BEF09A}"/>
                </a:ext>
              </a:extLst>
            </p:cNvPr>
            <p:cNvCxnSpPr>
              <a:cxnSpLocks/>
              <a:stCxn id="80" idx="2"/>
            </p:cNvCxnSpPr>
            <p:nvPr/>
          </p:nvCxnSpPr>
          <p:spPr>
            <a:xfrm>
              <a:off x="6601150" y="5287053"/>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649DA6C-C259-43F2-87B7-2B0DFB7A6852}"/>
                </a:ext>
              </a:extLst>
            </p:cNvPr>
            <p:cNvCxnSpPr>
              <a:stCxn id="81" idx="2"/>
              <a:endCxn id="85" idx="0"/>
            </p:cNvCxnSpPr>
            <p:nvPr/>
          </p:nvCxnSpPr>
          <p:spPr>
            <a:xfrm>
              <a:off x="8513749" y="5287053"/>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0A487679-2530-4BAF-838D-E1DD33CE68A1}"/>
                </a:ext>
              </a:extLst>
            </p:cNvPr>
            <p:cNvCxnSpPr/>
            <p:nvPr/>
          </p:nvCxnSpPr>
          <p:spPr>
            <a:xfrm>
              <a:off x="5469626" y="3491174"/>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3A5D9E56-1C45-4D8B-A928-DC5552A476A2}"/>
                </a:ext>
              </a:extLst>
            </p:cNvPr>
            <p:cNvCxnSpPr/>
            <p:nvPr/>
          </p:nvCxnSpPr>
          <p:spPr>
            <a:xfrm>
              <a:off x="5454339" y="6218241"/>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6328D3FF-3EAE-433D-96BD-988C6635546C}"/>
                </a:ext>
              </a:extLst>
            </p:cNvPr>
            <p:cNvCxnSpPr/>
            <p:nvPr/>
          </p:nvCxnSpPr>
          <p:spPr>
            <a:xfrm>
              <a:off x="5454338" y="4792826"/>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2F0F7F65-6072-40B0-B744-1CB05BAB73DE}"/>
                </a:ext>
              </a:extLst>
            </p:cNvPr>
            <p:cNvCxnSpPr>
              <a:cxnSpLocks/>
            </p:cNvCxnSpPr>
            <p:nvPr/>
          </p:nvCxnSpPr>
          <p:spPr>
            <a:xfrm>
              <a:off x="7286950" y="3468519"/>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D627D95F-8715-4A3A-9311-7EC8EB093F57}"/>
                </a:ext>
              </a:extLst>
            </p:cNvPr>
            <p:cNvCxnSpPr>
              <a:cxnSpLocks/>
              <a:endCxn id="67" idx="0"/>
            </p:cNvCxnSpPr>
            <p:nvPr/>
          </p:nvCxnSpPr>
          <p:spPr>
            <a:xfrm>
              <a:off x="6601149" y="2856131"/>
              <a:ext cx="44" cy="1778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72936056-952D-4A51-85A1-3A3F9D83FCC6}"/>
                </a:ext>
              </a:extLst>
            </p:cNvPr>
            <p:cNvCxnSpPr>
              <a:cxnSpLocks/>
            </p:cNvCxnSpPr>
            <p:nvPr/>
          </p:nvCxnSpPr>
          <p:spPr>
            <a:xfrm>
              <a:off x="8517706" y="2678289"/>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4C869F23-D732-45A1-B0BD-5FDCC2E7A749}"/>
                </a:ext>
              </a:extLst>
            </p:cNvPr>
            <p:cNvCxnSpPr>
              <a:cxnSpLocks/>
            </p:cNvCxnSpPr>
            <p:nvPr/>
          </p:nvCxnSpPr>
          <p:spPr>
            <a:xfrm>
              <a:off x="10426392" y="2698542"/>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8A29E842-DD74-407A-8AA4-DC3915F031D1}"/>
                </a:ext>
              </a:extLst>
            </p:cNvPr>
            <p:cNvCxnSpPr>
              <a:cxnSpLocks/>
              <a:stCxn id="17" idx="2"/>
            </p:cNvCxnSpPr>
            <p:nvPr/>
          </p:nvCxnSpPr>
          <p:spPr>
            <a:xfrm>
              <a:off x="4351311" y="3691229"/>
              <a:ext cx="10193" cy="671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6B9AF037-0CA8-4E6B-AD76-306AE063B30C}"/>
                </a:ext>
              </a:extLst>
            </p:cNvPr>
            <p:cNvCxnSpPr>
              <a:cxnSpLocks/>
            </p:cNvCxnSpPr>
            <p:nvPr/>
          </p:nvCxnSpPr>
          <p:spPr>
            <a:xfrm>
              <a:off x="3554094" y="3670250"/>
              <a:ext cx="10193" cy="671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6B3D63C4-5F9E-494E-8067-DA39708CD661}"/>
                </a:ext>
              </a:extLst>
            </p:cNvPr>
            <p:cNvCxnSpPr>
              <a:cxnSpLocks/>
            </p:cNvCxnSpPr>
            <p:nvPr/>
          </p:nvCxnSpPr>
          <p:spPr>
            <a:xfrm>
              <a:off x="3554094" y="5096775"/>
              <a:ext cx="10193" cy="671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7BDC6355-21EB-40E1-B349-C1B959FD886A}"/>
                </a:ext>
              </a:extLst>
            </p:cNvPr>
            <p:cNvCxnSpPr>
              <a:cxnSpLocks/>
            </p:cNvCxnSpPr>
            <p:nvPr/>
          </p:nvCxnSpPr>
          <p:spPr>
            <a:xfrm>
              <a:off x="2841049" y="5071679"/>
              <a:ext cx="10193" cy="671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0364649F-0456-48E4-AF9C-42F8B0EFDD55}"/>
                </a:ext>
              </a:extLst>
            </p:cNvPr>
            <p:cNvCxnSpPr>
              <a:cxnSpLocks/>
            </p:cNvCxnSpPr>
            <p:nvPr/>
          </p:nvCxnSpPr>
          <p:spPr>
            <a:xfrm flipV="1">
              <a:off x="7088876" y="2276725"/>
              <a:ext cx="945410" cy="5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776FBDD-2192-44F4-838B-DCB4C7810184}"/>
                </a:ext>
              </a:extLst>
            </p:cNvPr>
            <p:cNvCxnSpPr>
              <a:cxnSpLocks/>
            </p:cNvCxnSpPr>
            <p:nvPr/>
          </p:nvCxnSpPr>
          <p:spPr>
            <a:xfrm flipV="1">
              <a:off x="7084743" y="1859013"/>
              <a:ext cx="945410" cy="5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7AD3A6CC-2CFF-4F24-802C-CB0FB4975A22}"/>
                </a:ext>
              </a:extLst>
            </p:cNvPr>
            <p:cNvCxnSpPr>
              <a:cxnSpLocks/>
            </p:cNvCxnSpPr>
            <p:nvPr/>
          </p:nvCxnSpPr>
          <p:spPr>
            <a:xfrm flipV="1">
              <a:off x="8938350" y="1859013"/>
              <a:ext cx="945410" cy="5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645A5145-38D7-494E-B132-58521A9076D1}"/>
                </a:ext>
              </a:extLst>
            </p:cNvPr>
            <p:cNvCxnSpPr>
              <a:cxnSpLocks/>
            </p:cNvCxnSpPr>
            <p:nvPr/>
          </p:nvCxnSpPr>
          <p:spPr>
            <a:xfrm flipV="1">
              <a:off x="8930661" y="1508593"/>
              <a:ext cx="945410" cy="5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Rectangle: Rounded Corners 61">
            <a:extLst>
              <a:ext uri="{FF2B5EF4-FFF2-40B4-BE49-F238E27FC236}">
                <a16:creationId xmlns:a16="http://schemas.microsoft.com/office/drawing/2014/main" id="{428CBA28-8B26-4739-B6C4-1CD4B658E178}"/>
              </a:ext>
            </a:extLst>
          </p:cNvPr>
          <p:cNvSpPr/>
          <p:nvPr/>
        </p:nvSpPr>
        <p:spPr>
          <a:xfrm>
            <a:off x="2471839" y="239167"/>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Systolic array</a:t>
            </a:r>
          </a:p>
        </p:txBody>
      </p:sp>
    </p:spTree>
    <p:extLst>
      <p:ext uri="{BB962C8B-B14F-4D97-AF65-F5344CB8AC3E}">
        <p14:creationId xmlns:p14="http://schemas.microsoft.com/office/powerpoint/2010/main" val="3473322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1AF58776-63B4-4352-A717-970A1DD20037}"/>
              </a:ext>
            </a:extLst>
          </p:cNvPr>
          <p:cNvGrpSpPr/>
          <p:nvPr/>
        </p:nvGrpSpPr>
        <p:grpSpPr>
          <a:xfrm>
            <a:off x="306618" y="1034300"/>
            <a:ext cx="10676404" cy="5720002"/>
            <a:chOff x="604961" y="855370"/>
            <a:chExt cx="10676404" cy="5720002"/>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23353D-A215-49E5-A780-02CD6BB630A0}"/>
                    </a:ext>
                  </a:extLst>
                </p:cNvPr>
                <p:cNvSpPr txBox="1"/>
                <p:nvPr/>
              </p:nvSpPr>
              <p:spPr>
                <a:xfrm>
                  <a:off x="4542763" y="1452763"/>
                  <a:ext cx="1716396" cy="369332"/>
                </a:xfrm>
                <a:prstGeom prst="rect">
                  <a:avLst/>
                </a:prstGeom>
                <a:noFill/>
              </p:spPr>
              <p:txBody>
                <a:bodyPr wrap="square" rtlCol="0">
                  <a:spAutoFit/>
                </a:bodyPr>
                <a:lstStyle/>
                <a:p>
                  <a:r>
                    <a:rPr lang="en-US" b="0" dirty="0"/>
                    <a:t>Columns </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𝐵</m:t>
                      </m:r>
                    </m:oMath>
                  </a14:m>
                  <a:endParaRPr lang="en-US" dirty="0"/>
                </a:p>
              </p:txBody>
            </p:sp>
          </mc:Choice>
          <mc:Fallback xmlns="">
            <p:sp>
              <p:nvSpPr>
                <p:cNvPr id="7" name="TextBox 6">
                  <a:extLst>
                    <a:ext uri="{FF2B5EF4-FFF2-40B4-BE49-F238E27FC236}">
                      <a16:creationId xmlns:a16="http://schemas.microsoft.com/office/drawing/2014/main" id="{4C23353D-A215-49E5-A780-02CD6BB630A0}"/>
                    </a:ext>
                  </a:extLst>
                </p:cNvPr>
                <p:cNvSpPr txBox="1">
                  <a:spLocks noRot="1" noChangeAspect="1" noMove="1" noResize="1" noEditPoints="1" noAdjustHandles="1" noChangeArrowheads="1" noChangeShapeType="1" noTextEdit="1"/>
                </p:cNvSpPr>
                <p:nvPr/>
              </p:nvSpPr>
              <p:spPr>
                <a:xfrm>
                  <a:off x="4542763" y="1452763"/>
                  <a:ext cx="1716396" cy="369332"/>
                </a:xfrm>
                <a:prstGeom prst="rect">
                  <a:avLst/>
                </a:prstGeom>
                <a:blipFill>
                  <a:blip r:embed="rId2"/>
                  <a:stretch>
                    <a:fillRect l="-2837"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B3882F8-CEFD-4B98-8CA0-A7B6B143E404}"/>
                    </a:ext>
                  </a:extLst>
                </p:cNvPr>
                <p:cNvSpPr txBox="1"/>
                <p:nvPr/>
              </p:nvSpPr>
              <p:spPr>
                <a:xfrm>
                  <a:off x="5539756" y="2952612"/>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00</m:t>
                            </m:r>
                          </m:sub>
                        </m:sSub>
                      </m:oMath>
                    </m:oMathPara>
                  </a14:m>
                  <a:endParaRPr lang="en-US" sz="2000" dirty="0"/>
                </a:p>
              </p:txBody>
            </p:sp>
          </mc:Choice>
          <mc:Fallback xmlns="">
            <p:sp>
              <p:nvSpPr>
                <p:cNvPr id="9" name="TextBox 8">
                  <a:extLst>
                    <a:ext uri="{FF2B5EF4-FFF2-40B4-BE49-F238E27FC236}">
                      <a16:creationId xmlns:a16="http://schemas.microsoft.com/office/drawing/2014/main" id="{2B3882F8-CEFD-4B98-8CA0-A7B6B143E404}"/>
                    </a:ext>
                  </a:extLst>
                </p:cNvPr>
                <p:cNvSpPr txBox="1">
                  <a:spLocks noRot="1" noChangeAspect="1" noMove="1" noResize="1" noEditPoints="1" noAdjustHandles="1" noChangeArrowheads="1" noChangeShapeType="1" noTextEdit="1"/>
                </p:cNvSpPr>
                <p:nvPr/>
              </p:nvSpPr>
              <p:spPr>
                <a:xfrm>
                  <a:off x="5539756" y="2952612"/>
                  <a:ext cx="472435" cy="400110"/>
                </a:xfrm>
                <a:prstGeom prst="rect">
                  <a:avLst/>
                </a:prstGeom>
                <a:blipFill>
                  <a:blip r:embed="rId3"/>
                  <a:stretch>
                    <a:fillRect r="-9091"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5D585DC-A34A-4F77-8702-A96347555BE8}"/>
                    </a:ext>
                  </a:extLst>
                </p:cNvPr>
                <p:cNvSpPr txBox="1"/>
                <p:nvPr/>
              </p:nvSpPr>
              <p:spPr>
                <a:xfrm>
                  <a:off x="4348146" y="3191050"/>
                  <a:ext cx="33705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01</m:t>
                            </m:r>
                          </m:sub>
                        </m:sSub>
                      </m:oMath>
                    </m:oMathPara>
                  </a14:m>
                  <a:endParaRPr lang="en-US" sz="2000" dirty="0"/>
                </a:p>
              </p:txBody>
            </p:sp>
          </mc:Choice>
          <mc:Fallback xmlns="">
            <p:sp>
              <p:nvSpPr>
                <p:cNvPr id="10" name="TextBox 9">
                  <a:extLst>
                    <a:ext uri="{FF2B5EF4-FFF2-40B4-BE49-F238E27FC236}">
                      <a16:creationId xmlns:a16="http://schemas.microsoft.com/office/drawing/2014/main" id="{95D585DC-A34A-4F77-8702-A96347555BE8}"/>
                    </a:ext>
                  </a:extLst>
                </p:cNvPr>
                <p:cNvSpPr txBox="1">
                  <a:spLocks noRot="1" noChangeAspect="1" noMove="1" noResize="1" noEditPoints="1" noAdjustHandles="1" noChangeArrowheads="1" noChangeShapeType="1" noTextEdit="1"/>
                </p:cNvSpPr>
                <p:nvPr/>
              </p:nvSpPr>
              <p:spPr>
                <a:xfrm>
                  <a:off x="4348146" y="3191050"/>
                  <a:ext cx="337056" cy="400110"/>
                </a:xfrm>
                <a:prstGeom prst="rect">
                  <a:avLst/>
                </a:prstGeom>
                <a:blipFill>
                  <a:blip r:embed="rId4"/>
                  <a:stretch>
                    <a:fillRect r="-51786"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1F552D0-1C80-451F-AF6F-C65EF02D67C5}"/>
                    </a:ext>
                  </a:extLst>
                </p:cNvPr>
                <p:cNvSpPr txBox="1"/>
                <p:nvPr/>
              </p:nvSpPr>
              <p:spPr>
                <a:xfrm>
                  <a:off x="3527858" y="3191050"/>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02</m:t>
                            </m:r>
                          </m:sub>
                        </m:sSub>
                      </m:oMath>
                    </m:oMathPara>
                  </a14:m>
                  <a:endParaRPr lang="en-US" sz="2000" dirty="0"/>
                </a:p>
              </p:txBody>
            </p:sp>
          </mc:Choice>
          <mc:Fallback xmlns="">
            <p:sp>
              <p:nvSpPr>
                <p:cNvPr id="11" name="TextBox 10">
                  <a:extLst>
                    <a:ext uri="{FF2B5EF4-FFF2-40B4-BE49-F238E27FC236}">
                      <a16:creationId xmlns:a16="http://schemas.microsoft.com/office/drawing/2014/main" id="{11F552D0-1C80-451F-AF6F-C65EF02D67C5}"/>
                    </a:ext>
                  </a:extLst>
                </p:cNvPr>
                <p:cNvSpPr txBox="1">
                  <a:spLocks noRot="1" noChangeAspect="1" noMove="1" noResize="1" noEditPoints="1" noAdjustHandles="1" noChangeArrowheads="1" noChangeShapeType="1" noTextEdit="1"/>
                </p:cNvSpPr>
                <p:nvPr/>
              </p:nvSpPr>
              <p:spPr>
                <a:xfrm>
                  <a:off x="3527858" y="3191050"/>
                  <a:ext cx="434340" cy="400110"/>
                </a:xfrm>
                <a:prstGeom prst="rect">
                  <a:avLst/>
                </a:prstGeom>
                <a:blipFill>
                  <a:blip r:embed="rId5"/>
                  <a:stretch>
                    <a:fillRect r="-18310"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A37E403-A5D6-44F9-895A-50DD8ABD2D36}"/>
                    </a:ext>
                  </a:extLst>
                </p:cNvPr>
                <p:cNvSpPr txBox="1"/>
                <p:nvPr/>
              </p:nvSpPr>
              <p:spPr>
                <a:xfrm>
                  <a:off x="4250862" y="4357987"/>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10</m:t>
                            </m:r>
                          </m:sub>
                        </m:sSub>
                      </m:oMath>
                    </m:oMathPara>
                  </a14:m>
                  <a:endParaRPr lang="en-US" sz="2000" dirty="0"/>
                </a:p>
              </p:txBody>
            </p:sp>
          </mc:Choice>
          <mc:Fallback xmlns="">
            <p:sp>
              <p:nvSpPr>
                <p:cNvPr id="12" name="TextBox 11">
                  <a:extLst>
                    <a:ext uri="{FF2B5EF4-FFF2-40B4-BE49-F238E27FC236}">
                      <a16:creationId xmlns:a16="http://schemas.microsoft.com/office/drawing/2014/main" id="{FA37E403-A5D6-44F9-895A-50DD8ABD2D36}"/>
                    </a:ext>
                  </a:extLst>
                </p:cNvPr>
                <p:cNvSpPr txBox="1">
                  <a:spLocks noRot="1" noChangeAspect="1" noMove="1" noResize="1" noEditPoints="1" noAdjustHandles="1" noChangeArrowheads="1" noChangeShapeType="1" noTextEdit="1"/>
                </p:cNvSpPr>
                <p:nvPr/>
              </p:nvSpPr>
              <p:spPr>
                <a:xfrm>
                  <a:off x="4250862" y="4357987"/>
                  <a:ext cx="434340" cy="400110"/>
                </a:xfrm>
                <a:prstGeom prst="rect">
                  <a:avLst/>
                </a:prstGeom>
                <a:blipFill>
                  <a:blip r:embed="rId6"/>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56B3F8-F4D2-40FB-92EF-04FE1846C927}"/>
                    </a:ext>
                  </a:extLst>
                </p:cNvPr>
                <p:cNvSpPr txBox="1"/>
                <p:nvPr/>
              </p:nvSpPr>
              <p:spPr>
                <a:xfrm>
                  <a:off x="3512480" y="4357987"/>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11</m:t>
                            </m:r>
                          </m:sub>
                        </m:sSub>
                      </m:oMath>
                    </m:oMathPara>
                  </a14:m>
                  <a:endParaRPr lang="en-US" sz="2000" dirty="0"/>
                </a:p>
              </p:txBody>
            </p:sp>
          </mc:Choice>
          <mc:Fallback xmlns="">
            <p:sp>
              <p:nvSpPr>
                <p:cNvPr id="13" name="TextBox 12">
                  <a:extLst>
                    <a:ext uri="{FF2B5EF4-FFF2-40B4-BE49-F238E27FC236}">
                      <a16:creationId xmlns:a16="http://schemas.microsoft.com/office/drawing/2014/main" id="{8656B3F8-F4D2-40FB-92EF-04FE1846C927}"/>
                    </a:ext>
                  </a:extLst>
                </p:cNvPr>
                <p:cNvSpPr txBox="1">
                  <a:spLocks noRot="1" noChangeAspect="1" noMove="1" noResize="1" noEditPoints="1" noAdjustHandles="1" noChangeArrowheads="1" noChangeShapeType="1" noTextEdit="1"/>
                </p:cNvSpPr>
                <p:nvPr/>
              </p:nvSpPr>
              <p:spPr>
                <a:xfrm>
                  <a:off x="3512480" y="4357987"/>
                  <a:ext cx="434340" cy="400110"/>
                </a:xfrm>
                <a:prstGeom prst="rect">
                  <a:avLst/>
                </a:prstGeom>
                <a:blipFill>
                  <a:blip r:embed="rId7"/>
                  <a:stretch>
                    <a:fillRect r="-152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78FE545-D9B8-43C1-8D85-1F17EC71BBF2}"/>
                    </a:ext>
                  </a:extLst>
                </p:cNvPr>
                <p:cNvSpPr txBox="1"/>
                <p:nvPr/>
              </p:nvSpPr>
              <p:spPr>
                <a:xfrm>
                  <a:off x="2776757" y="4357987"/>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12</m:t>
                            </m:r>
                          </m:sub>
                        </m:sSub>
                      </m:oMath>
                    </m:oMathPara>
                  </a14:m>
                  <a:endParaRPr lang="en-US" sz="2000" dirty="0"/>
                </a:p>
              </p:txBody>
            </p:sp>
          </mc:Choice>
          <mc:Fallback xmlns="">
            <p:sp>
              <p:nvSpPr>
                <p:cNvPr id="14" name="TextBox 13">
                  <a:extLst>
                    <a:ext uri="{FF2B5EF4-FFF2-40B4-BE49-F238E27FC236}">
                      <a16:creationId xmlns:a16="http://schemas.microsoft.com/office/drawing/2014/main" id="{078FE545-D9B8-43C1-8D85-1F17EC71BBF2}"/>
                    </a:ext>
                  </a:extLst>
                </p:cNvPr>
                <p:cNvSpPr txBox="1">
                  <a:spLocks noRot="1" noChangeAspect="1" noMove="1" noResize="1" noEditPoints="1" noAdjustHandles="1" noChangeArrowheads="1" noChangeShapeType="1" noTextEdit="1"/>
                </p:cNvSpPr>
                <p:nvPr/>
              </p:nvSpPr>
              <p:spPr>
                <a:xfrm>
                  <a:off x="2776757" y="4357987"/>
                  <a:ext cx="434340" cy="400110"/>
                </a:xfrm>
                <a:prstGeom prst="rect">
                  <a:avLst/>
                </a:prstGeom>
                <a:blipFill>
                  <a:blip r:embed="rId8"/>
                  <a:stretch>
                    <a:fillRect r="-16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12813A0-9A55-45C1-9FFA-8F3929F122F3}"/>
                    </a:ext>
                  </a:extLst>
                </p:cNvPr>
                <p:cNvSpPr txBox="1"/>
                <p:nvPr/>
              </p:nvSpPr>
              <p:spPr>
                <a:xfrm>
                  <a:off x="3453530" y="5790792"/>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20</m:t>
                            </m:r>
                          </m:sub>
                        </m:sSub>
                      </m:oMath>
                    </m:oMathPara>
                  </a14:m>
                  <a:endParaRPr lang="en-US" sz="2000" dirty="0"/>
                </a:p>
              </p:txBody>
            </p:sp>
          </mc:Choice>
          <mc:Fallback xmlns="">
            <p:sp>
              <p:nvSpPr>
                <p:cNvPr id="15" name="TextBox 14">
                  <a:extLst>
                    <a:ext uri="{FF2B5EF4-FFF2-40B4-BE49-F238E27FC236}">
                      <a16:creationId xmlns:a16="http://schemas.microsoft.com/office/drawing/2014/main" id="{512813A0-9A55-45C1-9FFA-8F3929F122F3}"/>
                    </a:ext>
                  </a:extLst>
                </p:cNvPr>
                <p:cNvSpPr txBox="1">
                  <a:spLocks noRot="1" noChangeAspect="1" noMove="1" noResize="1" noEditPoints="1" noAdjustHandles="1" noChangeArrowheads="1" noChangeShapeType="1" noTextEdit="1"/>
                </p:cNvSpPr>
                <p:nvPr/>
              </p:nvSpPr>
              <p:spPr>
                <a:xfrm>
                  <a:off x="3453530" y="5790792"/>
                  <a:ext cx="434340" cy="400110"/>
                </a:xfrm>
                <a:prstGeom prst="rect">
                  <a:avLst/>
                </a:prstGeom>
                <a:blipFill>
                  <a:blip r:embed="rId9"/>
                  <a:stretch>
                    <a:fillRect r="-18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2EB7ED8-629B-41C3-AAD2-692956DF32E3}"/>
                    </a:ext>
                  </a:extLst>
                </p:cNvPr>
                <p:cNvSpPr txBox="1"/>
                <p:nvPr/>
              </p:nvSpPr>
              <p:spPr>
                <a:xfrm>
                  <a:off x="2736002" y="5778678"/>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21</m:t>
                            </m:r>
                          </m:sub>
                        </m:sSub>
                      </m:oMath>
                    </m:oMathPara>
                  </a14:m>
                  <a:endParaRPr lang="en-US" sz="2000" dirty="0"/>
                </a:p>
              </p:txBody>
            </p:sp>
          </mc:Choice>
          <mc:Fallback xmlns="">
            <p:sp>
              <p:nvSpPr>
                <p:cNvPr id="16" name="TextBox 15">
                  <a:extLst>
                    <a:ext uri="{FF2B5EF4-FFF2-40B4-BE49-F238E27FC236}">
                      <a16:creationId xmlns:a16="http://schemas.microsoft.com/office/drawing/2014/main" id="{92EB7ED8-629B-41C3-AAD2-692956DF32E3}"/>
                    </a:ext>
                  </a:extLst>
                </p:cNvPr>
                <p:cNvSpPr txBox="1">
                  <a:spLocks noRot="1" noChangeAspect="1" noMove="1" noResize="1" noEditPoints="1" noAdjustHandles="1" noChangeArrowheads="1" noChangeShapeType="1" noTextEdit="1"/>
                </p:cNvSpPr>
                <p:nvPr/>
              </p:nvSpPr>
              <p:spPr>
                <a:xfrm>
                  <a:off x="2736002" y="5778678"/>
                  <a:ext cx="434340" cy="400110"/>
                </a:xfrm>
                <a:prstGeom prst="rect">
                  <a:avLst/>
                </a:prstGeom>
                <a:blipFill>
                  <a:blip r:embed="rId10"/>
                  <a:stretch>
                    <a:fillRect r="-18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2ACE9EE-A80B-4918-98D8-F27BF5AB0BE9}"/>
                    </a:ext>
                  </a:extLst>
                </p:cNvPr>
                <p:cNvSpPr txBox="1"/>
                <p:nvPr/>
              </p:nvSpPr>
              <p:spPr>
                <a:xfrm>
                  <a:off x="2011680" y="5778678"/>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22</m:t>
                            </m:r>
                          </m:sub>
                        </m:sSub>
                      </m:oMath>
                    </m:oMathPara>
                  </a14:m>
                  <a:endParaRPr lang="en-US" sz="2000" dirty="0"/>
                </a:p>
              </p:txBody>
            </p:sp>
          </mc:Choice>
          <mc:Fallback xmlns="">
            <p:sp>
              <p:nvSpPr>
                <p:cNvPr id="17" name="TextBox 16">
                  <a:extLst>
                    <a:ext uri="{FF2B5EF4-FFF2-40B4-BE49-F238E27FC236}">
                      <a16:creationId xmlns:a16="http://schemas.microsoft.com/office/drawing/2014/main" id="{E2ACE9EE-A80B-4918-98D8-F27BF5AB0BE9}"/>
                    </a:ext>
                  </a:extLst>
                </p:cNvPr>
                <p:cNvSpPr txBox="1">
                  <a:spLocks noRot="1" noChangeAspect="1" noMove="1" noResize="1" noEditPoints="1" noAdjustHandles="1" noChangeArrowheads="1" noChangeShapeType="1" noTextEdit="1"/>
                </p:cNvSpPr>
                <p:nvPr/>
              </p:nvSpPr>
              <p:spPr>
                <a:xfrm>
                  <a:off x="2011680" y="5778678"/>
                  <a:ext cx="434340" cy="400110"/>
                </a:xfrm>
                <a:prstGeom prst="rect">
                  <a:avLst/>
                </a:prstGeom>
                <a:blipFill>
                  <a:blip r:embed="rId11"/>
                  <a:stretch>
                    <a:fillRect r="-197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2437595-D236-4F7F-A70A-53E9629FD1B9}"/>
                    </a:ext>
                  </a:extLst>
                </p:cNvPr>
                <p:cNvSpPr txBox="1"/>
                <p:nvPr/>
              </p:nvSpPr>
              <p:spPr>
                <a:xfrm>
                  <a:off x="604961" y="6099466"/>
                  <a:ext cx="9029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𝑇</m:t>
                        </m:r>
                        <m:r>
                          <a:rPr lang="en-US" b="0" i="1" smtClean="0">
                            <a:latin typeface="Cambria Math" panose="02040503050406030204" pitchFamily="18" charset="0"/>
                          </a:rPr>
                          <m:t>=1</m:t>
                        </m:r>
                      </m:oMath>
                    </m:oMathPara>
                  </a14:m>
                  <a:endParaRPr lang="en-US" dirty="0"/>
                </a:p>
              </p:txBody>
            </p:sp>
          </mc:Choice>
          <mc:Fallback xmlns="">
            <p:sp>
              <p:nvSpPr>
                <p:cNvPr id="18" name="TextBox 17">
                  <a:extLst>
                    <a:ext uri="{FF2B5EF4-FFF2-40B4-BE49-F238E27FC236}">
                      <a16:creationId xmlns:a16="http://schemas.microsoft.com/office/drawing/2014/main" id="{D2437595-D236-4F7F-A70A-53E9629FD1B9}"/>
                    </a:ext>
                  </a:extLst>
                </p:cNvPr>
                <p:cNvSpPr txBox="1">
                  <a:spLocks noRot="1" noChangeAspect="1" noMove="1" noResize="1" noEditPoints="1" noAdjustHandles="1" noChangeArrowheads="1" noChangeShapeType="1" noTextEdit="1"/>
                </p:cNvSpPr>
                <p:nvPr/>
              </p:nvSpPr>
              <p:spPr>
                <a:xfrm>
                  <a:off x="604961" y="6099466"/>
                  <a:ext cx="90296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9C75AEE-5563-429F-99B8-A889311E7B7C}"/>
                    </a:ext>
                  </a:extLst>
                </p:cNvPr>
                <p:cNvSpPr txBox="1"/>
                <p:nvPr/>
              </p:nvSpPr>
              <p:spPr>
                <a:xfrm>
                  <a:off x="2164145" y="2928180"/>
                  <a:ext cx="1207755" cy="369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m:t>
                        </m:r>
                        <m:r>
                          <a:rPr lang="en-US" b="0" i="1" smtClean="0">
                            <a:latin typeface="Cambria Math" panose="02040503050406030204" pitchFamily="18" charset="0"/>
                          </a:rPr>
                          <m:t>𝑜𝑤𝑠</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𝐴</m:t>
                        </m:r>
                      </m:oMath>
                    </m:oMathPara>
                  </a14:m>
                  <a:endParaRPr lang="en-US" dirty="0"/>
                </a:p>
              </p:txBody>
            </p:sp>
          </mc:Choice>
          <mc:Fallback xmlns="">
            <p:sp>
              <p:nvSpPr>
                <p:cNvPr id="19" name="TextBox 18">
                  <a:extLst>
                    <a:ext uri="{FF2B5EF4-FFF2-40B4-BE49-F238E27FC236}">
                      <a16:creationId xmlns:a16="http://schemas.microsoft.com/office/drawing/2014/main" id="{F9C75AEE-5563-429F-99B8-A889311E7B7C}"/>
                    </a:ext>
                  </a:extLst>
                </p:cNvPr>
                <p:cNvSpPr txBox="1">
                  <a:spLocks noRot="1" noChangeAspect="1" noMove="1" noResize="1" noEditPoints="1" noAdjustHandles="1" noChangeArrowheads="1" noChangeShapeType="1" noTextEdit="1"/>
                </p:cNvSpPr>
                <p:nvPr/>
              </p:nvSpPr>
              <p:spPr>
                <a:xfrm>
                  <a:off x="2164145" y="2928180"/>
                  <a:ext cx="1207755" cy="369333"/>
                </a:xfrm>
                <a:prstGeom prst="rect">
                  <a:avLst/>
                </a:prstGeom>
                <a:blipFill>
                  <a:blip r:embed="rId13"/>
                  <a:stretch>
                    <a:fillRect r="-1515"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8D489DD-C418-4E43-B26F-9DEBD9FA688A}"/>
                    </a:ext>
                  </a:extLst>
                </p:cNvPr>
                <p:cNvSpPr txBox="1"/>
                <p:nvPr/>
              </p:nvSpPr>
              <p:spPr>
                <a:xfrm>
                  <a:off x="6565573" y="2090421"/>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10</m:t>
                            </m:r>
                          </m:sub>
                        </m:sSub>
                      </m:oMath>
                    </m:oMathPara>
                  </a14:m>
                  <a:endParaRPr lang="en-US" sz="2000" dirty="0"/>
                </a:p>
              </p:txBody>
            </p:sp>
          </mc:Choice>
          <mc:Fallback xmlns="">
            <p:sp>
              <p:nvSpPr>
                <p:cNvPr id="21" name="TextBox 20">
                  <a:extLst>
                    <a:ext uri="{FF2B5EF4-FFF2-40B4-BE49-F238E27FC236}">
                      <a16:creationId xmlns:a16="http://schemas.microsoft.com/office/drawing/2014/main" id="{A8D489DD-C418-4E43-B26F-9DEBD9FA688A}"/>
                    </a:ext>
                  </a:extLst>
                </p:cNvPr>
                <p:cNvSpPr txBox="1">
                  <a:spLocks noRot="1" noChangeAspect="1" noMove="1" noResize="1" noEditPoints="1" noAdjustHandles="1" noChangeArrowheads="1" noChangeShapeType="1" noTextEdit="1"/>
                </p:cNvSpPr>
                <p:nvPr/>
              </p:nvSpPr>
              <p:spPr>
                <a:xfrm>
                  <a:off x="6565573" y="2090421"/>
                  <a:ext cx="472435" cy="400110"/>
                </a:xfrm>
                <a:prstGeom prst="rect">
                  <a:avLst/>
                </a:prstGeom>
                <a:blipFill>
                  <a:blip r:embed="rId14"/>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C015AF6-2A27-46B1-86AA-577F332C0A23}"/>
                    </a:ext>
                  </a:extLst>
                </p:cNvPr>
                <p:cNvSpPr txBox="1"/>
                <p:nvPr/>
              </p:nvSpPr>
              <p:spPr>
                <a:xfrm>
                  <a:off x="6552139" y="1683386"/>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20</m:t>
                            </m:r>
                          </m:sub>
                        </m:sSub>
                      </m:oMath>
                    </m:oMathPara>
                  </a14:m>
                  <a:endParaRPr lang="en-US" sz="2000" dirty="0"/>
                </a:p>
              </p:txBody>
            </p:sp>
          </mc:Choice>
          <mc:Fallback xmlns="">
            <p:sp>
              <p:nvSpPr>
                <p:cNvPr id="22" name="TextBox 21">
                  <a:extLst>
                    <a:ext uri="{FF2B5EF4-FFF2-40B4-BE49-F238E27FC236}">
                      <a16:creationId xmlns:a16="http://schemas.microsoft.com/office/drawing/2014/main" id="{9C015AF6-2A27-46B1-86AA-577F332C0A23}"/>
                    </a:ext>
                  </a:extLst>
                </p:cNvPr>
                <p:cNvSpPr txBox="1">
                  <a:spLocks noRot="1" noChangeAspect="1" noMove="1" noResize="1" noEditPoints="1" noAdjustHandles="1" noChangeArrowheads="1" noChangeShapeType="1" noTextEdit="1"/>
                </p:cNvSpPr>
                <p:nvPr/>
              </p:nvSpPr>
              <p:spPr>
                <a:xfrm>
                  <a:off x="6552139" y="1683386"/>
                  <a:ext cx="472435" cy="400110"/>
                </a:xfrm>
                <a:prstGeom prst="rect">
                  <a:avLst/>
                </a:prstGeom>
                <a:blipFill>
                  <a:blip r:embed="rId15"/>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99AB8FF-2D6A-4E03-9F16-2C4BDF12DCF3}"/>
                    </a:ext>
                  </a:extLst>
                </p:cNvPr>
                <p:cNvSpPr txBox="1"/>
                <p:nvPr/>
              </p:nvSpPr>
              <p:spPr>
                <a:xfrm>
                  <a:off x="8368553" y="2161305"/>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01</m:t>
                            </m:r>
                          </m:sub>
                        </m:sSub>
                      </m:oMath>
                    </m:oMathPara>
                  </a14:m>
                  <a:endParaRPr lang="en-US" sz="2000" dirty="0"/>
                </a:p>
              </p:txBody>
            </p:sp>
          </mc:Choice>
          <mc:Fallback xmlns="">
            <p:sp>
              <p:nvSpPr>
                <p:cNvPr id="23" name="TextBox 22">
                  <a:extLst>
                    <a:ext uri="{FF2B5EF4-FFF2-40B4-BE49-F238E27FC236}">
                      <a16:creationId xmlns:a16="http://schemas.microsoft.com/office/drawing/2014/main" id="{E99AB8FF-2D6A-4E03-9F16-2C4BDF12DCF3}"/>
                    </a:ext>
                  </a:extLst>
                </p:cNvPr>
                <p:cNvSpPr txBox="1">
                  <a:spLocks noRot="1" noChangeAspect="1" noMove="1" noResize="1" noEditPoints="1" noAdjustHandles="1" noChangeArrowheads="1" noChangeShapeType="1" noTextEdit="1"/>
                </p:cNvSpPr>
                <p:nvPr/>
              </p:nvSpPr>
              <p:spPr>
                <a:xfrm>
                  <a:off x="8368553" y="2161305"/>
                  <a:ext cx="472435" cy="400110"/>
                </a:xfrm>
                <a:prstGeom prst="rect">
                  <a:avLst/>
                </a:prstGeom>
                <a:blipFill>
                  <a:blip r:embed="rId16"/>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DB657B2-653F-4CF3-81DB-3477375331E6}"/>
                    </a:ext>
                  </a:extLst>
                </p:cNvPr>
                <p:cNvSpPr txBox="1"/>
                <p:nvPr/>
              </p:nvSpPr>
              <p:spPr>
                <a:xfrm>
                  <a:off x="8368553" y="1721723"/>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11</m:t>
                            </m:r>
                          </m:sub>
                        </m:sSub>
                      </m:oMath>
                    </m:oMathPara>
                  </a14:m>
                  <a:endParaRPr lang="en-US" sz="2000" dirty="0"/>
                </a:p>
              </p:txBody>
            </p:sp>
          </mc:Choice>
          <mc:Fallback xmlns="">
            <p:sp>
              <p:nvSpPr>
                <p:cNvPr id="24" name="TextBox 23">
                  <a:extLst>
                    <a:ext uri="{FF2B5EF4-FFF2-40B4-BE49-F238E27FC236}">
                      <a16:creationId xmlns:a16="http://schemas.microsoft.com/office/drawing/2014/main" id="{BDB657B2-653F-4CF3-81DB-3477375331E6}"/>
                    </a:ext>
                  </a:extLst>
                </p:cNvPr>
                <p:cNvSpPr txBox="1">
                  <a:spLocks noRot="1" noChangeAspect="1" noMove="1" noResize="1" noEditPoints="1" noAdjustHandles="1" noChangeArrowheads="1" noChangeShapeType="1" noTextEdit="1"/>
                </p:cNvSpPr>
                <p:nvPr/>
              </p:nvSpPr>
              <p:spPr>
                <a:xfrm>
                  <a:off x="8368553" y="1721723"/>
                  <a:ext cx="472435" cy="400110"/>
                </a:xfrm>
                <a:prstGeom prst="rect">
                  <a:avLst/>
                </a:prstGeom>
                <a:blipFill>
                  <a:blip r:embed="rId17"/>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D2D6068-2313-469E-AB9A-5931A366A11C}"/>
                    </a:ext>
                  </a:extLst>
                </p:cNvPr>
                <p:cNvSpPr txBox="1"/>
                <p:nvPr/>
              </p:nvSpPr>
              <p:spPr>
                <a:xfrm>
                  <a:off x="8368552" y="1324782"/>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21</m:t>
                            </m:r>
                          </m:sub>
                        </m:sSub>
                      </m:oMath>
                    </m:oMathPara>
                  </a14:m>
                  <a:endParaRPr lang="en-US" sz="2000" dirty="0"/>
                </a:p>
              </p:txBody>
            </p:sp>
          </mc:Choice>
          <mc:Fallback xmlns="">
            <p:sp>
              <p:nvSpPr>
                <p:cNvPr id="25" name="TextBox 24">
                  <a:extLst>
                    <a:ext uri="{FF2B5EF4-FFF2-40B4-BE49-F238E27FC236}">
                      <a16:creationId xmlns:a16="http://schemas.microsoft.com/office/drawing/2014/main" id="{ED2D6068-2313-469E-AB9A-5931A366A11C}"/>
                    </a:ext>
                  </a:extLst>
                </p:cNvPr>
                <p:cNvSpPr txBox="1">
                  <a:spLocks noRot="1" noChangeAspect="1" noMove="1" noResize="1" noEditPoints="1" noAdjustHandles="1" noChangeArrowheads="1" noChangeShapeType="1" noTextEdit="1"/>
                </p:cNvSpPr>
                <p:nvPr/>
              </p:nvSpPr>
              <p:spPr>
                <a:xfrm>
                  <a:off x="8368552" y="1324782"/>
                  <a:ext cx="472435" cy="400110"/>
                </a:xfrm>
                <a:prstGeom prst="rect">
                  <a:avLst/>
                </a:prstGeom>
                <a:blipFill>
                  <a:blip r:embed="rId18"/>
                  <a:stretch>
                    <a:fillRect r="-6494"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422F2C5-00DF-439D-B908-D8FD4B48D0D2}"/>
                    </a:ext>
                  </a:extLst>
                </p:cNvPr>
                <p:cNvSpPr txBox="1"/>
                <p:nvPr/>
              </p:nvSpPr>
              <p:spPr>
                <a:xfrm>
                  <a:off x="10355537" y="1828220"/>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02</m:t>
                            </m:r>
                          </m:sub>
                        </m:sSub>
                      </m:oMath>
                    </m:oMathPara>
                  </a14:m>
                  <a:endParaRPr lang="en-US" sz="2000" dirty="0"/>
                </a:p>
              </p:txBody>
            </p:sp>
          </mc:Choice>
          <mc:Fallback xmlns="">
            <p:sp>
              <p:nvSpPr>
                <p:cNvPr id="26" name="TextBox 25">
                  <a:extLst>
                    <a:ext uri="{FF2B5EF4-FFF2-40B4-BE49-F238E27FC236}">
                      <a16:creationId xmlns:a16="http://schemas.microsoft.com/office/drawing/2014/main" id="{C422F2C5-00DF-439D-B908-D8FD4B48D0D2}"/>
                    </a:ext>
                  </a:extLst>
                </p:cNvPr>
                <p:cNvSpPr txBox="1">
                  <a:spLocks noRot="1" noChangeAspect="1" noMove="1" noResize="1" noEditPoints="1" noAdjustHandles="1" noChangeArrowheads="1" noChangeShapeType="1" noTextEdit="1"/>
                </p:cNvSpPr>
                <p:nvPr/>
              </p:nvSpPr>
              <p:spPr>
                <a:xfrm>
                  <a:off x="10355537" y="1828220"/>
                  <a:ext cx="472435" cy="400110"/>
                </a:xfrm>
                <a:prstGeom prst="rect">
                  <a:avLst/>
                </a:prstGeom>
                <a:blipFill>
                  <a:blip r:embed="rId19"/>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9A5C99E-D330-4AE5-844E-41E6B5A54767}"/>
                    </a:ext>
                  </a:extLst>
                </p:cNvPr>
                <p:cNvSpPr txBox="1"/>
                <p:nvPr/>
              </p:nvSpPr>
              <p:spPr>
                <a:xfrm>
                  <a:off x="10355537" y="1342459"/>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12</m:t>
                            </m:r>
                          </m:sub>
                        </m:sSub>
                      </m:oMath>
                    </m:oMathPara>
                  </a14:m>
                  <a:endParaRPr lang="en-US" sz="2000" dirty="0"/>
                </a:p>
              </p:txBody>
            </p:sp>
          </mc:Choice>
          <mc:Fallback xmlns="">
            <p:sp>
              <p:nvSpPr>
                <p:cNvPr id="27" name="TextBox 26">
                  <a:extLst>
                    <a:ext uri="{FF2B5EF4-FFF2-40B4-BE49-F238E27FC236}">
                      <a16:creationId xmlns:a16="http://schemas.microsoft.com/office/drawing/2014/main" id="{49A5C99E-D330-4AE5-844E-41E6B5A54767}"/>
                    </a:ext>
                  </a:extLst>
                </p:cNvPr>
                <p:cNvSpPr txBox="1">
                  <a:spLocks noRot="1" noChangeAspect="1" noMove="1" noResize="1" noEditPoints="1" noAdjustHandles="1" noChangeArrowheads="1" noChangeShapeType="1" noTextEdit="1"/>
                </p:cNvSpPr>
                <p:nvPr/>
              </p:nvSpPr>
              <p:spPr>
                <a:xfrm>
                  <a:off x="10355537" y="1342459"/>
                  <a:ext cx="472435" cy="400110"/>
                </a:xfrm>
                <a:prstGeom prst="rect">
                  <a:avLst/>
                </a:prstGeom>
                <a:blipFill>
                  <a:blip r:embed="rId20"/>
                  <a:stretch>
                    <a:fillRect r="-6494"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F3723E3-01AC-41E5-81A8-11319B713671}"/>
                    </a:ext>
                  </a:extLst>
                </p:cNvPr>
                <p:cNvSpPr txBox="1"/>
                <p:nvPr/>
              </p:nvSpPr>
              <p:spPr>
                <a:xfrm>
                  <a:off x="10355536" y="855370"/>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22</m:t>
                            </m:r>
                          </m:sub>
                        </m:sSub>
                      </m:oMath>
                    </m:oMathPara>
                  </a14:m>
                  <a:endParaRPr lang="en-US" sz="2000" dirty="0"/>
                </a:p>
              </p:txBody>
            </p:sp>
          </mc:Choice>
          <mc:Fallback xmlns="">
            <p:sp>
              <p:nvSpPr>
                <p:cNvPr id="28" name="TextBox 27">
                  <a:extLst>
                    <a:ext uri="{FF2B5EF4-FFF2-40B4-BE49-F238E27FC236}">
                      <a16:creationId xmlns:a16="http://schemas.microsoft.com/office/drawing/2014/main" id="{FF3723E3-01AC-41E5-81A8-11319B713671}"/>
                    </a:ext>
                  </a:extLst>
                </p:cNvPr>
                <p:cNvSpPr txBox="1">
                  <a:spLocks noRot="1" noChangeAspect="1" noMove="1" noResize="1" noEditPoints="1" noAdjustHandles="1" noChangeArrowheads="1" noChangeShapeType="1" noTextEdit="1"/>
                </p:cNvSpPr>
                <p:nvPr/>
              </p:nvSpPr>
              <p:spPr>
                <a:xfrm>
                  <a:off x="10355536" y="855370"/>
                  <a:ext cx="472435" cy="400110"/>
                </a:xfrm>
                <a:prstGeom prst="rect">
                  <a:avLst/>
                </a:prstGeom>
                <a:blipFill>
                  <a:blip r:embed="rId21"/>
                  <a:stretch>
                    <a:fillRect r="-6494"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E9BD0DAE-2EA6-4CF1-AA0F-7F3B236841BF}"/>
                    </a:ext>
                  </a:extLst>
                </p:cNvPr>
                <p:cNvSpPr/>
                <p:nvPr/>
              </p:nvSpPr>
              <p:spPr>
                <a:xfrm>
                  <a:off x="6080756" y="2933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00</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00</m:t>
                            </m:r>
                          </m:sub>
                        </m:sSub>
                      </m:oMath>
                    </m:oMathPara>
                  </a14:m>
                  <a:endParaRPr lang="en-US" dirty="0">
                    <a:solidFill>
                      <a:schemeClr val="tx1"/>
                    </a:solidFill>
                  </a:endParaRPr>
                </a:p>
                <a:p>
                  <a:pPr algn="ctr"/>
                  <a:endParaRPr lang="en-US" dirty="0">
                    <a:solidFill>
                      <a:schemeClr val="tx1"/>
                    </a:solidFill>
                  </a:endParaRPr>
                </a:p>
              </p:txBody>
            </p:sp>
          </mc:Choice>
          <mc:Fallback xmlns="">
            <p:sp>
              <p:nvSpPr>
                <p:cNvPr id="29" name="Rectangle 28">
                  <a:extLst>
                    <a:ext uri="{FF2B5EF4-FFF2-40B4-BE49-F238E27FC236}">
                      <a16:creationId xmlns:a16="http://schemas.microsoft.com/office/drawing/2014/main" id="{E9BD0DAE-2EA6-4CF1-AA0F-7F3B236841BF}"/>
                    </a:ext>
                  </a:extLst>
                </p:cNvPr>
                <p:cNvSpPr>
                  <a:spLocks noRot="1" noChangeAspect="1" noMove="1" noResize="1" noEditPoints="1" noAdjustHandles="1" noChangeArrowheads="1" noChangeShapeType="1" noTextEdit="1"/>
                </p:cNvSpPr>
                <p:nvPr/>
              </p:nvSpPr>
              <p:spPr>
                <a:xfrm>
                  <a:off x="6080756" y="2933905"/>
                  <a:ext cx="1371600" cy="914400"/>
                </a:xfrm>
                <a:prstGeom prst="rect">
                  <a:avLst/>
                </a:prstGeom>
                <a:blipFill>
                  <a:blip r:embed="rId22"/>
                  <a:stretch>
                    <a:fillRect/>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E2AA0654-0D00-4DB8-9034-1B4A987E0EE4}"/>
                </a:ext>
              </a:extLst>
            </p:cNvPr>
            <p:cNvSpPr/>
            <p:nvPr/>
          </p:nvSpPr>
          <p:spPr>
            <a:xfrm>
              <a:off x="7993356" y="2933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2F7F5C3-2A70-4D90-A11D-0F22F6F4957D}"/>
                </a:ext>
              </a:extLst>
            </p:cNvPr>
            <p:cNvSpPr/>
            <p:nvPr/>
          </p:nvSpPr>
          <p:spPr>
            <a:xfrm>
              <a:off x="9905955" y="2933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Arrow Connector 31">
              <a:extLst>
                <a:ext uri="{FF2B5EF4-FFF2-40B4-BE49-F238E27FC236}">
                  <a16:creationId xmlns:a16="http://schemas.microsoft.com/office/drawing/2014/main" id="{E986F7FA-9E3D-4B4D-8D10-32623BDC1BFE}"/>
                </a:ext>
              </a:extLst>
            </p:cNvPr>
            <p:cNvCxnSpPr>
              <a:cxnSpLocks/>
              <a:endCxn id="31" idx="1"/>
            </p:cNvCxnSpPr>
            <p:nvPr/>
          </p:nvCxnSpPr>
          <p:spPr>
            <a:xfrm>
              <a:off x="9364912" y="3391105"/>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2289E58-7143-43A2-A3E4-9B6810996A63}"/>
                </a:ext>
              </a:extLst>
            </p:cNvPr>
            <p:cNvSpPr/>
            <p:nvPr/>
          </p:nvSpPr>
          <p:spPr>
            <a:xfrm>
              <a:off x="6080713" y="427258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0A8E75F5-AACC-4E77-87C5-CFCE7C779D90}"/>
                </a:ext>
              </a:extLst>
            </p:cNvPr>
            <p:cNvSpPr/>
            <p:nvPr/>
          </p:nvSpPr>
          <p:spPr>
            <a:xfrm>
              <a:off x="7993312" y="427258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F0116D8-E0E9-45EA-B617-3406E17159E6}"/>
                </a:ext>
              </a:extLst>
            </p:cNvPr>
            <p:cNvSpPr/>
            <p:nvPr/>
          </p:nvSpPr>
          <p:spPr>
            <a:xfrm>
              <a:off x="9905955" y="4262728"/>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Arrow Connector 35">
              <a:extLst>
                <a:ext uri="{FF2B5EF4-FFF2-40B4-BE49-F238E27FC236}">
                  <a16:creationId xmlns:a16="http://schemas.microsoft.com/office/drawing/2014/main" id="{C305AC43-6ADF-411A-9E9F-96D03C0A1A84}"/>
                </a:ext>
              </a:extLst>
            </p:cNvPr>
            <p:cNvCxnSpPr>
              <a:cxnSpLocks/>
              <a:stCxn id="33" idx="3"/>
            </p:cNvCxnSpPr>
            <p:nvPr/>
          </p:nvCxnSpPr>
          <p:spPr>
            <a:xfrm>
              <a:off x="7452313" y="4729784"/>
              <a:ext cx="5409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5FB7BDA-7068-4E30-B28B-DDD2453326B9}"/>
                </a:ext>
              </a:extLst>
            </p:cNvPr>
            <p:cNvCxnSpPr>
              <a:cxnSpLocks/>
              <a:stCxn id="34" idx="3"/>
            </p:cNvCxnSpPr>
            <p:nvPr/>
          </p:nvCxnSpPr>
          <p:spPr>
            <a:xfrm>
              <a:off x="9364912" y="4729784"/>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5D2819E5-E2C4-477C-A1D7-CCBE5D96C29B}"/>
                </a:ext>
              </a:extLst>
            </p:cNvPr>
            <p:cNvSpPr/>
            <p:nvPr/>
          </p:nvSpPr>
          <p:spPr>
            <a:xfrm>
              <a:off x="6080713" y="5642266"/>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0C6F8DE-CA97-4C52-B4E8-042BEF018788}"/>
                </a:ext>
              </a:extLst>
            </p:cNvPr>
            <p:cNvSpPr/>
            <p:nvPr/>
          </p:nvSpPr>
          <p:spPr>
            <a:xfrm>
              <a:off x="7993312" y="5660972"/>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0910107D-D665-48EE-82CD-782983B38701}"/>
                </a:ext>
              </a:extLst>
            </p:cNvPr>
            <p:cNvSpPr/>
            <p:nvPr/>
          </p:nvSpPr>
          <p:spPr>
            <a:xfrm>
              <a:off x="9909765" y="5642266"/>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Arrow Connector 40">
              <a:extLst>
                <a:ext uri="{FF2B5EF4-FFF2-40B4-BE49-F238E27FC236}">
                  <a16:creationId xmlns:a16="http://schemas.microsoft.com/office/drawing/2014/main" id="{80DD4D1E-ADCA-43D1-AEDE-6419E785B5B6}"/>
                </a:ext>
              </a:extLst>
            </p:cNvPr>
            <p:cNvCxnSpPr>
              <a:cxnSpLocks/>
              <a:endCxn id="39" idx="1"/>
            </p:cNvCxnSpPr>
            <p:nvPr/>
          </p:nvCxnSpPr>
          <p:spPr>
            <a:xfrm flipV="1">
              <a:off x="7452313" y="6118172"/>
              <a:ext cx="540999" cy="3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54F5D7F-07B4-4152-A9F4-D33EF038BC68}"/>
                </a:ext>
              </a:extLst>
            </p:cNvPr>
            <p:cNvCxnSpPr>
              <a:cxnSpLocks/>
              <a:stCxn id="39" idx="3"/>
              <a:endCxn id="40" idx="1"/>
            </p:cNvCxnSpPr>
            <p:nvPr/>
          </p:nvCxnSpPr>
          <p:spPr>
            <a:xfrm flipV="1">
              <a:off x="9364912" y="6099466"/>
              <a:ext cx="544853" cy="187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5A0A27E-8CBF-456D-9E4B-9C040B12AC02}"/>
                </a:ext>
              </a:extLst>
            </p:cNvPr>
            <p:cNvCxnSpPr>
              <a:cxnSpLocks/>
              <a:stCxn id="31" idx="2"/>
              <a:endCxn id="35" idx="0"/>
            </p:cNvCxnSpPr>
            <p:nvPr/>
          </p:nvCxnSpPr>
          <p:spPr>
            <a:xfrm>
              <a:off x="10591755" y="3848305"/>
              <a:ext cx="0" cy="414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F62F680-496A-4186-BB50-AB139D79085D}"/>
                </a:ext>
              </a:extLst>
            </p:cNvPr>
            <p:cNvCxnSpPr>
              <a:stCxn id="35" idx="2"/>
              <a:endCxn id="40" idx="0"/>
            </p:cNvCxnSpPr>
            <p:nvPr/>
          </p:nvCxnSpPr>
          <p:spPr>
            <a:xfrm>
              <a:off x="10591755" y="5177128"/>
              <a:ext cx="3810" cy="465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C03778F-3576-4107-90E0-E03273ABE181}"/>
                </a:ext>
              </a:extLst>
            </p:cNvPr>
            <p:cNvCxnSpPr>
              <a:stCxn id="30" idx="2"/>
              <a:endCxn id="34" idx="0"/>
            </p:cNvCxnSpPr>
            <p:nvPr/>
          </p:nvCxnSpPr>
          <p:spPr>
            <a:xfrm flipH="1">
              <a:off x="8679112" y="3848305"/>
              <a:ext cx="44"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8F979A0-B7AF-4786-8AB5-3FC208D7CC6B}"/>
                </a:ext>
              </a:extLst>
            </p:cNvPr>
            <p:cNvCxnSpPr>
              <a:cxnSpLocks/>
              <a:stCxn id="29" idx="2"/>
              <a:endCxn id="33" idx="0"/>
            </p:cNvCxnSpPr>
            <p:nvPr/>
          </p:nvCxnSpPr>
          <p:spPr>
            <a:xfrm flipH="1">
              <a:off x="6766513" y="3848305"/>
              <a:ext cx="43"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D248DC0-051C-4A88-9E3D-15651D6B57D6}"/>
                </a:ext>
              </a:extLst>
            </p:cNvPr>
            <p:cNvCxnSpPr>
              <a:cxnSpLocks/>
              <a:stCxn id="33" idx="2"/>
            </p:cNvCxnSpPr>
            <p:nvPr/>
          </p:nvCxnSpPr>
          <p:spPr>
            <a:xfrm>
              <a:off x="6766513" y="5186984"/>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2A56A87-442B-4DE6-916A-17654150B3F5}"/>
                </a:ext>
              </a:extLst>
            </p:cNvPr>
            <p:cNvCxnSpPr>
              <a:stCxn id="34" idx="2"/>
              <a:endCxn id="39" idx="0"/>
            </p:cNvCxnSpPr>
            <p:nvPr/>
          </p:nvCxnSpPr>
          <p:spPr>
            <a:xfrm>
              <a:off x="8679112" y="5186984"/>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B74237D-1F26-40A7-A1DB-5C8AD4FD2B4A}"/>
                </a:ext>
              </a:extLst>
            </p:cNvPr>
            <p:cNvCxnSpPr/>
            <p:nvPr/>
          </p:nvCxnSpPr>
          <p:spPr>
            <a:xfrm>
              <a:off x="5634989" y="3391105"/>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4BC7E45-E556-45A9-93F5-DBA63ACD6B2C}"/>
                </a:ext>
              </a:extLst>
            </p:cNvPr>
            <p:cNvCxnSpPr/>
            <p:nvPr/>
          </p:nvCxnSpPr>
          <p:spPr>
            <a:xfrm>
              <a:off x="5619702" y="6118172"/>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8C2FA79-9FC4-430A-A181-8C45E8FF7A16}"/>
                </a:ext>
              </a:extLst>
            </p:cNvPr>
            <p:cNvCxnSpPr/>
            <p:nvPr/>
          </p:nvCxnSpPr>
          <p:spPr>
            <a:xfrm>
              <a:off x="5619701" y="4692757"/>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A56F5B7-A36A-45E4-B1AD-5C6E7A4EDBAA}"/>
                </a:ext>
              </a:extLst>
            </p:cNvPr>
            <p:cNvCxnSpPr>
              <a:cxnSpLocks/>
            </p:cNvCxnSpPr>
            <p:nvPr/>
          </p:nvCxnSpPr>
          <p:spPr>
            <a:xfrm>
              <a:off x="7452313" y="3368450"/>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8D19B00-B056-4B9A-B341-F29B4048375B}"/>
                </a:ext>
              </a:extLst>
            </p:cNvPr>
            <p:cNvCxnSpPr>
              <a:cxnSpLocks/>
              <a:endCxn id="29" idx="0"/>
            </p:cNvCxnSpPr>
            <p:nvPr/>
          </p:nvCxnSpPr>
          <p:spPr>
            <a:xfrm>
              <a:off x="6766513" y="2578220"/>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4D9CEF4-CCA6-4904-AC03-68EE68FA50B8}"/>
                </a:ext>
              </a:extLst>
            </p:cNvPr>
            <p:cNvCxnSpPr>
              <a:cxnSpLocks/>
            </p:cNvCxnSpPr>
            <p:nvPr/>
          </p:nvCxnSpPr>
          <p:spPr>
            <a:xfrm>
              <a:off x="8683069" y="2578220"/>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27AF635-CA57-4853-8FC7-574AABB01F0E}"/>
                </a:ext>
              </a:extLst>
            </p:cNvPr>
            <p:cNvCxnSpPr>
              <a:cxnSpLocks/>
            </p:cNvCxnSpPr>
            <p:nvPr/>
          </p:nvCxnSpPr>
          <p:spPr>
            <a:xfrm>
              <a:off x="10591755" y="2598473"/>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769F20B-23DD-485C-9E0D-DCF468E51BB9}"/>
                </a:ext>
              </a:extLst>
            </p:cNvPr>
            <p:cNvCxnSpPr>
              <a:cxnSpLocks/>
              <a:stCxn id="10" idx="2"/>
            </p:cNvCxnSpPr>
            <p:nvPr/>
          </p:nvCxnSpPr>
          <p:spPr>
            <a:xfrm>
              <a:off x="4516674" y="3591160"/>
              <a:ext cx="10193" cy="671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AD889F7-F96E-48DA-8FE2-7B671E5818BA}"/>
                </a:ext>
              </a:extLst>
            </p:cNvPr>
            <p:cNvCxnSpPr>
              <a:cxnSpLocks/>
            </p:cNvCxnSpPr>
            <p:nvPr/>
          </p:nvCxnSpPr>
          <p:spPr>
            <a:xfrm>
              <a:off x="3719457" y="3570181"/>
              <a:ext cx="10193" cy="671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43E560A-682D-41A3-89DA-0F7D469310BD}"/>
                </a:ext>
              </a:extLst>
            </p:cNvPr>
            <p:cNvCxnSpPr>
              <a:cxnSpLocks/>
            </p:cNvCxnSpPr>
            <p:nvPr/>
          </p:nvCxnSpPr>
          <p:spPr>
            <a:xfrm>
              <a:off x="3719457" y="4996706"/>
              <a:ext cx="10193" cy="671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05400D3-F358-42DA-B158-D1C4AC0944B1}"/>
                </a:ext>
              </a:extLst>
            </p:cNvPr>
            <p:cNvCxnSpPr>
              <a:cxnSpLocks/>
            </p:cNvCxnSpPr>
            <p:nvPr/>
          </p:nvCxnSpPr>
          <p:spPr>
            <a:xfrm>
              <a:off x="3006412" y="4971610"/>
              <a:ext cx="10193" cy="671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E6170FA-73D0-434B-9A9F-1D8705AE62CF}"/>
                </a:ext>
              </a:extLst>
            </p:cNvPr>
            <p:cNvCxnSpPr>
              <a:cxnSpLocks/>
            </p:cNvCxnSpPr>
            <p:nvPr/>
          </p:nvCxnSpPr>
          <p:spPr>
            <a:xfrm flipV="1">
              <a:off x="7276084" y="2343059"/>
              <a:ext cx="945410" cy="5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6409678-DA90-4D9E-91C5-B105B27CACBF}"/>
                </a:ext>
              </a:extLst>
            </p:cNvPr>
            <p:cNvCxnSpPr>
              <a:cxnSpLocks/>
            </p:cNvCxnSpPr>
            <p:nvPr/>
          </p:nvCxnSpPr>
          <p:spPr>
            <a:xfrm flipV="1">
              <a:off x="7271951" y="1925347"/>
              <a:ext cx="945410" cy="5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029165D-F268-44CE-BF3C-FE804B43900E}"/>
                </a:ext>
              </a:extLst>
            </p:cNvPr>
            <p:cNvCxnSpPr>
              <a:cxnSpLocks/>
            </p:cNvCxnSpPr>
            <p:nvPr/>
          </p:nvCxnSpPr>
          <p:spPr>
            <a:xfrm flipV="1">
              <a:off x="9125558" y="1925347"/>
              <a:ext cx="945410" cy="5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6D2B6FE-A749-404C-A762-5836290D145D}"/>
                </a:ext>
              </a:extLst>
            </p:cNvPr>
            <p:cNvCxnSpPr>
              <a:cxnSpLocks/>
            </p:cNvCxnSpPr>
            <p:nvPr/>
          </p:nvCxnSpPr>
          <p:spPr>
            <a:xfrm flipV="1">
              <a:off x="9117869" y="1574927"/>
              <a:ext cx="945410" cy="5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7E6FDBC8-AE2C-4CCC-8841-089A0F772C72}"/>
                    </a:ext>
                  </a:extLst>
                </p:cNvPr>
                <p:cNvSpPr txBox="1"/>
                <p:nvPr/>
              </p:nvSpPr>
              <p:spPr>
                <a:xfrm>
                  <a:off x="6825493" y="2568538"/>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00</m:t>
                            </m:r>
                          </m:sub>
                        </m:sSub>
                      </m:oMath>
                    </m:oMathPara>
                  </a14:m>
                  <a:endParaRPr lang="en-US" sz="2000" dirty="0"/>
                </a:p>
              </p:txBody>
            </p:sp>
          </mc:Choice>
          <mc:Fallback xmlns="">
            <p:sp>
              <p:nvSpPr>
                <p:cNvPr id="64" name="TextBox 63">
                  <a:extLst>
                    <a:ext uri="{FF2B5EF4-FFF2-40B4-BE49-F238E27FC236}">
                      <a16:creationId xmlns:a16="http://schemas.microsoft.com/office/drawing/2014/main" id="{7E6FDBC8-AE2C-4CCC-8841-089A0F772C72}"/>
                    </a:ext>
                  </a:extLst>
                </p:cNvPr>
                <p:cNvSpPr txBox="1">
                  <a:spLocks noRot="1" noChangeAspect="1" noMove="1" noResize="1" noEditPoints="1" noAdjustHandles="1" noChangeArrowheads="1" noChangeShapeType="1" noTextEdit="1"/>
                </p:cNvSpPr>
                <p:nvPr/>
              </p:nvSpPr>
              <p:spPr>
                <a:xfrm>
                  <a:off x="6825493" y="2568538"/>
                  <a:ext cx="472435" cy="400110"/>
                </a:xfrm>
                <a:prstGeom prst="rect">
                  <a:avLst/>
                </a:prstGeom>
                <a:blipFill>
                  <a:blip r:embed="rId23"/>
                  <a:stretch>
                    <a:fillRect r="-6494" b="-1538"/>
                  </a:stretch>
                </a:blipFill>
              </p:spPr>
              <p:txBody>
                <a:bodyPr/>
                <a:lstStyle/>
                <a:p>
                  <a:r>
                    <a:rPr lang="en-US">
                      <a:noFill/>
                    </a:rPr>
                    <a:t> </a:t>
                  </a:r>
                </a:p>
              </p:txBody>
            </p:sp>
          </mc:Fallback>
        </mc:AlternateContent>
      </p:grpSp>
      <p:sp>
        <p:nvSpPr>
          <p:cNvPr id="70" name="Rectangle: Rounded Corners 69">
            <a:extLst>
              <a:ext uri="{FF2B5EF4-FFF2-40B4-BE49-F238E27FC236}">
                <a16:creationId xmlns:a16="http://schemas.microsoft.com/office/drawing/2014/main" id="{31B06FF3-F73C-4EE0-8083-4B8866DA3716}"/>
              </a:ext>
            </a:extLst>
          </p:cNvPr>
          <p:cNvSpPr/>
          <p:nvPr/>
        </p:nvSpPr>
        <p:spPr>
          <a:xfrm>
            <a:off x="2437659" y="150206"/>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Systolic array</a:t>
            </a:r>
          </a:p>
        </p:txBody>
      </p:sp>
    </p:spTree>
    <p:extLst>
      <p:ext uri="{BB962C8B-B14F-4D97-AF65-F5344CB8AC3E}">
        <p14:creationId xmlns:p14="http://schemas.microsoft.com/office/powerpoint/2010/main" val="3642993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743C4D54-67A2-4B68-9E03-ADDE77C31D6F}"/>
              </a:ext>
            </a:extLst>
          </p:cNvPr>
          <p:cNvGrpSpPr/>
          <p:nvPr/>
        </p:nvGrpSpPr>
        <p:grpSpPr>
          <a:xfrm>
            <a:off x="332198" y="931099"/>
            <a:ext cx="10618442" cy="5779577"/>
            <a:chOff x="662923" y="795795"/>
            <a:chExt cx="10618442" cy="5779577"/>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AF1AACD-B08B-4B73-961C-FEB7F08A6078}"/>
                    </a:ext>
                  </a:extLst>
                </p:cNvPr>
                <p:cNvSpPr txBox="1"/>
                <p:nvPr/>
              </p:nvSpPr>
              <p:spPr>
                <a:xfrm>
                  <a:off x="5222514" y="1223687"/>
                  <a:ext cx="1716396" cy="369332"/>
                </a:xfrm>
                <a:prstGeom prst="rect">
                  <a:avLst/>
                </a:prstGeom>
                <a:noFill/>
              </p:spPr>
              <p:txBody>
                <a:bodyPr wrap="square" rtlCol="0">
                  <a:spAutoFit/>
                </a:bodyPr>
                <a:lstStyle/>
                <a:p>
                  <a:r>
                    <a:rPr lang="en-US" b="0" dirty="0"/>
                    <a:t>Columns </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𝐵</m:t>
                      </m:r>
                    </m:oMath>
                  </a14:m>
                  <a:endParaRPr lang="en-US" dirty="0"/>
                </a:p>
              </p:txBody>
            </p:sp>
          </mc:Choice>
          <mc:Fallback xmlns="">
            <p:sp>
              <p:nvSpPr>
                <p:cNvPr id="5" name="TextBox 4">
                  <a:extLst>
                    <a:ext uri="{FF2B5EF4-FFF2-40B4-BE49-F238E27FC236}">
                      <a16:creationId xmlns:a16="http://schemas.microsoft.com/office/drawing/2014/main" id="{FAF1AACD-B08B-4B73-961C-FEB7F08A6078}"/>
                    </a:ext>
                  </a:extLst>
                </p:cNvPr>
                <p:cNvSpPr txBox="1">
                  <a:spLocks noRot="1" noChangeAspect="1" noMove="1" noResize="1" noEditPoints="1" noAdjustHandles="1" noChangeArrowheads="1" noChangeShapeType="1" noTextEdit="1"/>
                </p:cNvSpPr>
                <p:nvPr/>
              </p:nvSpPr>
              <p:spPr>
                <a:xfrm>
                  <a:off x="5222514" y="1223687"/>
                  <a:ext cx="1716396" cy="369332"/>
                </a:xfrm>
                <a:prstGeom prst="rect">
                  <a:avLst/>
                </a:prstGeom>
                <a:blipFill>
                  <a:blip r:embed="rId2"/>
                  <a:stretch>
                    <a:fillRect l="-2837" t="-983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FDE0E18-7BF2-4B38-8C25-661222A3E80C}"/>
                    </a:ext>
                  </a:extLst>
                </p:cNvPr>
                <p:cNvSpPr txBox="1"/>
                <p:nvPr/>
              </p:nvSpPr>
              <p:spPr>
                <a:xfrm>
                  <a:off x="7425688" y="2950738"/>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00</m:t>
                            </m:r>
                          </m:sub>
                        </m:sSub>
                      </m:oMath>
                    </m:oMathPara>
                  </a14:m>
                  <a:endParaRPr lang="en-US" sz="2000" dirty="0"/>
                </a:p>
              </p:txBody>
            </p:sp>
          </mc:Choice>
          <mc:Fallback xmlns="">
            <p:sp>
              <p:nvSpPr>
                <p:cNvPr id="7" name="TextBox 6">
                  <a:extLst>
                    <a:ext uri="{FF2B5EF4-FFF2-40B4-BE49-F238E27FC236}">
                      <a16:creationId xmlns:a16="http://schemas.microsoft.com/office/drawing/2014/main" id="{EFDE0E18-7BF2-4B38-8C25-661222A3E80C}"/>
                    </a:ext>
                  </a:extLst>
                </p:cNvPr>
                <p:cNvSpPr txBox="1">
                  <a:spLocks noRot="1" noChangeAspect="1" noMove="1" noResize="1" noEditPoints="1" noAdjustHandles="1" noChangeArrowheads="1" noChangeShapeType="1" noTextEdit="1"/>
                </p:cNvSpPr>
                <p:nvPr/>
              </p:nvSpPr>
              <p:spPr>
                <a:xfrm>
                  <a:off x="7425688" y="2950738"/>
                  <a:ext cx="472435" cy="400110"/>
                </a:xfrm>
                <a:prstGeom prst="rect">
                  <a:avLst/>
                </a:prstGeom>
                <a:blipFill>
                  <a:blip r:embed="rId3"/>
                  <a:stretch>
                    <a:fillRect r="-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123DCE2-DB2E-40DF-8A13-D8551D67FF73}"/>
                    </a:ext>
                  </a:extLst>
                </p:cNvPr>
                <p:cNvSpPr txBox="1"/>
                <p:nvPr/>
              </p:nvSpPr>
              <p:spPr>
                <a:xfrm>
                  <a:off x="5508257" y="2933905"/>
                  <a:ext cx="33705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01</m:t>
                            </m:r>
                          </m:sub>
                        </m:sSub>
                      </m:oMath>
                    </m:oMathPara>
                  </a14:m>
                  <a:endParaRPr lang="en-US" sz="2000" dirty="0"/>
                </a:p>
              </p:txBody>
            </p:sp>
          </mc:Choice>
          <mc:Fallback xmlns="">
            <p:sp>
              <p:nvSpPr>
                <p:cNvPr id="8" name="TextBox 7">
                  <a:extLst>
                    <a:ext uri="{FF2B5EF4-FFF2-40B4-BE49-F238E27FC236}">
                      <a16:creationId xmlns:a16="http://schemas.microsoft.com/office/drawing/2014/main" id="{D123DCE2-DB2E-40DF-8A13-D8551D67FF73}"/>
                    </a:ext>
                  </a:extLst>
                </p:cNvPr>
                <p:cNvSpPr txBox="1">
                  <a:spLocks noRot="1" noChangeAspect="1" noMove="1" noResize="1" noEditPoints="1" noAdjustHandles="1" noChangeArrowheads="1" noChangeShapeType="1" noTextEdit="1"/>
                </p:cNvSpPr>
                <p:nvPr/>
              </p:nvSpPr>
              <p:spPr>
                <a:xfrm>
                  <a:off x="5508257" y="2933905"/>
                  <a:ext cx="337056" cy="400110"/>
                </a:xfrm>
                <a:prstGeom prst="rect">
                  <a:avLst/>
                </a:prstGeom>
                <a:blipFill>
                  <a:blip r:embed="rId4"/>
                  <a:stretch>
                    <a:fillRect r="-5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CBB1ED7-D13E-4B06-BDEC-753DCEAC706A}"/>
                    </a:ext>
                  </a:extLst>
                </p:cNvPr>
                <p:cNvSpPr txBox="1"/>
                <p:nvPr/>
              </p:nvSpPr>
              <p:spPr>
                <a:xfrm>
                  <a:off x="3807926" y="3029369"/>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02</m:t>
                            </m:r>
                          </m:sub>
                        </m:sSub>
                      </m:oMath>
                    </m:oMathPara>
                  </a14:m>
                  <a:endParaRPr lang="en-US" sz="2000" dirty="0"/>
                </a:p>
              </p:txBody>
            </p:sp>
          </mc:Choice>
          <mc:Fallback xmlns="">
            <p:sp>
              <p:nvSpPr>
                <p:cNvPr id="9" name="TextBox 8">
                  <a:extLst>
                    <a:ext uri="{FF2B5EF4-FFF2-40B4-BE49-F238E27FC236}">
                      <a16:creationId xmlns:a16="http://schemas.microsoft.com/office/drawing/2014/main" id="{5CBB1ED7-D13E-4B06-BDEC-753DCEAC706A}"/>
                    </a:ext>
                  </a:extLst>
                </p:cNvPr>
                <p:cNvSpPr txBox="1">
                  <a:spLocks noRot="1" noChangeAspect="1" noMove="1" noResize="1" noEditPoints="1" noAdjustHandles="1" noChangeArrowheads="1" noChangeShapeType="1" noTextEdit="1"/>
                </p:cNvSpPr>
                <p:nvPr/>
              </p:nvSpPr>
              <p:spPr>
                <a:xfrm>
                  <a:off x="3807926" y="3029369"/>
                  <a:ext cx="434340" cy="400110"/>
                </a:xfrm>
                <a:prstGeom prst="rect">
                  <a:avLst/>
                </a:prstGeom>
                <a:blipFill>
                  <a:blip r:embed="rId5"/>
                  <a:stretch>
                    <a:fillRect r="-180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1C3436-A02A-486D-BDFA-43293986E815}"/>
                    </a:ext>
                  </a:extLst>
                </p:cNvPr>
                <p:cNvSpPr txBox="1"/>
                <p:nvPr/>
              </p:nvSpPr>
              <p:spPr>
                <a:xfrm>
                  <a:off x="5516449" y="4235558"/>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10</m:t>
                            </m:r>
                          </m:sub>
                        </m:sSub>
                      </m:oMath>
                    </m:oMathPara>
                  </a14:m>
                  <a:endParaRPr lang="en-US" sz="2000" dirty="0"/>
                </a:p>
              </p:txBody>
            </p:sp>
          </mc:Choice>
          <mc:Fallback xmlns="">
            <p:sp>
              <p:nvSpPr>
                <p:cNvPr id="10" name="TextBox 9">
                  <a:extLst>
                    <a:ext uri="{FF2B5EF4-FFF2-40B4-BE49-F238E27FC236}">
                      <a16:creationId xmlns:a16="http://schemas.microsoft.com/office/drawing/2014/main" id="{A01C3436-A02A-486D-BDFA-43293986E815}"/>
                    </a:ext>
                  </a:extLst>
                </p:cNvPr>
                <p:cNvSpPr txBox="1">
                  <a:spLocks noRot="1" noChangeAspect="1" noMove="1" noResize="1" noEditPoints="1" noAdjustHandles="1" noChangeArrowheads="1" noChangeShapeType="1" noTextEdit="1"/>
                </p:cNvSpPr>
                <p:nvPr/>
              </p:nvSpPr>
              <p:spPr>
                <a:xfrm>
                  <a:off x="5516449" y="4235558"/>
                  <a:ext cx="434340" cy="400110"/>
                </a:xfrm>
                <a:prstGeom prst="rect">
                  <a:avLst/>
                </a:prstGeom>
                <a:blipFill>
                  <a:blip r:embed="rId6"/>
                  <a:stretch>
                    <a:fillRect r="-16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2D2B114-BE4A-47F4-9801-D2C14A949CE7}"/>
                    </a:ext>
                  </a:extLst>
                </p:cNvPr>
                <p:cNvSpPr txBox="1"/>
                <p:nvPr/>
              </p:nvSpPr>
              <p:spPr>
                <a:xfrm>
                  <a:off x="3722402" y="4393330"/>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11</m:t>
                            </m:r>
                          </m:sub>
                        </m:sSub>
                      </m:oMath>
                    </m:oMathPara>
                  </a14:m>
                  <a:endParaRPr lang="en-US" sz="2000" dirty="0"/>
                </a:p>
              </p:txBody>
            </p:sp>
          </mc:Choice>
          <mc:Fallback xmlns="">
            <p:sp>
              <p:nvSpPr>
                <p:cNvPr id="11" name="TextBox 10">
                  <a:extLst>
                    <a:ext uri="{FF2B5EF4-FFF2-40B4-BE49-F238E27FC236}">
                      <a16:creationId xmlns:a16="http://schemas.microsoft.com/office/drawing/2014/main" id="{72D2B114-BE4A-47F4-9801-D2C14A949CE7}"/>
                    </a:ext>
                  </a:extLst>
                </p:cNvPr>
                <p:cNvSpPr txBox="1">
                  <a:spLocks noRot="1" noChangeAspect="1" noMove="1" noResize="1" noEditPoints="1" noAdjustHandles="1" noChangeArrowheads="1" noChangeShapeType="1" noTextEdit="1"/>
                </p:cNvSpPr>
                <p:nvPr/>
              </p:nvSpPr>
              <p:spPr>
                <a:xfrm>
                  <a:off x="3722402" y="4393330"/>
                  <a:ext cx="434340" cy="400110"/>
                </a:xfrm>
                <a:prstGeom prst="rect">
                  <a:avLst/>
                </a:prstGeom>
                <a:blipFill>
                  <a:blip r:embed="rId7"/>
                  <a:stretch>
                    <a:fillRect r="-152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FF4E278-5F91-4A20-B48B-3FF7E201CC5D}"/>
                    </a:ext>
                  </a:extLst>
                </p:cNvPr>
                <p:cNvSpPr txBox="1"/>
                <p:nvPr/>
              </p:nvSpPr>
              <p:spPr>
                <a:xfrm>
                  <a:off x="2875283" y="4393330"/>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12</m:t>
                            </m:r>
                          </m:sub>
                        </m:sSub>
                      </m:oMath>
                    </m:oMathPara>
                  </a14:m>
                  <a:endParaRPr lang="en-US" sz="2000" dirty="0"/>
                </a:p>
              </p:txBody>
            </p:sp>
          </mc:Choice>
          <mc:Fallback xmlns="">
            <p:sp>
              <p:nvSpPr>
                <p:cNvPr id="12" name="TextBox 11">
                  <a:extLst>
                    <a:ext uri="{FF2B5EF4-FFF2-40B4-BE49-F238E27FC236}">
                      <a16:creationId xmlns:a16="http://schemas.microsoft.com/office/drawing/2014/main" id="{8FF4E278-5F91-4A20-B48B-3FF7E201CC5D}"/>
                    </a:ext>
                  </a:extLst>
                </p:cNvPr>
                <p:cNvSpPr txBox="1">
                  <a:spLocks noRot="1" noChangeAspect="1" noMove="1" noResize="1" noEditPoints="1" noAdjustHandles="1" noChangeArrowheads="1" noChangeShapeType="1" noTextEdit="1"/>
                </p:cNvSpPr>
                <p:nvPr/>
              </p:nvSpPr>
              <p:spPr>
                <a:xfrm>
                  <a:off x="2875283" y="4393330"/>
                  <a:ext cx="434340" cy="400110"/>
                </a:xfrm>
                <a:prstGeom prst="rect">
                  <a:avLst/>
                </a:prstGeom>
                <a:blipFill>
                  <a:blip r:embed="rId8"/>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26ABA1A-CC8C-43D1-ABBF-AEB3E0B1F662}"/>
                    </a:ext>
                  </a:extLst>
                </p:cNvPr>
                <p:cNvSpPr txBox="1"/>
                <p:nvPr/>
              </p:nvSpPr>
              <p:spPr>
                <a:xfrm>
                  <a:off x="3711341" y="5805930"/>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20</m:t>
                            </m:r>
                          </m:sub>
                        </m:sSub>
                      </m:oMath>
                    </m:oMathPara>
                  </a14:m>
                  <a:endParaRPr lang="en-US" sz="2000" dirty="0"/>
                </a:p>
              </p:txBody>
            </p:sp>
          </mc:Choice>
          <mc:Fallback xmlns="">
            <p:sp>
              <p:nvSpPr>
                <p:cNvPr id="13" name="TextBox 12">
                  <a:extLst>
                    <a:ext uri="{FF2B5EF4-FFF2-40B4-BE49-F238E27FC236}">
                      <a16:creationId xmlns:a16="http://schemas.microsoft.com/office/drawing/2014/main" id="{426ABA1A-CC8C-43D1-ABBF-AEB3E0B1F662}"/>
                    </a:ext>
                  </a:extLst>
                </p:cNvPr>
                <p:cNvSpPr txBox="1">
                  <a:spLocks noRot="1" noChangeAspect="1" noMove="1" noResize="1" noEditPoints="1" noAdjustHandles="1" noChangeArrowheads="1" noChangeShapeType="1" noTextEdit="1"/>
                </p:cNvSpPr>
                <p:nvPr/>
              </p:nvSpPr>
              <p:spPr>
                <a:xfrm>
                  <a:off x="3711341" y="5805930"/>
                  <a:ext cx="434340" cy="400110"/>
                </a:xfrm>
                <a:prstGeom prst="rect">
                  <a:avLst/>
                </a:prstGeom>
                <a:blipFill>
                  <a:blip r:embed="rId9"/>
                  <a:stretch>
                    <a:fillRect r="-18310"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8E92AEC-812C-46E2-8431-43BCFB6DECEC}"/>
                    </a:ext>
                  </a:extLst>
                </p:cNvPr>
                <p:cNvSpPr txBox="1"/>
                <p:nvPr/>
              </p:nvSpPr>
              <p:spPr>
                <a:xfrm>
                  <a:off x="2914650" y="5805930"/>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21</m:t>
                            </m:r>
                          </m:sub>
                        </m:sSub>
                      </m:oMath>
                    </m:oMathPara>
                  </a14:m>
                  <a:endParaRPr lang="en-US" sz="2000" dirty="0"/>
                </a:p>
              </p:txBody>
            </p:sp>
          </mc:Choice>
          <mc:Fallback xmlns="">
            <p:sp>
              <p:nvSpPr>
                <p:cNvPr id="14" name="TextBox 13">
                  <a:extLst>
                    <a:ext uri="{FF2B5EF4-FFF2-40B4-BE49-F238E27FC236}">
                      <a16:creationId xmlns:a16="http://schemas.microsoft.com/office/drawing/2014/main" id="{F8E92AEC-812C-46E2-8431-43BCFB6DECEC}"/>
                    </a:ext>
                  </a:extLst>
                </p:cNvPr>
                <p:cNvSpPr txBox="1">
                  <a:spLocks noRot="1" noChangeAspect="1" noMove="1" noResize="1" noEditPoints="1" noAdjustHandles="1" noChangeArrowheads="1" noChangeShapeType="1" noTextEdit="1"/>
                </p:cNvSpPr>
                <p:nvPr/>
              </p:nvSpPr>
              <p:spPr>
                <a:xfrm>
                  <a:off x="2914650" y="5805930"/>
                  <a:ext cx="434340" cy="400110"/>
                </a:xfrm>
                <a:prstGeom prst="rect">
                  <a:avLst/>
                </a:prstGeom>
                <a:blipFill>
                  <a:blip r:embed="rId10"/>
                  <a:stretch>
                    <a:fillRect r="-18310"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B4F9C19-1C38-40AC-8715-28C494A263E4}"/>
                    </a:ext>
                  </a:extLst>
                </p:cNvPr>
                <p:cNvSpPr txBox="1"/>
                <p:nvPr/>
              </p:nvSpPr>
              <p:spPr>
                <a:xfrm>
                  <a:off x="2110740" y="5805930"/>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22</m:t>
                            </m:r>
                          </m:sub>
                        </m:sSub>
                      </m:oMath>
                    </m:oMathPara>
                  </a14:m>
                  <a:endParaRPr lang="en-US" sz="2000" dirty="0"/>
                </a:p>
              </p:txBody>
            </p:sp>
          </mc:Choice>
          <mc:Fallback xmlns="">
            <p:sp>
              <p:nvSpPr>
                <p:cNvPr id="15" name="TextBox 14">
                  <a:extLst>
                    <a:ext uri="{FF2B5EF4-FFF2-40B4-BE49-F238E27FC236}">
                      <a16:creationId xmlns:a16="http://schemas.microsoft.com/office/drawing/2014/main" id="{1B4F9C19-1C38-40AC-8715-28C494A263E4}"/>
                    </a:ext>
                  </a:extLst>
                </p:cNvPr>
                <p:cNvSpPr txBox="1">
                  <a:spLocks noRot="1" noChangeAspect="1" noMove="1" noResize="1" noEditPoints="1" noAdjustHandles="1" noChangeArrowheads="1" noChangeShapeType="1" noTextEdit="1"/>
                </p:cNvSpPr>
                <p:nvPr/>
              </p:nvSpPr>
              <p:spPr>
                <a:xfrm>
                  <a:off x="2110740" y="5805930"/>
                  <a:ext cx="434340" cy="400110"/>
                </a:xfrm>
                <a:prstGeom prst="rect">
                  <a:avLst/>
                </a:prstGeom>
                <a:blipFill>
                  <a:blip r:embed="rId11"/>
                  <a:stretch>
                    <a:fillRect r="-18310"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A1E9020-D7D4-4A27-A41C-3D80A43D6CAB}"/>
                    </a:ext>
                  </a:extLst>
                </p:cNvPr>
                <p:cNvSpPr txBox="1"/>
                <p:nvPr/>
              </p:nvSpPr>
              <p:spPr>
                <a:xfrm>
                  <a:off x="662923" y="6187334"/>
                  <a:ext cx="9029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𝑇</m:t>
                        </m:r>
                        <m:r>
                          <a:rPr lang="en-US" b="0" i="1" smtClean="0">
                            <a:latin typeface="Cambria Math" panose="02040503050406030204" pitchFamily="18" charset="0"/>
                          </a:rPr>
                          <m:t>=2</m:t>
                        </m:r>
                      </m:oMath>
                    </m:oMathPara>
                  </a14:m>
                  <a:endParaRPr lang="en-US" dirty="0"/>
                </a:p>
              </p:txBody>
            </p:sp>
          </mc:Choice>
          <mc:Fallback xmlns="">
            <p:sp>
              <p:nvSpPr>
                <p:cNvPr id="16" name="TextBox 15">
                  <a:extLst>
                    <a:ext uri="{FF2B5EF4-FFF2-40B4-BE49-F238E27FC236}">
                      <a16:creationId xmlns:a16="http://schemas.microsoft.com/office/drawing/2014/main" id="{DA1E9020-D7D4-4A27-A41C-3D80A43D6CAB}"/>
                    </a:ext>
                  </a:extLst>
                </p:cNvPr>
                <p:cNvSpPr txBox="1">
                  <a:spLocks noRot="1" noChangeAspect="1" noMove="1" noResize="1" noEditPoints="1" noAdjustHandles="1" noChangeArrowheads="1" noChangeShapeType="1" noTextEdit="1"/>
                </p:cNvSpPr>
                <p:nvPr/>
              </p:nvSpPr>
              <p:spPr>
                <a:xfrm>
                  <a:off x="662923" y="6187334"/>
                  <a:ext cx="90296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79C179A-2BAA-4B4E-B51F-AD802EA74686}"/>
                    </a:ext>
                  </a:extLst>
                </p:cNvPr>
                <p:cNvSpPr txBox="1"/>
                <p:nvPr/>
              </p:nvSpPr>
              <p:spPr>
                <a:xfrm>
                  <a:off x="2924475" y="2239556"/>
                  <a:ext cx="1207755" cy="369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m:t>
                        </m:r>
                        <m:r>
                          <a:rPr lang="en-US" b="0" i="1" smtClean="0">
                            <a:latin typeface="Cambria Math" panose="02040503050406030204" pitchFamily="18" charset="0"/>
                          </a:rPr>
                          <m:t>𝑜𝑤𝑠</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𝐴</m:t>
                        </m:r>
                      </m:oMath>
                    </m:oMathPara>
                  </a14:m>
                  <a:endParaRPr lang="en-US" dirty="0"/>
                </a:p>
              </p:txBody>
            </p:sp>
          </mc:Choice>
          <mc:Fallback xmlns="">
            <p:sp>
              <p:nvSpPr>
                <p:cNvPr id="17" name="TextBox 16">
                  <a:extLst>
                    <a:ext uri="{FF2B5EF4-FFF2-40B4-BE49-F238E27FC236}">
                      <a16:creationId xmlns:a16="http://schemas.microsoft.com/office/drawing/2014/main" id="{E79C179A-2BAA-4B4E-B51F-AD802EA74686}"/>
                    </a:ext>
                  </a:extLst>
                </p:cNvPr>
                <p:cNvSpPr txBox="1">
                  <a:spLocks noRot="1" noChangeAspect="1" noMove="1" noResize="1" noEditPoints="1" noAdjustHandles="1" noChangeArrowheads="1" noChangeShapeType="1" noTextEdit="1"/>
                </p:cNvSpPr>
                <p:nvPr/>
              </p:nvSpPr>
              <p:spPr>
                <a:xfrm>
                  <a:off x="2924475" y="2239556"/>
                  <a:ext cx="1207755" cy="369333"/>
                </a:xfrm>
                <a:prstGeom prst="rect">
                  <a:avLst/>
                </a:prstGeom>
                <a:blipFill>
                  <a:blip r:embed="rId13"/>
                  <a:stretch>
                    <a:fillRect r="-1005"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DBDB628-1A25-4649-9AC7-5010F6D6D59D}"/>
                    </a:ext>
                  </a:extLst>
                </p:cNvPr>
                <p:cNvSpPr txBox="1"/>
                <p:nvPr/>
              </p:nvSpPr>
              <p:spPr>
                <a:xfrm>
                  <a:off x="6835076" y="2502955"/>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10</m:t>
                            </m:r>
                          </m:sub>
                        </m:sSub>
                      </m:oMath>
                    </m:oMathPara>
                  </a14:m>
                  <a:endParaRPr lang="en-US" sz="2000" dirty="0"/>
                </a:p>
              </p:txBody>
            </p:sp>
          </mc:Choice>
          <mc:Fallback xmlns="">
            <p:sp>
              <p:nvSpPr>
                <p:cNvPr id="18" name="TextBox 17">
                  <a:extLst>
                    <a:ext uri="{FF2B5EF4-FFF2-40B4-BE49-F238E27FC236}">
                      <a16:creationId xmlns:a16="http://schemas.microsoft.com/office/drawing/2014/main" id="{ADBDB628-1A25-4649-9AC7-5010F6D6D59D}"/>
                    </a:ext>
                  </a:extLst>
                </p:cNvPr>
                <p:cNvSpPr txBox="1">
                  <a:spLocks noRot="1" noChangeAspect="1" noMove="1" noResize="1" noEditPoints="1" noAdjustHandles="1" noChangeArrowheads="1" noChangeShapeType="1" noTextEdit="1"/>
                </p:cNvSpPr>
                <p:nvPr/>
              </p:nvSpPr>
              <p:spPr>
                <a:xfrm>
                  <a:off x="6835076" y="2502955"/>
                  <a:ext cx="472435" cy="400110"/>
                </a:xfrm>
                <a:prstGeom prst="rect">
                  <a:avLst/>
                </a:prstGeom>
                <a:blipFill>
                  <a:blip r:embed="rId14"/>
                  <a:stretch>
                    <a:fillRect r="-6494"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AA00051-229C-46EA-96C1-741514D6429E}"/>
                    </a:ext>
                  </a:extLst>
                </p:cNvPr>
                <p:cNvSpPr txBox="1"/>
                <p:nvPr/>
              </p:nvSpPr>
              <p:spPr>
                <a:xfrm>
                  <a:off x="6596955" y="2041164"/>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20</m:t>
                            </m:r>
                          </m:sub>
                        </m:sSub>
                      </m:oMath>
                    </m:oMathPara>
                  </a14:m>
                  <a:endParaRPr lang="en-US" sz="2000" dirty="0"/>
                </a:p>
              </p:txBody>
            </p:sp>
          </mc:Choice>
          <mc:Fallback xmlns="">
            <p:sp>
              <p:nvSpPr>
                <p:cNvPr id="19" name="TextBox 18">
                  <a:extLst>
                    <a:ext uri="{FF2B5EF4-FFF2-40B4-BE49-F238E27FC236}">
                      <a16:creationId xmlns:a16="http://schemas.microsoft.com/office/drawing/2014/main" id="{6AA00051-229C-46EA-96C1-741514D6429E}"/>
                    </a:ext>
                  </a:extLst>
                </p:cNvPr>
                <p:cNvSpPr txBox="1">
                  <a:spLocks noRot="1" noChangeAspect="1" noMove="1" noResize="1" noEditPoints="1" noAdjustHandles="1" noChangeArrowheads="1" noChangeShapeType="1" noTextEdit="1"/>
                </p:cNvSpPr>
                <p:nvPr/>
              </p:nvSpPr>
              <p:spPr>
                <a:xfrm>
                  <a:off x="6596955" y="2041164"/>
                  <a:ext cx="472435" cy="400110"/>
                </a:xfrm>
                <a:prstGeom prst="rect">
                  <a:avLst/>
                </a:prstGeom>
                <a:blipFill>
                  <a:blip r:embed="rId15"/>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C18A531-EFFE-44EC-8DFB-1E2C1577405E}"/>
                    </a:ext>
                  </a:extLst>
                </p:cNvPr>
                <p:cNvSpPr txBox="1"/>
                <p:nvPr/>
              </p:nvSpPr>
              <p:spPr>
                <a:xfrm>
                  <a:off x="8683069" y="2527923"/>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01</m:t>
                            </m:r>
                          </m:sub>
                        </m:sSub>
                      </m:oMath>
                    </m:oMathPara>
                  </a14:m>
                  <a:endParaRPr lang="en-US" sz="2000" dirty="0"/>
                </a:p>
              </p:txBody>
            </p:sp>
          </mc:Choice>
          <mc:Fallback xmlns="">
            <p:sp>
              <p:nvSpPr>
                <p:cNvPr id="20" name="TextBox 19">
                  <a:extLst>
                    <a:ext uri="{FF2B5EF4-FFF2-40B4-BE49-F238E27FC236}">
                      <a16:creationId xmlns:a16="http://schemas.microsoft.com/office/drawing/2014/main" id="{7C18A531-EFFE-44EC-8DFB-1E2C1577405E}"/>
                    </a:ext>
                  </a:extLst>
                </p:cNvPr>
                <p:cNvSpPr txBox="1">
                  <a:spLocks noRot="1" noChangeAspect="1" noMove="1" noResize="1" noEditPoints="1" noAdjustHandles="1" noChangeArrowheads="1" noChangeShapeType="1" noTextEdit="1"/>
                </p:cNvSpPr>
                <p:nvPr/>
              </p:nvSpPr>
              <p:spPr>
                <a:xfrm>
                  <a:off x="8683069" y="2527923"/>
                  <a:ext cx="472435" cy="400110"/>
                </a:xfrm>
                <a:prstGeom prst="rect">
                  <a:avLst/>
                </a:prstGeom>
                <a:blipFill>
                  <a:blip r:embed="rId16"/>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602E76D-947E-48F4-AE6C-D42E163A8282}"/>
                    </a:ext>
                  </a:extLst>
                </p:cNvPr>
                <p:cNvSpPr txBox="1"/>
                <p:nvPr/>
              </p:nvSpPr>
              <p:spPr>
                <a:xfrm>
                  <a:off x="8417123" y="2075831"/>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11</m:t>
                            </m:r>
                          </m:sub>
                        </m:sSub>
                      </m:oMath>
                    </m:oMathPara>
                  </a14:m>
                  <a:endParaRPr lang="en-US" sz="2000" dirty="0"/>
                </a:p>
              </p:txBody>
            </p:sp>
          </mc:Choice>
          <mc:Fallback xmlns="">
            <p:sp>
              <p:nvSpPr>
                <p:cNvPr id="21" name="TextBox 20">
                  <a:extLst>
                    <a:ext uri="{FF2B5EF4-FFF2-40B4-BE49-F238E27FC236}">
                      <a16:creationId xmlns:a16="http://schemas.microsoft.com/office/drawing/2014/main" id="{0602E76D-947E-48F4-AE6C-D42E163A8282}"/>
                    </a:ext>
                  </a:extLst>
                </p:cNvPr>
                <p:cNvSpPr txBox="1">
                  <a:spLocks noRot="1" noChangeAspect="1" noMove="1" noResize="1" noEditPoints="1" noAdjustHandles="1" noChangeArrowheads="1" noChangeShapeType="1" noTextEdit="1"/>
                </p:cNvSpPr>
                <p:nvPr/>
              </p:nvSpPr>
              <p:spPr>
                <a:xfrm>
                  <a:off x="8417123" y="2075831"/>
                  <a:ext cx="472435" cy="400110"/>
                </a:xfrm>
                <a:prstGeom prst="rect">
                  <a:avLst/>
                </a:prstGeom>
                <a:blipFill>
                  <a:blip r:embed="rId17"/>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766CFA9-B0A5-4332-8AD7-A361E527FE2B}"/>
                    </a:ext>
                  </a:extLst>
                </p:cNvPr>
                <p:cNvSpPr txBox="1"/>
                <p:nvPr/>
              </p:nvSpPr>
              <p:spPr>
                <a:xfrm>
                  <a:off x="8399078" y="1415855"/>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21</m:t>
                            </m:r>
                          </m:sub>
                        </m:sSub>
                      </m:oMath>
                    </m:oMathPara>
                  </a14:m>
                  <a:endParaRPr lang="en-US" sz="2000" dirty="0"/>
                </a:p>
              </p:txBody>
            </p:sp>
          </mc:Choice>
          <mc:Fallback xmlns="">
            <p:sp>
              <p:nvSpPr>
                <p:cNvPr id="22" name="TextBox 21">
                  <a:extLst>
                    <a:ext uri="{FF2B5EF4-FFF2-40B4-BE49-F238E27FC236}">
                      <a16:creationId xmlns:a16="http://schemas.microsoft.com/office/drawing/2014/main" id="{8766CFA9-B0A5-4332-8AD7-A361E527FE2B}"/>
                    </a:ext>
                  </a:extLst>
                </p:cNvPr>
                <p:cNvSpPr txBox="1">
                  <a:spLocks noRot="1" noChangeAspect="1" noMove="1" noResize="1" noEditPoints="1" noAdjustHandles="1" noChangeArrowheads="1" noChangeShapeType="1" noTextEdit="1"/>
                </p:cNvSpPr>
                <p:nvPr/>
              </p:nvSpPr>
              <p:spPr>
                <a:xfrm>
                  <a:off x="8399078" y="1415855"/>
                  <a:ext cx="472435" cy="400110"/>
                </a:xfrm>
                <a:prstGeom prst="rect">
                  <a:avLst/>
                </a:prstGeom>
                <a:blipFill>
                  <a:blip r:embed="rId18"/>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2546732-E9DD-4B22-8D24-CC3C26944225}"/>
                    </a:ext>
                  </a:extLst>
                </p:cNvPr>
                <p:cNvSpPr txBox="1"/>
                <p:nvPr/>
              </p:nvSpPr>
              <p:spPr>
                <a:xfrm>
                  <a:off x="10355537" y="2041164"/>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02</m:t>
                            </m:r>
                          </m:sub>
                        </m:sSub>
                      </m:oMath>
                    </m:oMathPara>
                  </a14:m>
                  <a:endParaRPr lang="en-US" sz="2000" dirty="0"/>
                </a:p>
              </p:txBody>
            </p:sp>
          </mc:Choice>
          <mc:Fallback xmlns="">
            <p:sp>
              <p:nvSpPr>
                <p:cNvPr id="23" name="TextBox 22">
                  <a:extLst>
                    <a:ext uri="{FF2B5EF4-FFF2-40B4-BE49-F238E27FC236}">
                      <a16:creationId xmlns:a16="http://schemas.microsoft.com/office/drawing/2014/main" id="{C2546732-E9DD-4B22-8D24-CC3C26944225}"/>
                    </a:ext>
                  </a:extLst>
                </p:cNvPr>
                <p:cNvSpPr txBox="1">
                  <a:spLocks noRot="1" noChangeAspect="1" noMove="1" noResize="1" noEditPoints="1" noAdjustHandles="1" noChangeArrowheads="1" noChangeShapeType="1" noTextEdit="1"/>
                </p:cNvSpPr>
                <p:nvPr/>
              </p:nvSpPr>
              <p:spPr>
                <a:xfrm>
                  <a:off x="10355537" y="2041164"/>
                  <a:ext cx="472435" cy="400110"/>
                </a:xfrm>
                <a:prstGeom prst="rect">
                  <a:avLst/>
                </a:prstGeom>
                <a:blipFill>
                  <a:blip r:embed="rId19"/>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C50CD18-A094-4C71-B257-6C517165080C}"/>
                    </a:ext>
                  </a:extLst>
                </p:cNvPr>
                <p:cNvSpPr txBox="1"/>
                <p:nvPr/>
              </p:nvSpPr>
              <p:spPr>
                <a:xfrm>
                  <a:off x="10355537" y="1420268"/>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12</m:t>
                            </m:r>
                          </m:sub>
                        </m:sSub>
                      </m:oMath>
                    </m:oMathPara>
                  </a14:m>
                  <a:endParaRPr lang="en-US" sz="2000" dirty="0"/>
                </a:p>
              </p:txBody>
            </p:sp>
          </mc:Choice>
          <mc:Fallback xmlns="">
            <p:sp>
              <p:nvSpPr>
                <p:cNvPr id="24" name="TextBox 23">
                  <a:extLst>
                    <a:ext uri="{FF2B5EF4-FFF2-40B4-BE49-F238E27FC236}">
                      <a16:creationId xmlns:a16="http://schemas.microsoft.com/office/drawing/2014/main" id="{FC50CD18-A094-4C71-B257-6C517165080C}"/>
                    </a:ext>
                  </a:extLst>
                </p:cNvPr>
                <p:cNvSpPr txBox="1">
                  <a:spLocks noRot="1" noChangeAspect="1" noMove="1" noResize="1" noEditPoints="1" noAdjustHandles="1" noChangeArrowheads="1" noChangeShapeType="1" noTextEdit="1"/>
                </p:cNvSpPr>
                <p:nvPr/>
              </p:nvSpPr>
              <p:spPr>
                <a:xfrm>
                  <a:off x="10355537" y="1420268"/>
                  <a:ext cx="472435" cy="400110"/>
                </a:xfrm>
                <a:prstGeom prst="rect">
                  <a:avLst/>
                </a:prstGeom>
                <a:blipFill>
                  <a:blip r:embed="rId20"/>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094626C-AD29-4881-8199-6829305076B7}"/>
                    </a:ext>
                  </a:extLst>
                </p:cNvPr>
                <p:cNvSpPr txBox="1"/>
                <p:nvPr/>
              </p:nvSpPr>
              <p:spPr>
                <a:xfrm>
                  <a:off x="10386062" y="795795"/>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22</m:t>
                            </m:r>
                          </m:sub>
                        </m:sSub>
                      </m:oMath>
                    </m:oMathPara>
                  </a14:m>
                  <a:endParaRPr lang="en-US" sz="2000" dirty="0"/>
                </a:p>
              </p:txBody>
            </p:sp>
          </mc:Choice>
          <mc:Fallback xmlns="">
            <p:sp>
              <p:nvSpPr>
                <p:cNvPr id="25" name="TextBox 24">
                  <a:extLst>
                    <a:ext uri="{FF2B5EF4-FFF2-40B4-BE49-F238E27FC236}">
                      <a16:creationId xmlns:a16="http://schemas.microsoft.com/office/drawing/2014/main" id="{8094626C-AD29-4881-8199-6829305076B7}"/>
                    </a:ext>
                  </a:extLst>
                </p:cNvPr>
                <p:cNvSpPr txBox="1">
                  <a:spLocks noRot="1" noChangeAspect="1" noMove="1" noResize="1" noEditPoints="1" noAdjustHandles="1" noChangeArrowheads="1" noChangeShapeType="1" noTextEdit="1"/>
                </p:cNvSpPr>
                <p:nvPr/>
              </p:nvSpPr>
              <p:spPr>
                <a:xfrm>
                  <a:off x="10386062" y="795795"/>
                  <a:ext cx="472435" cy="400110"/>
                </a:xfrm>
                <a:prstGeom prst="rect">
                  <a:avLst/>
                </a:prstGeom>
                <a:blipFill>
                  <a:blip r:embed="rId21"/>
                  <a:stretch>
                    <a:fillRect r="-6410"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24CE469C-F16E-47FE-BB13-0941380BB9D0}"/>
                    </a:ext>
                  </a:extLst>
                </p:cNvPr>
                <p:cNvSpPr/>
                <p:nvPr/>
              </p:nvSpPr>
              <p:spPr>
                <a:xfrm>
                  <a:off x="6080756" y="2933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00</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00</m:t>
                            </m:r>
                          </m:sub>
                        </m:sSub>
                      </m:oMath>
                    </m:oMathPara>
                  </a14:m>
                  <a:endParaRPr lang="en-US" dirty="0">
                    <a:solidFill>
                      <a:schemeClr val="tx1"/>
                    </a:solidFill>
                  </a:endParaRPr>
                </a:p>
                <a:p>
                  <a:pPr algn="ct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01</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10</m:t>
                          </m:r>
                        </m:sub>
                      </m:sSub>
                    </m:oMath>
                  </a14:m>
                  <a:endParaRPr lang="en-US" dirty="0">
                    <a:solidFill>
                      <a:schemeClr val="tx1"/>
                    </a:solidFill>
                  </a:endParaRPr>
                </a:p>
              </p:txBody>
            </p:sp>
          </mc:Choice>
          <mc:Fallback xmlns="">
            <p:sp>
              <p:nvSpPr>
                <p:cNvPr id="26" name="Rectangle 25">
                  <a:extLst>
                    <a:ext uri="{FF2B5EF4-FFF2-40B4-BE49-F238E27FC236}">
                      <a16:creationId xmlns:a16="http://schemas.microsoft.com/office/drawing/2014/main" id="{24CE469C-F16E-47FE-BB13-0941380BB9D0}"/>
                    </a:ext>
                  </a:extLst>
                </p:cNvPr>
                <p:cNvSpPr>
                  <a:spLocks noRot="1" noChangeAspect="1" noMove="1" noResize="1" noEditPoints="1" noAdjustHandles="1" noChangeArrowheads="1" noChangeShapeType="1" noTextEdit="1"/>
                </p:cNvSpPr>
                <p:nvPr/>
              </p:nvSpPr>
              <p:spPr>
                <a:xfrm>
                  <a:off x="6080756" y="2933905"/>
                  <a:ext cx="1371600" cy="914400"/>
                </a:xfrm>
                <a:prstGeom prst="rect">
                  <a:avLst/>
                </a:prstGeom>
                <a:blipFill>
                  <a:blip r:embed="rId22"/>
                  <a:stretch>
                    <a:fillRect/>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20F330BF-E361-477A-BD1B-B8506D1CDA75}"/>
                </a:ext>
              </a:extLst>
            </p:cNvPr>
            <p:cNvSpPr/>
            <p:nvPr/>
          </p:nvSpPr>
          <p:spPr>
            <a:xfrm>
              <a:off x="7993356" y="2933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AF16B8B-FF4E-483C-9CD9-FB72D3BFB3D6}"/>
                </a:ext>
              </a:extLst>
            </p:cNvPr>
            <p:cNvSpPr/>
            <p:nvPr/>
          </p:nvSpPr>
          <p:spPr>
            <a:xfrm>
              <a:off x="9905955" y="2933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id="{7EF8F7AF-8BFF-4FAD-9E98-1196EBCFCDBD}"/>
                </a:ext>
              </a:extLst>
            </p:cNvPr>
            <p:cNvCxnSpPr>
              <a:cxnSpLocks/>
              <a:endCxn id="28" idx="1"/>
            </p:cNvCxnSpPr>
            <p:nvPr/>
          </p:nvCxnSpPr>
          <p:spPr>
            <a:xfrm>
              <a:off x="9364912" y="3391105"/>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97D5C04-F967-48DA-AB9E-F758877AB6AA}"/>
                </a:ext>
              </a:extLst>
            </p:cNvPr>
            <p:cNvSpPr/>
            <p:nvPr/>
          </p:nvSpPr>
          <p:spPr>
            <a:xfrm>
              <a:off x="6080713" y="427258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26F003B-821B-4CC0-9410-D3E2BE82ABD3}"/>
                </a:ext>
              </a:extLst>
            </p:cNvPr>
            <p:cNvSpPr/>
            <p:nvPr/>
          </p:nvSpPr>
          <p:spPr>
            <a:xfrm>
              <a:off x="7993312" y="427258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1551BC2-B31F-4966-8E88-2DC100EBE3F5}"/>
                </a:ext>
              </a:extLst>
            </p:cNvPr>
            <p:cNvSpPr/>
            <p:nvPr/>
          </p:nvSpPr>
          <p:spPr>
            <a:xfrm>
              <a:off x="9905955" y="4262728"/>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Arrow Connector 32">
              <a:extLst>
                <a:ext uri="{FF2B5EF4-FFF2-40B4-BE49-F238E27FC236}">
                  <a16:creationId xmlns:a16="http://schemas.microsoft.com/office/drawing/2014/main" id="{400F2916-FAC6-48C4-9290-C764BC02EDB6}"/>
                </a:ext>
              </a:extLst>
            </p:cNvPr>
            <p:cNvCxnSpPr>
              <a:cxnSpLocks/>
              <a:stCxn id="30" idx="3"/>
            </p:cNvCxnSpPr>
            <p:nvPr/>
          </p:nvCxnSpPr>
          <p:spPr>
            <a:xfrm>
              <a:off x="7452313" y="4729784"/>
              <a:ext cx="5409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5774416-99BF-4A31-9CBB-01CC6A028A7C}"/>
                </a:ext>
              </a:extLst>
            </p:cNvPr>
            <p:cNvCxnSpPr>
              <a:cxnSpLocks/>
              <a:stCxn id="31" idx="3"/>
            </p:cNvCxnSpPr>
            <p:nvPr/>
          </p:nvCxnSpPr>
          <p:spPr>
            <a:xfrm>
              <a:off x="9364912" y="4729784"/>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6CFD6A2-3163-4406-856A-0F8304753ACF}"/>
                </a:ext>
              </a:extLst>
            </p:cNvPr>
            <p:cNvSpPr/>
            <p:nvPr/>
          </p:nvSpPr>
          <p:spPr>
            <a:xfrm>
              <a:off x="6080713" y="5642266"/>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C50B622E-89C3-4831-8867-C44270B2B77E}"/>
                </a:ext>
              </a:extLst>
            </p:cNvPr>
            <p:cNvSpPr/>
            <p:nvPr/>
          </p:nvSpPr>
          <p:spPr>
            <a:xfrm>
              <a:off x="7993312" y="5660972"/>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BE7703F-48D3-4E0B-8851-20DA62E5660A}"/>
                </a:ext>
              </a:extLst>
            </p:cNvPr>
            <p:cNvSpPr/>
            <p:nvPr/>
          </p:nvSpPr>
          <p:spPr>
            <a:xfrm>
              <a:off x="9909765" y="5642266"/>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Arrow Connector 37">
              <a:extLst>
                <a:ext uri="{FF2B5EF4-FFF2-40B4-BE49-F238E27FC236}">
                  <a16:creationId xmlns:a16="http://schemas.microsoft.com/office/drawing/2014/main" id="{0F08614D-4F92-4BBB-8E3C-C21C77DF7244}"/>
                </a:ext>
              </a:extLst>
            </p:cNvPr>
            <p:cNvCxnSpPr>
              <a:cxnSpLocks/>
              <a:endCxn id="36" idx="1"/>
            </p:cNvCxnSpPr>
            <p:nvPr/>
          </p:nvCxnSpPr>
          <p:spPr>
            <a:xfrm flipV="1">
              <a:off x="7452313" y="6118172"/>
              <a:ext cx="540999" cy="3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AB2C778-F9B2-44E2-B177-C410064338D1}"/>
                </a:ext>
              </a:extLst>
            </p:cNvPr>
            <p:cNvCxnSpPr>
              <a:cxnSpLocks/>
              <a:stCxn id="36" idx="3"/>
              <a:endCxn id="37" idx="1"/>
            </p:cNvCxnSpPr>
            <p:nvPr/>
          </p:nvCxnSpPr>
          <p:spPr>
            <a:xfrm flipV="1">
              <a:off x="9364912" y="6099466"/>
              <a:ext cx="544853" cy="187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AE4D863-082B-4470-B02A-CB4E29E6F259}"/>
                </a:ext>
              </a:extLst>
            </p:cNvPr>
            <p:cNvCxnSpPr>
              <a:cxnSpLocks/>
              <a:stCxn id="28" idx="2"/>
              <a:endCxn id="32" idx="0"/>
            </p:cNvCxnSpPr>
            <p:nvPr/>
          </p:nvCxnSpPr>
          <p:spPr>
            <a:xfrm>
              <a:off x="10591755" y="3848305"/>
              <a:ext cx="0" cy="414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08DAACF-5A3F-4999-8A5E-09AD4CEC886D}"/>
                </a:ext>
              </a:extLst>
            </p:cNvPr>
            <p:cNvCxnSpPr>
              <a:stCxn id="32" idx="2"/>
              <a:endCxn id="37" idx="0"/>
            </p:cNvCxnSpPr>
            <p:nvPr/>
          </p:nvCxnSpPr>
          <p:spPr>
            <a:xfrm>
              <a:off x="10591755" y="5177128"/>
              <a:ext cx="3810" cy="465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277E69C-C17F-4B31-BC66-8491353B0D75}"/>
                </a:ext>
              </a:extLst>
            </p:cNvPr>
            <p:cNvCxnSpPr>
              <a:stCxn id="27" idx="2"/>
              <a:endCxn id="31" idx="0"/>
            </p:cNvCxnSpPr>
            <p:nvPr/>
          </p:nvCxnSpPr>
          <p:spPr>
            <a:xfrm flipH="1">
              <a:off x="8679112" y="3848305"/>
              <a:ext cx="44"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1CC100E-6C64-4997-BB56-CE9771E05828}"/>
                </a:ext>
              </a:extLst>
            </p:cNvPr>
            <p:cNvCxnSpPr>
              <a:cxnSpLocks/>
              <a:stCxn id="26" idx="2"/>
              <a:endCxn id="30" idx="0"/>
            </p:cNvCxnSpPr>
            <p:nvPr/>
          </p:nvCxnSpPr>
          <p:spPr>
            <a:xfrm flipH="1">
              <a:off x="6766513" y="3848305"/>
              <a:ext cx="43"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5740EF7-AC41-4440-B0B9-B0BC033B8ED6}"/>
                </a:ext>
              </a:extLst>
            </p:cNvPr>
            <p:cNvCxnSpPr>
              <a:cxnSpLocks/>
              <a:stCxn id="30" idx="2"/>
            </p:cNvCxnSpPr>
            <p:nvPr/>
          </p:nvCxnSpPr>
          <p:spPr>
            <a:xfrm>
              <a:off x="6766513" y="5186984"/>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2CEB0D4-A1DF-4B4C-886E-0304672D3346}"/>
                </a:ext>
              </a:extLst>
            </p:cNvPr>
            <p:cNvCxnSpPr>
              <a:stCxn id="31" idx="2"/>
              <a:endCxn id="36" idx="0"/>
            </p:cNvCxnSpPr>
            <p:nvPr/>
          </p:nvCxnSpPr>
          <p:spPr>
            <a:xfrm>
              <a:off x="8679112" y="5186984"/>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DEF87C6-1869-483C-A578-66F0ED236C7A}"/>
                </a:ext>
              </a:extLst>
            </p:cNvPr>
            <p:cNvCxnSpPr/>
            <p:nvPr/>
          </p:nvCxnSpPr>
          <p:spPr>
            <a:xfrm>
              <a:off x="5634989" y="3391105"/>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3B897E7-78F6-4C43-821E-0FFF19DE79E8}"/>
                </a:ext>
              </a:extLst>
            </p:cNvPr>
            <p:cNvCxnSpPr/>
            <p:nvPr/>
          </p:nvCxnSpPr>
          <p:spPr>
            <a:xfrm>
              <a:off x="5619702" y="6118172"/>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3FCB50B-DFAD-4817-9E41-60CF6C965BBC}"/>
                </a:ext>
              </a:extLst>
            </p:cNvPr>
            <p:cNvCxnSpPr/>
            <p:nvPr/>
          </p:nvCxnSpPr>
          <p:spPr>
            <a:xfrm>
              <a:off x="5619701" y="4692757"/>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5A2790E-D343-435B-ACD1-D59BBFCC8B4A}"/>
                </a:ext>
              </a:extLst>
            </p:cNvPr>
            <p:cNvCxnSpPr>
              <a:cxnSpLocks/>
            </p:cNvCxnSpPr>
            <p:nvPr/>
          </p:nvCxnSpPr>
          <p:spPr>
            <a:xfrm>
              <a:off x="7452313" y="3368450"/>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383ADD3-CA02-4DD3-BE22-D8081427F608}"/>
                </a:ext>
              </a:extLst>
            </p:cNvPr>
            <p:cNvCxnSpPr>
              <a:cxnSpLocks/>
              <a:endCxn id="26" idx="0"/>
            </p:cNvCxnSpPr>
            <p:nvPr/>
          </p:nvCxnSpPr>
          <p:spPr>
            <a:xfrm>
              <a:off x="6766513" y="2578220"/>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8FB7E7D-9CE2-422D-856A-EA4C0C927229}"/>
                </a:ext>
              </a:extLst>
            </p:cNvPr>
            <p:cNvCxnSpPr>
              <a:cxnSpLocks/>
            </p:cNvCxnSpPr>
            <p:nvPr/>
          </p:nvCxnSpPr>
          <p:spPr>
            <a:xfrm>
              <a:off x="8683069" y="2578220"/>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64938E8-1FEE-40AE-B0BA-9466B7766E2A}"/>
                </a:ext>
              </a:extLst>
            </p:cNvPr>
            <p:cNvCxnSpPr>
              <a:cxnSpLocks/>
            </p:cNvCxnSpPr>
            <p:nvPr/>
          </p:nvCxnSpPr>
          <p:spPr>
            <a:xfrm>
              <a:off x="10591755" y="2598473"/>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B516F3F-EFB2-4B46-95D0-C2E7F657C5D5}"/>
                </a:ext>
              </a:extLst>
            </p:cNvPr>
            <p:cNvCxnSpPr>
              <a:cxnSpLocks/>
            </p:cNvCxnSpPr>
            <p:nvPr/>
          </p:nvCxnSpPr>
          <p:spPr>
            <a:xfrm>
              <a:off x="3995513" y="3638528"/>
              <a:ext cx="10193" cy="671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97AA984-95C4-4F05-96A1-61E4D503B4F8}"/>
                </a:ext>
              </a:extLst>
            </p:cNvPr>
            <p:cNvCxnSpPr>
              <a:cxnSpLocks/>
            </p:cNvCxnSpPr>
            <p:nvPr/>
          </p:nvCxnSpPr>
          <p:spPr>
            <a:xfrm>
              <a:off x="4025096" y="5038541"/>
              <a:ext cx="10193" cy="671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EA47EB9-23B3-472B-94CD-15F4A14040DF}"/>
                </a:ext>
              </a:extLst>
            </p:cNvPr>
            <p:cNvCxnSpPr>
              <a:cxnSpLocks/>
            </p:cNvCxnSpPr>
            <p:nvPr/>
          </p:nvCxnSpPr>
          <p:spPr>
            <a:xfrm>
              <a:off x="3170342" y="4989404"/>
              <a:ext cx="10193" cy="671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EB96AE5-200A-4BCE-AD33-35BA2CD05079}"/>
                </a:ext>
              </a:extLst>
            </p:cNvPr>
            <p:cNvCxnSpPr>
              <a:cxnSpLocks/>
            </p:cNvCxnSpPr>
            <p:nvPr/>
          </p:nvCxnSpPr>
          <p:spPr>
            <a:xfrm flipV="1">
              <a:off x="7306610" y="2283484"/>
              <a:ext cx="945410" cy="5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A750553-CB26-4694-A34C-C1765177B79B}"/>
                </a:ext>
              </a:extLst>
            </p:cNvPr>
            <p:cNvCxnSpPr>
              <a:cxnSpLocks/>
            </p:cNvCxnSpPr>
            <p:nvPr/>
          </p:nvCxnSpPr>
          <p:spPr>
            <a:xfrm flipV="1">
              <a:off x="9054661" y="2322972"/>
              <a:ext cx="945410" cy="5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62142D6-47FA-4375-8082-752B9B59626E}"/>
                </a:ext>
              </a:extLst>
            </p:cNvPr>
            <p:cNvCxnSpPr>
              <a:cxnSpLocks/>
            </p:cNvCxnSpPr>
            <p:nvPr/>
          </p:nvCxnSpPr>
          <p:spPr>
            <a:xfrm flipV="1">
              <a:off x="9140820" y="1636302"/>
              <a:ext cx="945410" cy="5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40F2D601-1698-4129-87EF-34823D948FC5}"/>
                    </a:ext>
                  </a:extLst>
                </p:cNvPr>
                <p:cNvSpPr txBox="1"/>
                <p:nvPr/>
              </p:nvSpPr>
              <p:spPr>
                <a:xfrm>
                  <a:off x="6779946" y="3909986"/>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00</m:t>
                            </m:r>
                          </m:sub>
                        </m:sSub>
                      </m:oMath>
                    </m:oMathPara>
                  </a14:m>
                  <a:endParaRPr lang="en-US" sz="2000" dirty="0"/>
                </a:p>
              </p:txBody>
            </p:sp>
          </mc:Choice>
          <mc:Fallback xmlns="">
            <p:sp>
              <p:nvSpPr>
                <p:cNvPr id="61" name="TextBox 60">
                  <a:extLst>
                    <a:ext uri="{FF2B5EF4-FFF2-40B4-BE49-F238E27FC236}">
                      <a16:creationId xmlns:a16="http://schemas.microsoft.com/office/drawing/2014/main" id="{40F2D601-1698-4129-87EF-34823D948FC5}"/>
                    </a:ext>
                  </a:extLst>
                </p:cNvPr>
                <p:cNvSpPr txBox="1">
                  <a:spLocks noRot="1" noChangeAspect="1" noMove="1" noResize="1" noEditPoints="1" noAdjustHandles="1" noChangeArrowheads="1" noChangeShapeType="1" noTextEdit="1"/>
                </p:cNvSpPr>
                <p:nvPr/>
              </p:nvSpPr>
              <p:spPr>
                <a:xfrm>
                  <a:off x="6779946" y="3909986"/>
                  <a:ext cx="472435" cy="400110"/>
                </a:xfrm>
                <a:prstGeom prst="rect">
                  <a:avLst/>
                </a:prstGeom>
                <a:blipFill>
                  <a:blip r:embed="rId23"/>
                  <a:stretch>
                    <a:fillRect r="-6494"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F75A2900-744C-4C60-AACB-F54576E179BB}"/>
                    </a:ext>
                  </a:extLst>
                </p:cNvPr>
                <p:cNvSpPr/>
                <p:nvPr/>
              </p:nvSpPr>
              <p:spPr>
                <a:xfrm>
                  <a:off x="6212182" y="4413413"/>
                  <a:ext cx="1095329" cy="36933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00</m:t>
                            </m:r>
                          </m:sub>
                        </m:sSub>
                      </m:oMath>
                    </m:oMathPara>
                  </a14:m>
                  <a:endParaRPr lang="en-US" dirty="0"/>
                </a:p>
              </p:txBody>
            </p:sp>
          </mc:Choice>
          <mc:Fallback xmlns="">
            <p:sp>
              <p:nvSpPr>
                <p:cNvPr id="62" name="Rectangle 61">
                  <a:extLst>
                    <a:ext uri="{FF2B5EF4-FFF2-40B4-BE49-F238E27FC236}">
                      <a16:creationId xmlns:a16="http://schemas.microsoft.com/office/drawing/2014/main" id="{F75A2900-744C-4C60-AACB-F54576E179BB}"/>
                    </a:ext>
                  </a:extLst>
                </p:cNvPr>
                <p:cNvSpPr>
                  <a:spLocks noRot="1" noChangeAspect="1" noMove="1" noResize="1" noEditPoints="1" noAdjustHandles="1" noChangeArrowheads="1" noChangeShapeType="1" noTextEdit="1"/>
                </p:cNvSpPr>
                <p:nvPr/>
              </p:nvSpPr>
              <p:spPr>
                <a:xfrm>
                  <a:off x="6212182" y="4413413"/>
                  <a:ext cx="1095329" cy="36933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C9723A40-D95E-4E7C-86B8-E8E5B85ED5FD}"/>
                    </a:ext>
                  </a:extLst>
                </p:cNvPr>
                <p:cNvSpPr/>
                <p:nvPr/>
              </p:nvSpPr>
              <p:spPr>
                <a:xfrm>
                  <a:off x="8208722" y="3029369"/>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1</m:t>
                            </m:r>
                          </m:sub>
                        </m:sSub>
                      </m:oMath>
                    </m:oMathPara>
                  </a14:m>
                  <a:endParaRPr lang="en-US" dirty="0"/>
                </a:p>
              </p:txBody>
            </p:sp>
          </mc:Choice>
          <mc:Fallback xmlns="">
            <p:sp>
              <p:nvSpPr>
                <p:cNvPr id="63" name="Rectangle 62">
                  <a:extLst>
                    <a:ext uri="{FF2B5EF4-FFF2-40B4-BE49-F238E27FC236}">
                      <a16:creationId xmlns:a16="http://schemas.microsoft.com/office/drawing/2014/main" id="{C9723A40-D95E-4E7C-86B8-E8E5B85ED5FD}"/>
                    </a:ext>
                  </a:extLst>
                </p:cNvPr>
                <p:cNvSpPr>
                  <a:spLocks noRot="1" noChangeAspect="1" noMove="1" noResize="1" noEditPoints="1" noAdjustHandles="1" noChangeArrowheads="1" noChangeShapeType="1" noTextEdit="1"/>
                </p:cNvSpPr>
                <p:nvPr/>
              </p:nvSpPr>
              <p:spPr>
                <a:xfrm>
                  <a:off x="8208722" y="3029369"/>
                  <a:ext cx="1108573" cy="369332"/>
                </a:xfrm>
                <a:prstGeom prst="rect">
                  <a:avLst/>
                </a:prstGeom>
                <a:blipFill>
                  <a:blip r:embed="rId25"/>
                  <a:stretch>
                    <a:fillRect/>
                  </a:stretch>
                </a:blipFill>
              </p:spPr>
              <p:txBody>
                <a:bodyPr/>
                <a:lstStyle/>
                <a:p>
                  <a:r>
                    <a:rPr lang="en-US">
                      <a:noFill/>
                    </a:rPr>
                    <a:t> </a:t>
                  </a:r>
                </a:p>
              </p:txBody>
            </p:sp>
          </mc:Fallback>
        </mc:AlternateContent>
      </p:grpSp>
      <p:sp>
        <p:nvSpPr>
          <p:cNvPr id="65" name="Rectangle: Rounded Corners 64">
            <a:extLst>
              <a:ext uri="{FF2B5EF4-FFF2-40B4-BE49-F238E27FC236}">
                <a16:creationId xmlns:a16="http://schemas.microsoft.com/office/drawing/2014/main" id="{5056B17A-C0A0-4433-ADA6-5CEBEB4ABA06}"/>
              </a:ext>
            </a:extLst>
          </p:cNvPr>
          <p:cNvSpPr/>
          <p:nvPr/>
        </p:nvSpPr>
        <p:spPr>
          <a:xfrm>
            <a:off x="2437659" y="150206"/>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Systolic array</a:t>
            </a:r>
          </a:p>
        </p:txBody>
      </p:sp>
    </p:spTree>
    <p:extLst>
      <p:ext uri="{BB962C8B-B14F-4D97-AF65-F5344CB8AC3E}">
        <p14:creationId xmlns:p14="http://schemas.microsoft.com/office/powerpoint/2010/main" val="2305904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E562-2F8F-4E51-AD4B-CAC1357326A4}"/>
              </a:ext>
            </a:extLst>
          </p:cNvPr>
          <p:cNvSpPr>
            <a:spLocks noGrp="1"/>
          </p:cNvSpPr>
          <p:nvPr>
            <p:ph type="title"/>
          </p:nvPr>
        </p:nvSpPr>
        <p:spPr>
          <a:xfrm>
            <a:off x="1734457" y="91440"/>
            <a:ext cx="9144000" cy="571500"/>
          </a:xfrm>
        </p:spPr>
        <p:txBody>
          <a:bodyPr>
            <a:noAutofit/>
          </a:bodyPr>
          <a:lstStyle/>
          <a:p>
            <a:pPr algn="ctr"/>
            <a:r>
              <a:rPr lang="en-US" sz="4000" b="1" dirty="0">
                <a:latin typeface="Times New Roman" panose="02020603050405020304" pitchFamily="18" charset="0"/>
                <a:cs typeface="Times New Roman" panose="02020603050405020304" pitchFamily="18" charset="0"/>
              </a:rPr>
              <a:t>Intuition vs. Computation</a:t>
            </a:r>
          </a:p>
        </p:txBody>
      </p:sp>
      <p:sp>
        <p:nvSpPr>
          <p:cNvPr id="3" name="Content Placeholder 2">
            <a:extLst>
              <a:ext uri="{FF2B5EF4-FFF2-40B4-BE49-F238E27FC236}">
                <a16:creationId xmlns:a16="http://schemas.microsoft.com/office/drawing/2014/main" id="{8276302F-8677-494A-BB65-40211CEBFA8C}"/>
              </a:ext>
            </a:extLst>
          </p:cNvPr>
          <p:cNvSpPr>
            <a:spLocks noGrp="1"/>
          </p:cNvSpPr>
          <p:nvPr>
            <p:ph sz="quarter" idx="1"/>
          </p:nvPr>
        </p:nvSpPr>
        <p:spPr>
          <a:xfrm>
            <a:off x="676002" y="888275"/>
            <a:ext cx="10839995" cy="5617028"/>
          </a:xfrm>
        </p:spPr>
        <p:txBody>
          <a:bodyPr/>
          <a:lstStyle/>
          <a:p>
            <a:r>
              <a:rPr lang="en-US" sz="3600" i="1" dirty="0">
                <a:latin typeface="Times New Roman" panose="02020603050405020304" pitchFamily="18" charset="0"/>
                <a:cs typeface="Times New Roman" panose="02020603050405020304" pitchFamily="18" charset="0"/>
              </a:rPr>
              <a:t>“A </a:t>
            </a:r>
            <a:r>
              <a:rPr lang="en-US" sz="3600" b="1" i="1" dirty="0">
                <a:latin typeface="Times New Roman" panose="02020603050405020304" pitchFamily="18" charset="0"/>
                <a:cs typeface="Times New Roman" panose="02020603050405020304" pitchFamily="18" charset="0"/>
              </a:rPr>
              <a:t>self-driving car </a:t>
            </a:r>
            <a:r>
              <a:rPr lang="en-US" sz="3600" i="1" dirty="0">
                <a:latin typeface="Times New Roman" panose="02020603050405020304" pitchFamily="18" charset="0"/>
                <a:cs typeface="Times New Roman" panose="02020603050405020304" pitchFamily="18" charset="0"/>
              </a:rPr>
              <a:t>powered by one of the more popular </a:t>
            </a:r>
            <a:r>
              <a:rPr lang="en-US" sz="3600" b="1" i="1" dirty="0">
                <a:latin typeface="Times New Roman" panose="02020603050405020304" pitchFamily="18" charset="0"/>
                <a:cs typeface="Times New Roman" panose="02020603050405020304" pitchFamily="18" charset="0"/>
              </a:rPr>
              <a:t>artificial intelligence </a:t>
            </a:r>
            <a:r>
              <a:rPr lang="en-US" sz="3600" i="1" dirty="0">
                <a:latin typeface="Times New Roman" panose="02020603050405020304" pitchFamily="18" charset="0"/>
                <a:cs typeface="Times New Roman" panose="02020603050405020304" pitchFamily="18" charset="0"/>
              </a:rPr>
              <a:t>techniques may need to </a:t>
            </a:r>
            <a:r>
              <a:rPr lang="en-US" sz="3600" b="1" i="1" dirty="0">
                <a:latin typeface="Times New Roman" panose="02020603050405020304" pitchFamily="18" charset="0"/>
                <a:cs typeface="Times New Roman" panose="02020603050405020304" pitchFamily="18" charset="0"/>
              </a:rPr>
              <a:t>crash</a:t>
            </a:r>
            <a:r>
              <a:rPr lang="en-US" sz="3600" i="1" dirty="0">
                <a:latin typeface="Times New Roman" panose="02020603050405020304" pitchFamily="18" charset="0"/>
                <a:cs typeface="Times New Roman" panose="02020603050405020304" pitchFamily="18" charset="0"/>
              </a:rPr>
              <a:t> into a tree </a:t>
            </a:r>
            <a:r>
              <a:rPr lang="en-US" sz="3600" b="1" i="1" dirty="0">
                <a:latin typeface="Times New Roman" panose="02020603050405020304" pitchFamily="18" charset="0"/>
                <a:cs typeface="Times New Roman" panose="02020603050405020304" pitchFamily="18" charset="0"/>
              </a:rPr>
              <a:t>50,000</a:t>
            </a:r>
            <a:r>
              <a:rPr lang="en-US" sz="3600" i="1" dirty="0">
                <a:latin typeface="Times New Roman" panose="02020603050405020304" pitchFamily="18" charset="0"/>
                <a:cs typeface="Times New Roman" panose="02020603050405020304" pitchFamily="18" charset="0"/>
              </a:rPr>
              <a:t> times in virtual simulations before learning that it’s a bad idea. But </a:t>
            </a:r>
            <a:r>
              <a:rPr lang="en-US" sz="3600" b="1" i="1" dirty="0">
                <a:latin typeface="Times New Roman" panose="02020603050405020304" pitchFamily="18" charset="0"/>
                <a:cs typeface="Times New Roman" panose="02020603050405020304" pitchFamily="18" charset="0"/>
              </a:rPr>
              <a:t>baby wild goats</a:t>
            </a:r>
            <a:r>
              <a:rPr lang="en-US" sz="3600" i="1" dirty="0">
                <a:latin typeface="Times New Roman" panose="02020603050405020304" pitchFamily="18" charset="0"/>
                <a:cs typeface="Times New Roman" panose="02020603050405020304" pitchFamily="18" charset="0"/>
              </a:rPr>
              <a:t> scrambling around on incredibly steep mountainsides </a:t>
            </a:r>
            <a:r>
              <a:rPr lang="en-US" sz="3600" b="1" i="1" dirty="0">
                <a:latin typeface="Times New Roman" panose="02020603050405020304" pitchFamily="18" charset="0"/>
                <a:cs typeface="Times New Roman" panose="02020603050405020304" pitchFamily="18" charset="0"/>
              </a:rPr>
              <a:t>do not have the luxury of living and dying millions of times </a:t>
            </a:r>
            <a:r>
              <a:rPr lang="en-US" sz="3600" i="1" dirty="0">
                <a:latin typeface="Times New Roman" panose="02020603050405020304" pitchFamily="18" charset="0"/>
                <a:cs typeface="Times New Roman" panose="02020603050405020304" pitchFamily="18" charset="0"/>
              </a:rPr>
              <a:t>before learning how to climb with sure footing without falling to their deaths.”</a:t>
            </a:r>
          </a:p>
          <a:p>
            <a:r>
              <a:rPr lang="en-US" sz="1400" i="1" dirty="0"/>
              <a:t>“Will the Future of AI Learning Depend More on Nature or Nurture?”  IEEE Spectrum, October 2017</a:t>
            </a:r>
          </a:p>
        </p:txBody>
      </p:sp>
      <p:pic>
        <p:nvPicPr>
          <p:cNvPr id="5" name="Picture 4" descr="An animal standing on a rock&#10;&#10;Description generated with very high confidence">
            <a:extLst>
              <a:ext uri="{FF2B5EF4-FFF2-40B4-BE49-F238E27FC236}">
                <a16:creationId xmlns:a16="http://schemas.microsoft.com/office/drawing/2014/main" id="{9FDACD80-1C93-44D0-ABCA-AEDD3D1E7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417" y="4548249"/>
            <a:ext cx="3943664" cy="2218311"/>
          </a:xfrm>
          <a:prstGeom prst="rect">
            <a:avLst/>
          </a:prstGeom>
        </p:spPr>
      </p:pic>
    </p:spTree>
    <p:extLst>
      <p:ext uri="{BB962C8B-B14F-4D97-AF65-F5344CB8AC3E}">
        <p14:creationId xmlns:p14="http://schemas.microsoft.com/office/powerpoint/2010/main" val="1215214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9065100F-7A37-4F58-BCFE-DCB61E5EF4E3}"/>
              </a:ext>
            </a:extLst>
          </p:cNvPr>
          <p:cNvGrpSpPr/>
          <p:nvPr/>
        </p:nvGrpSpPr>
        <p:grpSpPr>
          <a:xfrm>
            <a:off x="576780" y="1195100"/>
            <a:ext cx="10406242" cy="5537314"/>
            <a:chOff x="931370" y="1038058"/>
            <a:chExt cx="10406242" cy="5537314"/>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AF1AACD-B08B-4B73-961C-FEB7F08A6078}"/>
                    </a:ext>
                  </a:extLst>
                </p:cNvPr>
                <p:cNvSpPr txBox="1"/>
                <p:nvPr/>
              </p:nvSpPr>
              <p:spPr>
                <a:xfrm>
                  <a:off x="6595589" y="1336915"/>
                  <a:ext cx="1716396" cy="369332"/>
                </a:xfrm>
                <a:prstGeom prst="rect">
                  <a:avLst/>
                </a:prstGeom>
                <a:noFill/>
              </p:spPr>
              <p:txBody>
                <a:bodyPr wrap="square" rtlCol="0">
                  <a:spAutoFit/>
                </a:bodyPr>
                <a:lstStyle/>
                <a:p>
                  <a:r>
                    <a:rPr lang="en-US" b="0" dirty="0"/>
                    <a:t>Columns </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𝐵</m:t>
                      </m:r>
                    </m:oMath>
                  </a14:m>
                  <a:endParaRPr lang="en-US" dirty="0"/>
                </a:p>
              </p:txBody>
            </p:sp>
          </mc:Choice>
          <mc:Fallback xmlns="">
            <p:sp>
              <p:nvSpPr>
                <p:cNvPr id="5" name="TextBox 4">
                  <a:extLst>
                    <a:ext uri="{FF2B5EF4-FFF2-40B4-BE49-F238E27FC236}">
                      <a16:creationId xmlns:a16="http://schemas.microsoft.com/office/drawing/2014/main" id="{FAF1AACD-B08B-4B73-961C-FEB7F08A6078}"/>
                    </a:ext>
                  </a:extLst>
                </p:cNvPr>
                <p:cNvSpPr txBox="1">
                  <a:spLocks noRot="1" noChangeAspect="1" noMove="1" noResize="1" noEditPoints="1" noAdjustHandles="1" noChangeArrowheads="1" noChangeShapeType="1" noTextEdit="1"/>
                </p:cNvSpPr>
                <p:nvPr/>
              </p:nvSpPr>
              <p:spPr>
                <a:xfrm>
                  <a:off x="6595589" y="1336915"/>
                  <a:ext cx="1716396" cy="369332"/>
                </a:xfrm>
                <a:prstGeom prst="rect">
                  <a:avLst/>
                </a:prstGeom>
                <a:blipFill>
                  <a:blip r:embed="rId2"/>
                  <a:stretch>
                    <a:fillRect l="-3203"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FDE0E18-7BF2-4B38-8C25-661222A3E80C}"/>
                    </a:ext>
                  </a:extLst>
                </p:cNvPr>
                <p:cNvSpPr txBox="1"/>
                <p:nvPr/>
              </p:nvSpPr>
              <p:spPr>
                <a:xfrm>
                  <a:off x="9381184" y="2965263"/>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00</m:t>
                            </m:r>
                          </m:sub>
                        </m:sSub>
                      </m:oMath>
                    </m:oMathPara>
                  </a14:m>
                  <a:endParaRPr lang="en-US" sz="2000" dirty="0"/>
                </a:p>
              </p:txBody>
            </p:sp>
          </mc:Choice>
          <mc:Fallback xmlns="">
            <p:sp>
              <p:nvSpPr>
                <p:cNvPr id="7" name="TextBox 6">
                  <a:extLst>
                    <a:ext uri="{FF2B5EF4-FFF2-40B4-BE49-F238E27FC236}">
                      <a16:creationId xmlns:a16="http://schemas.microsoft.com/office/drawing/2014/main" id="{EFDE0E18-7BF2-4B38-8C25-661222A3E80C}"/>
                    </a:ext>
                  </a:extLst>
                </p:cNvPr>
                <p:cNvSpPr txBox="1">
                  <a:spLocks noRot="1" noChangeAspect="1" noMove="1" noResize="1" noEditPoints="1" noAdjustHandles="1" noChangeArrowheads="1" noChangeShapeType="1" noTextEdit="1"/>
                </p:cNvSpPr>
                <p:nvPr/>
              </p:nvSpPr>
              <p:spPr>
                <a:xfrm>
                  <a:off x="9381184" y="2965263"/>
                  <a:ext cx="472435" cy="400110"/>
                </a:xfrm>
                <a:prstGeom prst="rect">
                  <a:avLst/>
                </a:prstGeom>
                <a:blipFill>
                  <a:blip r:embed="rId3"/>
                  <a:stretch>
                    <a:fillRect r="-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123DCE2-DB2E-40DF-8A13-D8551D67FF73}"/>
                    </a:ext>
                  </a:extLst>
                </p:cNvPr>
                <p:cNvSpPr txBox="1"/>
                <p:nvPr/>
              </p:nvSpPr>
              <p:spPr>
                <a:xfrm>
                  <a:off x="7453787" y="2965263"/>
                  <a:ext cx="33705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01</m:t>
                            </m:r>
                          </m:sub>
                        </m:sSub>
                      </m:oMath>
                    </m:oMathPara>
                  </a14:m>
                  <a:endParaRPr lang="en-US" sz="2000" dirty="0"/>
                </a:p>
              </p:txBody>
            </p:sp>
          </mc:Choice>
          <mc:Fallback xmlns="">
            <p:sp>
              <p:nvSpPr>
                <p:cNvPr id="8" name="TextBox 7">
                  <a:extLst>
                    <a:ext uri="{FF2B5EF4-FFF2-40B4-BE49-F238E27FC236}">
                      <a16:creationId xmlns:a16="http://schemas.microsoft.com/office/drawing/2014/main" id="{D123DCE2-DB2E-40DF-8A13-D8551D67FF73}"/>
                    </a:ext>
                  </a:extLst>
                </p:cNvPr>
                <p:cNvSpPr txBox="1">
                  <a:spLocks noRot="1" noChangeAspect="1" noMove="1" noResize="1" noEditPoints="1" noAdjustHandles="1" noChangeArrowheads="1" noChangeShapeType="1" noTextEdit="1"/>
                </p:cNvSpPr>
                <p:nvPr/>
              </p:nvSpPr>
              <p:spPr>
                <a:xfrm>
                  <a:off x="7453787" y="2965263"/>
                  <a:ext cx="337056" cy="400110"/>
                </a:xfrm>
                <a:prstGeom prst="rect">
                  <a:avLst/>
                </a:prstGeom>
                <a:blipFill>
                  <a:blip r:embed="rId4"/>
                  <a:stretch>
                    <a:fillRect r="-5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CBB1ED7-D13E-4B06-BDEC-753DCEAC706A}"/>
                    </a:ext>
                  </a:extLst>
                </p:cNvPr>
                <p:cNvSpPr txBox="1"/>
                <p:nvPr/>
              </p:nvSpPr>
              <p:spPr>
                <a:xfrm>
                  <a:off x="5596003" y="2980964"/>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02</m:t>
                            </m:r>
                          </m:sub>
                        </m:sSub>
                      </m:oMath>
                    </m:oMathPara>
                  </a14:m>
                  <a:endParaRPr lang="en-US" sz="2000" dirty="0"/>
                </a:p>
              </p:txBody>
            </p:sp>
          </mc:Choice>
          <mc:Fallback xmlns="">
            <p:sp>
              <p:nvSpPr>
                <p:cNvPr id="9" name="TextBox 8">
                  <a:extLst>
                    <a:ext uri="{FF2B5EF4-FFF2-40B4-BE49-F238E27FC236}">
                      <a16:creationId xmlns:a16="http://schemas.microsoft.com/office/drawing/2014/main" id="{5CBB1ED7-D13E-4B06-BDEC-753DCEAC706A}"/>
                    </a:ext>
                  </a:extLst>
                </p:cNvPr>
                <p:cNvSpPr txBox="1">
                  <a:spLocks noRot="1" noChangeAspect="1" noMove="1" noResize="1" noEditPoints="1" noAdjustHandles="1" noChangeArrowheads="1" noChangeShapeType="1" noTextEdit="1"/>
                </p:cNvSpPr>
                <p:nvPr/>
              </p:nvSpPr>
              <p:spPr>
                <a:xfrm>
                  <a:off x="5596003" y="2980964"/>
                  <a:ext cx="434340" cy="400110"/>
                </a:xfrm>
                <a:prstGeom prst="rect">
                  <a:avLst/>
                </a:prstGeom>
                <a:blipFill>
                  <a:blip r:embed="rId5"/>
                  <a:stretch>
                    <a:fillRect r="-18310"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1C3436-A02A-486D-BDFA-43293986E815}"/>
                    </a:ext>
                  </a:extLst>
                </p:cNvPr>
                <p:cNvSpPr txBox="1"/>
                <p:nvPr/>
              </p:nvSpPr>
              <p:spPr>
                <a:xfrm>
                  <a:off x="7495227" y="4312071"/>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10</m:t>
                            </m:r>
                          </m:sub>
                        </m:sSub>
                      </m:oMath>
                    </m:oMathPara>
                  </a14:m>
                  <a:endParaRPr lang="en-US" sz="2000" dirty="0"/>
                </a:p>
              </p:txBody>
            </p:sp>
          </mc:Choice>
          <mc:Fallback xmlns="">
            <p:sp>
              <p:nvSpPr>
                <p:cNvPr id="10" name="TextBox 9">
                  <a:extLst>
                    <a:ext uri="{FF2B5EF4-FFF2-40B4-BE49-F238E27FC236}">
                      <a16:creationId xmlns:a16="http://schemas.microsoft.com/office/drawing/2014/main" id="{A01C3436-A02A-486D-BDFA-43293986E815}"/>
                    </a:ext>
                  </a:extLst>
                </p:cNvPr>
                <p:cNvSpPr txBox="1">
                  <a:spLocks noRot="1" noChangeAspect="1" noMove="1" noResize="1" noEditPoints="1" noAdjustHandles="1" noChangeArrowheads="1" noChangeShapeType="1" noTextEdit="1"/>
                </p:cNvSpPr>
                <p:nvPr/>
              </p:nvSpPr>
              <p:spPr>
                <a:xfrm>
                  <a:off x="7495227" y="4312071"/>
                  <a:ext cx="434340" cy="400110"/>
                </a:xfrm>
                <a:prstGeom prst="rect">
                  <a:avLst/>
                </a:prstGeom>
                <a:blipFill>
                  <a:blip r:embed="rId6"/>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2D2B114-BE4A-47F4-9801-D2C14A949CE7}"/>
                    </a:ext>
                  </a:extLst>
                </p:cNvPr>
                <p:cNvSpPr txBox="1"/>
                <p:nvPr/>
              </p:nvSpPr>
              <p:spPr>
                <a:xfrm>
                  <a:off x="5546965" y="4271122"/>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11</m:t>
                            </m:r>
                          </m:sub>
                        </m:sSub>
                      </m:oMath>
                    </m:oMathPara>
                  </a14:m>
                  <a:endParaRPr lang="en-US" sz="2000" dirty="0"/>
                </a:p>
              </p:txBody>
            </p:sp>
          </mc:Choice>
          <mc:Fallback xmlns="">
            <p:sp>
              <p:nvSpPr>
                <p:cNvPr id="11" name="TextBox 10">
                  <a:extLst>
                    <a:ext uri="{FF2B5EF4-FFF2-40B4-BE49-F238E27FC236}">
                      <a16:creationId xmlns:a16="http://schemas.microsoft.com/office/drawing/2014/main" id="{72D2B114-BE4A-47F4-9801-D2C14A949CE7}"/>
                    </a:ext>
                  </a:extLst>
                </p:cNvPr>
                <p:cNvSpPr txBox="1">
                  <a:spLocks noRot="1" noChangeAspect="1" noMove="1" noResize="1" noEditPoints="1" noAdjustHandles="1" noChangeArrowheads="1" noChangeShapeType="1" noTextEdit="1"/>
                </p:cNvSpPr>
                <p:nvPr/>
              </p:nvSpPr>
              <p:spPr>
                <a:xfrm>
                  <a:off x="5546965" y="4271122"/>
                  <a:ext cx="434340" cy="400110"/>
                </a:xfrm>
                <a:prstGeom prst="rect">
                  <a:avLst/>
                </a:prstGeom>
                <a:blipFill>
                  <a:blip r:embed="rId7"/>
                  <a:stretch>
                    <a:fillRect r="-16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FF4E278-5F91-4A20-B48B-3FF7E201CC5D}"/>
                    </a:ext>
                  </a:extLst>
                </p:cNvPr>
                <p:cNvSpPr txBox="1"/>
                <p:nvPr/>
              </p:nvSpPr>
              <p:spPr>
                <a:xfrm>
                  <a:off x="3791519" y="4500617"/>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12</m:t>
                            </m:r>
                          </m:sub>
                        </m:sSub>
                      </m:oMath>
                    </m:oMathPara>
                  </a14:m>
                  <a:endParaRPr lang="en-US" sz="2000" dirty="0"/>
                </a:p>
              </p:txBody>
            </p:sp>
          </mc:Choice>
          <mc:Fallback xmlns="">
            <p:sp>
              <p:nvSpPr>
                <p:cNvPr id="12" name="TextBox 11">
                  <a:extLst>
                    <a:ext uri="{FF2B5EF4-FFF2-40B4-BE49-F238E27FC236}">
                      <a16:creationId xmlns:a16="http://schemas.microsoft.com/office/drawing/2014/main" id="{8FF4E278-5F91-4A20-B48B-3FF7E201CC5D}"/>
                    </a:ext>
                  </a:extLst>
                </p:cNvPr>
                <p:cNvSpPr txBox="1">
                  <a:spLocks noRot="1" noChangeAspect="1" noMove="1" noResize="1" noEditPoints="1" noAdjustHandles="1" noChangeArrowheads="1" noChangeShapeType="1" noTextEdit="1"/>
                </p:cNvSpPr>
                <p:nvPr/>
              </p:nvSpPr>
              <p:spPr>
                <a:xfrm>
                  <a:off x="3791519" y="4500617"/>
                  <a:ext cx="434340" cy="400110"/>
                </a:xfrm>
                <a:prstGeom prst="rect">
                  <a:avLst/>
                </a:prstGeom>
                <a:blipFill>
                  <a:blip r:embed="rId8"/>
                  <a:stretch>
                    <a:fillRect r="-16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26ABA1A-CC8C-43D1-ABBF-AEB3E0B1F662}"/>
                    </a:ext>
                  </a:extLst>
                </p:cNvPr>
                <p:cNvSpPr txBox="1"/>
                <p:nvPr/>
              </p:nvSpPr>
              <p:spPr>
                <a:xfrm>
                  <a:off x="5564504" y="5699356"/>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20</m:t>
                            </m:r>
                          </m:sub>
                        </m:sSub>
                      </m:oMath>
                    </m:oMathPara>
                  </a14:m>
                  <a:endParaRPr lang="en-US" sz="2000" dirty="0"/>
                </a:p>
              </p:txBody>
            </p:sp>
          </mc:Choice>
          <mc:Fallback xmlns="">
            <p:sp>
              <p:nvSpPr>
                <p:cNvPr id="13" name="TextBox 12">
                  <a:extLst>
                    <a:ext uri="{FF2B5EF4-FFF2-40B4-BE49-F238E27FC236}">
                      <a16:creationId xmlns:a16="http://schemas.microsoft.com/office/drawing/2014/main" id="{426ABA1A-CC8C-43D1-ABBF-AEB3E0B1F662}"/>
                    </a:ext>
                  </a:extLst>
                </p:cNvPr>
                <p:cNvSpPr txBox="1">
                  <a:spLocks noRot="1" noChangeAspect="1" noMove="1" noResize="1" noEditPoints="1" noAdjustHandles="1" noChangeArrowheads="1" noChangeShapeType="1" noTextEdit="1"/>
                </p:cNvSpPr>
                <p:nvPr/>
              </p:nvSpPr>
              <p:spPr>
                <a:xfrm>
                  <a:off x="5564504" y="5699356"/>
                  <a:ext cx="434340" cy="400110"/>
                </a:xfrm>
                <a:prstGeom prst="rect">
                  <a:avLst/>
                </a:prstGeom>
                <a:blipFill>
                  <a:blip r:embed="rId9"/>
                  <a:stretch>
                    <a:fillRect r="-18310"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8E92AEC-812C-46E2-8431-43BCFB6DECEC}"/>
                    </a:ext>
                  </a:extLst>
                </p:cNvPr>
                <p:cNvSpPr txBox="1"/>
                <p:nvPr/>
              </p:nvSpPr>
              <p:spPr>
                <a:xfrm>
                  <a:off x="3810023" y="5851650"/>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21</m:t>
                            </m:r>
                          </m:sub>
                        </m:sSub>
                      </m:oMath>
                    </m:oMathPara>
                  </a14:m>
                  <a:endParaRPr lang="en-US" sz="2000" dirty="0"/>
                </a:p>
              </p:txBody>
            </p:sp>
          </mc:Choice>
          <mc:Fallback xmlns="">
            <p:sp>
              <p:nvSpPr>
                <p:cNvPr id="14" name="TextBox 13">
                  <a:extLst>
                    <a:ext uri="{FF2B5EF4-FFF2-40B4-BE49-F238E27FC236}">
                      <a16:creationId xmlns:a16="http://schemas.microsoft.com/office/drawing/2014/main" id="{F8E92AEC-812C-46E2-8431-43BCFB6DECEC}"/>
                    </a:ext>
                  </a:extLst>
                </p:cNvPr>
                <p:cNvSpPr txBox="1">
                  <a:spLocks noRot="1" noChangeAspect="1" noMove="1" noResize="1" noEditPoints="1" noAdjustHandles="1" noChangeArrowheads="1" noChangeShapeType="1" noTextEdit="1"/>
                </p:cNvSpPr>
                <p:nvPr/>
              </p:nvSpPr>
              <p:spPr>
                <a:xfrm>
                  <a:off x="3810023" y="5851650"/>
                  <a:ext cx="434340" cy="400110"/>
                </a:xfrm>
                <a:prstGeom prst="rect">
                  <a:avLst/>
                </a:prstGeom>
                <a:blipFill>
                  <a:blip r:embed="rId10"/>
                  <a:stretch>
                    <a:fillRect r="-18310"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B4F9C19-1C38-40AC-8715-28C494A263E4}"/>
                    </a:ext>
                  </a:extLst>
                </p:cNvPr>
                <p:cNvSpPr txBox="1"/>
                <p:nvPr/>
              </p:nvSpPr>
              <p:spPr>
                <a:xfrm>
                  <a:off x="2901020" y="5868931"/>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22</m:t>
                            </m:r>
                          </m:sub>
                        </m:sSub>
                      </m:oMath>
                    </m:oMathPara>
                  </a14:m>
                  <a:endParaRPr lang="en-US" sz="2000" dirty="0"/>
                </a:p>
              </p:txBody>
            </p:sp>
          </mc:Choice>
          <mc:Fallback xmlns="">
            <p:sp>
              <p:nvSpPr>
                <p:cNvPr id="15" name="TextBox 14">
                  <a:extLst>
                    <a:ext uri="{FF2B5EF4-FFF2-40B4-BE49-F238E27FC236}">
                      <a16:creationId xmlns:a16="http://schemas.microsoft.com/office/drawing/2014/main" id="{1B4F9C19-1C38-40AC-8715-28C494A263E4}"/>
                    </a:ext>
                  </a:extLst>
                </p:cNvPr>
                <p:cNvSpPr txBox="1">
                  <a:spLocks noRot="1" noChangeAspect="1" noMove="1" noResize="1" noEditPoints="1" noAdjustHandles="1" noChangeArrowheads="1" noChangeShapeType="1" noTextEdit="1"/>
                </p:cNvSpPr>
                <p:nvPr/>
              </p:nvSpPr>
              <p:spPr>
                <a:xfrm>
                  <a:off x="2901020" y="5868931"/>
                  <a:ext cx="434340" cy="400110"/>
                </a:xfrm>
                <a:prstGeom prst="rect">
                  <a:avLst/>
                </a:prstGeom>
                <a:blipFill>
                  <a:blip r:embed="rId11"/>
                  <a:stretch>
                    <a:fillRect r="-18310"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A1E9020-D7D4-4A27-A41C-3D80A43D6CAB}"/>
                    </a:ext>
                  </a:extLst>
                </p:cNvPr>
                <p:cNvSpPr txBox="1"/>
                <p:nvPr/>
              </p:nvSpPr>
              <p:spPr>
                <a:xfrm>
                  <a:off x="931370" y="5992139"/>
                  <a:ext cx="9029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𝑇</m:t>
                        </m:r>
                        <m:r>
                          <a:rPr lang="en-US" b="0" i="1" smtClean="0">
                            <a:latin typeface="Cambria Math" panose="02040503050406030204" pitchFamily="18" charset="0"/>
                          </a:rPr>
                          <m:t>=3</m:t>
                        </m:r>
                      </m:oMath>
                    </m:oMathPara>
                  </a14:m>
                  <a:endParaRPr lang="en-US" dirty="0"/>
                </a:p>
              </p:txBody>
            </p:sp>
          </mc:Choice>
          <mc:Fallback xmlns="">
            <p:sp>
              <p:nvSpPr>
                <p:cNvPr id="16" name="TextBox 15">
                  <a:extLst>
                    <a:ext uri="{FF2B5EF4-FFF2-40B4-BE49-F238E27FC236}">
                      <a16:creationId xmlns:a16="http://schemas.microsoft.com/office/drawing/2014/main" id="{DA1E9020-D7D4-4A27-A41C-3D80A43D6CAB}"/>
                    </a:ext>
                  </a:extLst>
                </p:cNvPr>
                <p:cNvSpPr txBox="1">
                  <a:spLocks noRot="1" noChangeAspect="1" noMove="1" noResize="1" noEditPoints="1" noAdjustHandles="1" noChangeArrowheads="1" noChangeShapeType="1" noTextEdit="1"/>
                </p:cNvSpPr>
                <p:nvPr/>
              </p:nvSpPr>
              <p:spPr>
                <a:xfrm>
                  <a:off x="931370" y="5992139"/>
                  <a:ext cx="90296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79C179A-2BAA-4B4E-B51F-AD802EA74686}"/>
                    </a:ext>
                  </a:extLst>
                </p:cNvPr>
                <p:cNvSpPr txBox="1"/>
                <p:nvPr/>
              </p:nvSpPr>
              <p:spPr>
                <a:xfrm>
                  <a:off x="3187641" y="2787146"/>
                  <a:ext cx="1207755" cy="369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m:t>
                        </m:r>
                        <m:r>
                          <a:rPr lang="en-US" b="0" i="1" smtClean="0">
                            <a:latin typeface="Cambria Math" panose="02040503050406030204" pitchFamily="18" charset="0"/>
                          </a:rPr>
                          <m:t>𝑜𝑤𝑠</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𝐴</m:t>
                        </m:r>
                      </m:oMath>
                    </m:oMathPara>
                  </a14:m>
                  <a:endParaRPr lang="en-US" dirty="0"/>
                </a:p>
              </p:txBody>
            </p:sp>
          </mc:Choice>
          <mc:Fallback xmlns="">
            <p:sp>
              <p:nvSpPr>
                <p:cNvPr id="17" name="TextBox 16">
                  <a:extLst>
                    <a:ext uri="{FF2B5EF4-FFF2-40B4-BE49-F238E27FC236}">
                      <a16:creationId xmlns:a16="http://schemas.microsoft.com/office/drawing/2014/main" id="{E79C179A-2BAA-4B4E-B51F-AD802EA74686}"/>
                    </a:ext>
                  </a:extLst>
                </p:cNvPr>
                <p:cNvSpPr txBox="1">
                  <a:spLocks noRot="1" noChangeAspect="1" noMove="1" noResize="1" noEditPoints="1" noAdjustHandles="1" noChangeArrowheads="1" noChangeShapeType="1" noTextEdit="1"/>
                </p:cNvSpPr>
                <p:nvPr/>
              </p:nvSpPr>
              <p:spPr>
                <a:xfrm>
                  <a:off x="3187641" y="2787146"/>
                  <a:ext cx="1207755" cy="369333"/>
                </a:xfrm>
                <a:prstGeom prst="rect">
                  <a:avLst/>
                </a:prstGeom>
                <a:blipFill>
                  <a:blip r:embed="rId13"/>
                  <a:stretch>
                    <a:fillRect r="-1010"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DBDB628-1A25-4649-9AC7-5010F6D6D59D}"/>
                    </a:ext>
                  </a:extLst>
                </p:cNvPr>
                <p:cNvSpPr txBox="1"/>
                <p:nvPr/>
              </p:nvSpPr>
              <p:spPr>
                <a:xfrm>
                  <a:off x="6833043" y="3888934"/>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10</m:t>
                            </m:r>
                          </m:sub>
                        </m:sSub>
                      </m:oMath>
                    </m:oMathPara>
                  </a14:m>
                  <a:endParaRPr lang="en-US" sz="2000" dirty="0"/>
                </a:p>
              </p:txBody>
            </p:sp>
          </mc:Choice>
          <mc:Fallback xmlns="">
            <p:sp>
              <p:nvSpPr>
                <p:cNvPr id="18" name="TextBox 17">
                  <a:extLst>
                    <a:ext uri="{FF2B5EF4-FFF2-40B4-BE49-F238E27FC236}">
                      <a16:creationId xmlns:a16="http://schemas.microsoft.com/office/drawing/2014/main" id="{ADBDB628-1A25-4649-9AC7-5010F6D6D59D}"/>
                    </a:ext>
                  </a:extLst>
                </p:cNvPr>
                <p:cNvSpPr txBox="1">
                  <a:spLocks noRot="1" noChangeAspect="1" noMove="1" noResize="1" noEditPoints="1" noAdjustHandles="1" noChangeArrowheads="1" noChangeShapeType="1" noTextEdit="1"/>
                </p:cNvSpPr>
                <p:nvPr/>
              </p:nvSpPr>
              <p:spPr>
                <a:xfrm>
                  <a:off x="6833043" y="3888934"/>
                  <a:ext cx="472435" cy="400110"/>
                </a:xfrm>
                <a:prstGeom prst="rect">
                  <a:avLst/>
                </a:prstGeom>
                <a:blipFill>
                  <a:blip r:embed="rId14"/>
                  <a:stretch>
                    <a:fillRect r="-6494"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AA00051-229C-46EA-96C1-741514D6429E}"/>
                    </a:ext>
                  </a:extLst>
                </p:cNvPr>
                <p:cNvSpPr txBox="1"/>
                <p:nvPr/>
              </p:nvSpPr>
              <p:spPr>
                <a:xfrm>
                  <a:off x="6816093" y="2466560"/>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20</m:t>
                            </m:r>
                          </m:sub>
                        </m:sSub>
                      </m:oMath>
                    </m:oMathPara>
                  </a14:m>
                  <a:endParaRPr lang="en-US" sz="2000" dirty="0"/>
                </a:p>
              </p:txBody>
            </p:sp>
          </mc:Choice>
          <mc:Fallback xmlns="">
            <p:sp>
              <p:nvSpPr>
                <p:cNvPr id="19" name="TextBox 18">
                  <a:extLst>
                    <a:ext uri="{FF2B5EF4-FFF2-40B4-BE49-F238E27FC236}">
                      <a16:creationId xmlns:a16="http://schemas.microsoft.com/office/drawing/2014/main" id="{6AA00051-229C-46EA-96C1-741514D6429E}"/>
                    </a:ext>
                  </a:extLst>
                </p:cNvPr>
                <p:cNvSpPr txBox="1">
                  <a:spLocks noRot="1" noChangeAspect="1" noMove="1" noResize="1" noEditPoints="1" noAdjustHandles="1" noChangeArrowheads="1" noChangeShapeType="1" noTextEdit="1"/>
                </p:cNvSpPr>
                <p:nvPr/>
              </p:nvSpPr>
              <p:spPr>
                <a:xfrm>
                  <a:off x="6816093" y="2466560"/>
                  <a:ext cx="472435" cy="400110"/>
                </a:xfrm>
                <a:prstGeom prst="rect">
                  <a:avLst/>
                </a:prstGeom>
                <a:blipFill>
                  <a:blip r:embed="rId15"/>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C18A531-EFFE-44EC-8DFB-1E2C1577405E}"/>
                    </a:ext>
                  </a:extLst>
                </p:cNvPr>
                <p:cNvSpPr txBox="1"/>
                <p:nvPr/>
              </p:nvSpPr>
              <p:spPr>
                <a:xfrm>
                  <a:off x="8769685" y="3885244"/>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01</m:t>
                            </m:r>
                          </m:sub>
                        </m:sSub>
                      </m:oMath>
                    </m:oMathPara>
                  </a14:m>
                  <a:endParaRPr lang="en-US" sz="2000" dirty="0"/>
                </a:p>
              </p:txBody>
            </p:sp>
          </mc:Choice>
          <mc:Fallback xmlns="">
            <p:sp>
              <p:nvSpPr>
                <p:cNvPr id="20" name="TextBox 19">
                  <a:extLst>
                    <a:ext uri="{FF2B5EF4-FFF2-40B4-BE49-F238E27FC236}">
                      <a16:creationId xmlns:a16="http://schemas.microsoft.com/office/drawing/2014/main" id="{7C18A531-EFFE-44EC-8DFB-1E2C1577405E}"/>
                    </a:ext>
                  </a:extLst>
                </p:cNvPr>
                <p:cNvSpPr txBox="1">
                  <a:spLocks noRot="1" noChangeAspect="1" noMove="1" noResize="1" noEditPoints="1" noAdjustHandles="1" noChangeArrowheads="1" noChangeShapeType="1" noTextEdit="1"/>
                </p:cNvSpPr>
                <p:nvPr/>
              </p:nvSpPr>
              <p:spPr>
                <a:xfrm>
                  <a:off x="8769685" y="3885244"/>
                  <a:ext cx="472435" cy="400110"/>
                </a:xfrm>
                <a:prstGeom prst="rect">
                  <a:avLst/>
                </a:prstGeom>
                <a:blipFill>
                  <a:blip r:embed="rId16"/>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602E76D-947E-48F4-AE6C-D42E163A8282}"/>
                    </a:ext>
                  </a:extLst>
                </p:cNvPr>
                <p:cNvSpPr txBox="1"/>
                <p:nvPr/>
              </p:nvSpPr>
              <p:spPr>
                <a:xfrm>
                  <a:off x="8727604" y="2521216"/>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11</m:t>
                            </m:r>
                          </m:sub>
                        </m:sSub>
                      </m:oMath>
                    </m:oMathPara>
                  </a14:m>
                  <a:endParaRPr lang="en-US" sz="2000" dirty="0"/>
                </a:p>
              </p:txBody>
            </p:sp>
          </mc:Choice>
          <mc:Fallback xmlns="">
            <p:sp>
              <p:nvSpPr>
                <p:cNvPr id="21" name="TextBox 20">
                  <a:extLst>
                    <a:ext uri="{FF2B5EF4-FFF2-40B4-BE49-F238E27FC236}">
                      <a16:creationId xmlns:a16="http://schemas.microsoft.com/office/drawing/2014/main" id="{0602E76D-947E-48F4-AE6C-D42E163A8282}"/>
                    </a:ext>
                  </a:extLst>
                </p:cNvPr>
                <p:cNvSpPr txBox="1">
                  <a:spLocks noRot="1" noChangeAspect="1" noMove="1" noResize="1" noEditPoints="1" noAdjustHandles="1" noChangeArrowheads="1" noChangeShapeType="1" noTextEdit="1"/>
                </p:cNvSpPr>
                <p:nvPr/>
              </p:nvSpPr>
              <p:spPr>
                <a:xfrm>
                  <a:off x="8727604" y="2521216"/>
                  <a:ext cx="472435" cy="400110"/>
                </a:xfrm>
                <a:prstGeom prst="rect">
                  <a:avLst/>
                </a:prstGeom>
                <a:blipFill>
                  <a:blip r:embed="rId17"/>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766CFA9-B0A5-4332-8AD7-A361E527FE2B}"/>
                    </a:ext>
                  </a:extLst>
                </p:cNvPr>
                <p:cNvSpPr txBox="1"/>
                <p:nvPr/>
              </p:nvSpPr>
              <p:spPr>
                <a:xfrm>
                  <a:off x="8533467" y="1762321"/>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21</m:t>
                            </m:r>
                          </m:sub>
                        </m:sSub>
                      </m:oMath>
                    </m:oMathPara>
                  </a14:m>
                  <a:endParaRPr lang="en-US" sz="2000" dirty="0"/>
                </a:p>
              </p:txBody>
            </p:sp>
          </mc:Choice>
          <mc:Fallback xmlns="">
            <p:sp>
              <p:nvSpPr>
                <p:cNvPr id="22" name="TextBox 21">
                  <a:extLst>
                    <a:ext uri="{FF2B5EF4-FFF2-40B4-BE49-F238E27FC236}">
                      <a16:creationId xmlns:a16="http://schemas.microsoft.com/office/drawing/2014/main" id="{8766CFA9-B0A5-4332-8AD7-A361E527FE2B}"/>
                    </a:ext>
                  </a:extLst>
                </p:cNvPr>
                <p:cNvSpPr txBox="1">
                  <a:spLocks noRot="1" noChangeAspect="1" noMove="1" noResize="1" noEditPoints="1" noAdjustHandles="1" noChangeArrowheads="1" noChangeShapeType="1" noTextEdit="1"/>
                </p:cNvSpPr>
                <p:nvPr/>
              </p:nvSpPr>
              <p:spPr>
                <a:xfrm>
                  <a:off x="8533467" y="1762321"/>
                  <a:ext cx="472435" cy="400110"/>
                </a:xfrm>
                <a:prstGeom prst="rect">
                  <a:avLst/>
                </a:prstGeom>
                <a:blipFill>
                  <a:blip r:embed="rId18"/>
                  <a:stretch>
                    <a:fillRect r="-6494"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2546732-E9DD-4B22-8D24-CC3C26944225}"/>
                    </a:ext>
                  </a:extLst>
                </p:cNvPr>
                <p:cNvSpPr txBox="1"/>
                <p:nvPr/>
              </p:nvSpPr>
              <p:spPr>
                <a:xfrm>
                  <a:off x="10709958" y="2543177"/>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02</m:t>
                            </m:r>
                          </m:sub>
                        </m:sSub>
                      </m:oMath>
                    </m:oMathPara>
                  </a14:m>
                  <a:endParaRPr lang="en-US" sz="2000" dirty="0"/>
                </a:p>
              </p:txBody>
            </p:sp>
          </mc:Choice>
          <mc:Fallback xmlns="">
            <p:sp>
              <p:nvSpPr>
                <p:cNvPr id="23" name="TextBox 22">
                  <a:extLst>
                    <a:ext uri="{FF2B5EF4-FFF2-40B4-BE49-F238E27FC236}">
                      <a16:creationId xmlns:a16="http://schemas.microsoft.com/office/drawing/2014/main" id="{C2546732-E9DD-4B22-8D24-CC3C26944225}"/>
                    </a:ext>
                  </a:extLst>
                </p:cNvPr>
                <p:cNvSpPr txBox="1">
                  <a:spLocks noRot="1" noChangeAspect="1" noMove="1" noResize="1" noEditPoints="1" noAdjustHandles="1" noChangeArrowheads="1" noChangeShapeType="1" noTextEdit="1"/>
                </p:cNvSpPr>
                <p:nvPr/>
              </p:nvSpPr>
              <p:spPr>
                <a:xfrm>
                  <a:off x="10709958" y="2543177"/>
                  <a:ext cx="472435" cy="400110"/>
                </a:xfrm>
                <a:prstGeom prst="rect">
                  <a:avLst/>
                </a:prstGeom>
                <a:blipFill>
                  <a:blip r:embed="rId19"/>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C50CD18-A094-4C71-B257-6C517165080C}"/>
                    </a:ext>
                  </a:extLst>
                </p:cNvPr>
                <p:cNvSpPr txBox="1"/>
                <p:nvPr/>
              </p:nvSpPr>
              <p:spPr>
                <a:xfrm>
                  <a:off x="10389938" y="1723570"/>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12</m:t>
                            </m:r>
                          </m:sub>
                        </m:sSub>
                      </m:oMath>
                    </m:oMathPara>
                  </a14:m>
                  <a:endParaRPr lang="en-US" sz="2000" dirty="0"/>
                </a:p>
              </p:txBody>
            </p:sp>
          </mc:Choice>
          <mc:Fallback xmlns="">
            <p:sp>
              <p:nvSpPr>
                <p:cNvPr id="24" name="TextBox 23">
                  <a:extLst>
                    <a:ext uri="{FF2B5EF4-FFF2-40B4-BE49-F238E27FC236}">
                      <a16:creationId xmlns:a16="http://schemas.microsoft.com/office/drawing/2014/main" id="{FC50CD18-A094-4C71-B257-6C517165080C}"/>
                    </a:ext>
                  </a:extLst>
                </p:cNvPr>
                <p:cNvSpPr txBox="1">
                  <a:spLocks noRot="1" noChangeAspect="1" noMove="1" noResize="1" noEditPoints="1" noAdjustHandles="1" noChangeArrowheads="1" noChangeShapeType="1" noTextEdit="1"/>
                </p:cNvSpPr>
                <p:nvPr/>
              </p:nvSpPr>
              <p:spPr>
                <a:xfrm>
                  <a:off x="10389938" y="1723570"/>
                  <a:ext cx="472435" cy="400110"/>
                </a:xfrm>
                <a:prstGeom prst="rect">
                  <a:avLst/>
                </a:prstGeom>
                <a:blipFill>
                  <a:blip r:embed="rId20"/>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094626C-AD29-4881-8199-6829305076B7}"/>
                    </a:ext>
                  </a:extLst>
                </p:cNvPr>
                <p:cNvSpPr txBox="1"/>
                <p:nvPr/>
              </p:nvSpPr>
              <p:spPr>
                <a:xfrm>
                  <a:off x="10359414" y="1038058"/>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22</m:t>
                            </m:r>
                          </m:sub>
                        </m:sSub>
                      </m:oMath>
                    </m:oMathPara>
                  </a14:m>
                  <a:endParaRPr lang="en-US" sz="2000" dirty="0"/>
                </a:p>
              </p:txBody>
            </p:sp>
          </mc:Choice>
          <mc:Fallback xmlns="">
            <p:sp>
              <p:nvSpPr>
                <p:cNvPr id="25" name="TextBox 24">
                  <a:extLst>
                    <a:ext uri="{FF2B5EF4-FFF2-40B4-BE49-F238E27FC236}">
                      <a16:creationId xmlns:a16="http://schemas.microsoft.com/office/drawing/2014/main" id="{8094626C-AD29-4881-8199-6829305076B7}"/>
                    </a:ext>
                  </a:extLst>
                </p:cNvPr>
                <p:cNvSpPr txBox="1">
                  <a:spLocks noRot="1" noChangeAspect="1" noMove="1" noResize="1" noEditPoints="1" noAdjustHandles="1" noChangeArrowheads="1" noChangeShapeType="1" noTextEdit="1"/>
                </p:cNvSpPr>
                <p:nvPr/>
              </p:nvSpPr>
              <p:spPr>
                <a:xfrm>
                  <a:off x="10359414" y="1038058"/>
                  <a:ext cx="472435" cy="400110"/>
                </a:xfrm>
                <a:prstGeom prst="rect">
                  <a:avLst/>
                </a:prstGeom>
                <a:blipFill>
                  <a:blip r:embed="rId21"/>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24CE469C-F16E-47FE-BB13-0941380BB9D0}"/>
                    </a:ext>
                  </a:extLst>
                </p:cNvPr>
                <p:cNvSpPr/>
                <p:nvPr/>
              </p:nvSpPr>
              <p:spPr>
                <a:xfrm>
                  <a:off x="6137003" y="2933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00</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00</m:t>
                            </m:r>
                          </m:sub>
                        </m:sSub>
                      </m:oMath>
                    </m:oMathPara>
                  </a14:m>
                  <a:endParaRPr lang="en-US" dirty="0">
                    <a:solidFill>
                      <a:schemeClr val="tx1"/>
                    </a:solidFill>
                  </a:endParaRPr>
                </a:p>
                <a:p>
                  <a:pPr algn="ct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01</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10</m:t>
                          </m:r>
                        </m:sub>
                      </m:sSub>
                    </m:oMath>
                  </a14:m>
                  <a:endParaRPr lang="en-US" dirty="0">
                    <a:solidFill>
                      <a:schemeClr val="tx1"/>
                    </a:solidFill>
                  </a:endParaRPr>
                </a:p>
                <a:p>
                  <a:pPr algn="ct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m:t>
                          </m:r>
                          <m:r>
                            <a:rPr lang="en-US" b="0" i="1" smtClean="0">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m:t>
                          </m:r>
                          <m:r>
                            <a:rPr lang="en-US" i="1">
                              <a:solidFill>
                                <a:schemeClr val="tx1"/>
                              </a:solidFill>
                              <a:latin typeface="Cambria Math" panose="02040503050406030204" pitchFamily="18" charset="0"/>
                            </a:rPr>
                            <m:t>0</m:t>
                          </m:r>
                        </m:sub>
                      </m:sSub>
                    </m:oMath>
                  </a14:m>
                  <a:endParaRPr lang="en-US" dirty="0">
                    <a:solidFill>
                      <a:schemeClr val="tx1"/>
                    </a:solidFill>
                  </a:endParaRPr>
                </a:p>
              </p:txBody>
            </p:sp>
          </mc:Choice>
          <mc:Fallback xmlns="">
            <p:sp>
              <p:nvSpPr>
                <p:cNvPr id="26" name="Rectangle 25">
                  <a:extLst>
                    <a:ext uri="{FF2B5EF4-FFF2-40B4-BE49-F238E27FC236}">
                      <a16:creationId xmlns:a16="http://schemas.microsoft.com/office/drawing/2014/main" id="{24CE469C-F16E-47FE-BB13-0941380BB9D0}"/>
                    </a:ext>
                  </a:extLst>
                </p:cNvPr>
                <p:cNvSpPr>
                  <a:spLocks noRot="1" noChangeAspect="1" noMove="1" noResize="1" noEditPoints="1" noAdjustHandles="1" noChangeArrowheads="1" noChangeShapeType="1" noTextEdit="1"/>
                </p:cNvSpPr>
                <p:nvPr/>
              </p:nvSpPr>
              <p:spPr>
                <a:xfrm>
                  <a:off x="6137003" y="2933905"/>
                  <a:ext cx="1371600" cy="914400"/>
                </a:xfrm>
                <a:prstGeom prst="rect">
                  <a:avLst/>
                </a:prstGeom>
                <a:blipFill>
                  <a:blip r:embed="rId22"/>
                  <a:stretch>
                    <a:fillRect b="-9868"/>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20F330BF-E361-477A-BD1B-B8506D1CDA75}"/>
                </a:ext>
              </a:extLst>
            </p:cNvPr>
            <p:cNvSpPr/>
            <p:nvPr/>
          </p:nvSpPr>
          <p:spPr>
            <a:xfrm>
              <a:off x="8049603" y="2933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AF16B8B-FF4E-483C-9CD9-FB72D3BFB3D6}"/>
                </a:ext>
              </a:extLst>
            </p:cNvPr>
            <p:cNvSpPr/>
            <p:nvPr/>
          </p:nvSpPr>
          <p:spPr>
            <a:xfrm>
              <a:off x="9962202" y="2933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id="{7EF8F7AF-8BFF-4FAD-9E98-1196EBCFCDBD}"/>
                </a:ext>
              </a:extLst>
            </p:cNvPr>
            <p:cNvCxnSpPr>
              <a:cxnSpLocks/>
              <a:endCxn id="28" idx="1"/>
            </p:cNvCxnSpPr>
            <p:nvPr/>
          </p:nvCxnSpPr>
          <p:spPr>
            <a:xfrm>
              <a:off x="9421159" y="3391105"/>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97D5C04-F967-48DA-AB9E-F758877AB6AA}"/>
                </a:ext>
              </a:extLst>
            </p:cNvPr>
            <p:cNvSpPr/>
            <p:nvPr/>
          </p:nvSpPr>
          <p:spPr>
            <a:xfrm>
              <a:off x="6136960" y="427258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26F003B-821B-4CC0-9410-D3E2BE82ABD3}"/>
                </a:ext>
              </a:extLst>
            </p:cNvPr>
            <p:cNvSpPr/>
            <p:nvPr/>
          </p:nvSpPr>
          <p:spPr>
            <a:xfrm>
              <a:off x="8049559" y="427258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1551BC2-B31F-4966-8E88-2DC100EBE3F5}"/>
                </a:ext>
              </a:extLst>
            </p:cNvPr>
            <p:cNvSpPr/>
            <p:nvPr/>
          </p:nvSpPr>
          <p:spPr>
            <a:xfrm>
              <a:off x="9962202" y="4262728"/>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Arrow Connector 32">
              <a:extLst>
                <a:ext uri="{FF2B5EF4-FFF2-40B4-BE49-F238E27FC236}">
                  <a16:creationId xmlns:a16="http://schemas.microsoft.com/office/drawing/2014/main" id="{400F2916-FAC6-48C4-9290-C764BC02EDB6}"/>
                </a:ext>
              </a:extLst>
            </p:cNvPr>
            <p:cNvCxnSpPr>
              <a:cxnSpLocks/>
              <a:stCxn id="30" idx="3"/>
            </p:cNvCxnSpPr>
            <p:nvPr/>
          </p:nvCxnSpPr>
          <p:spPr>
            <a:xfrm>
              <a:off x="7508560" y="4729784"/>
              <a:ext cx="5409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5774416-99BF-4A31-9CBB-01CC6A028A7C}"/>
                </a:ext>
              </a:extLst>
            </p:cNvPr>
            <p:cNvCxnSpPr>
              <a:cxnSpLocks/>
              <a:stCxn id="31" idx="3"/>
            </p:cNvCxnSpPr>
            <p:nvPr/>
          </p:nvCxnSpPr>
          <p:spPr>
            <a:xfrm>
              <a:off x="9421159" y="4729784"/>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6CFD6A2-3163-4406-856A-0F8304753ACF}"/>
                </a:ext>
              </a:extLst>
            </p:cNvPr>
            <p:cNvSpPr/>
            <p:nvPr/>
          </p:nvSpPr>
          <p:spPr>
            <a:xfrm>
              <a:off x="6136960" y="5642266"/>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C50B622E-89C3-4831-8867-C44270B2B77E}"/>
                </a:ext>
              </a:extLst>
            </p:cNvPr>
            <p:cNvSpPr/>
            <p:nvPr/>
          </p:nvSpPr>
          <p:spPr>
            <a:xfrm>
              <a:off x="8049559" y="5660972"/>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BE7703F-48D3-4E0B-8851-20DA62E5660A}"/>
                </a:ext>
              </a:extLst>
            </p:cNvPr>
            <p:cNvSpPr/>
            <p:nvPr/>
          </p:nvSpPr>
          <p:spPr>
            <a:xfrm>
              <a:off x="9966012" y="5642266"/>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Arrow Connector 37">
              <a:extLst>
                <a:ext uri="{FF2B5EF4-FFF2-40B4-BE49-F238E27FC236}">
                  <a16:creationId xmlns:a16="http://schemas.microsoft.com/office/drawing/2014/main" id="{0F08614D-4F92-4BBB-8E3C-C21C77DF7244}"/>
                </a:ext>
              </a:extLst>
            </p:cNvPr>
            <p:cNvCxnSpPr>
              <a:cxnSpLocks/>
              <a:endCxn id="36" idx="1"/>
            </p:cNvCxnSpPr>
            <p:nvPr/>
          </p:nvCxnSpPr>
          <p:spPr>
            <a:xfrm flipV="1">
              <a:off x="7508560" y="6118172"/>
              <a:ext cx="540999" cy="3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AB2C778-F9B2-44E2-B177-C410064338D1}"/>
                </a:ext>
              </a:extLst>
            </p:cNvPr>
            <p:cNvCxnSpPr>
              <a:cxnSpLocks/>
              <a:stCxn id="36" idx="3"/>
              <a:endCxn id="37" idx="1"/>
            </p:cNvCxnSpPr>
            <p:nvPr/>
          </p:nvCxnSpPr>
          <p:spPr>
            <a:xfrm flipV="1">
              <a:off x="9421159" y="6099466"/>
              <a:ext cx="544853" cy="187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AE4D863-082B-4470-B02A-CB4E29E6F259}"/>
                </a:ext>
              </a:extLst>
            </p:cNvPr>
            <p:cNvCxnSpPr>
              <a:cxnSpLocks/>
              <a:stCxn id="28" idx="2"/>
              <a:endCxn id="32" idx="0"/>
            </p:cNvCxnSpPr>
            <p:nvPr/>
          </p:nvCxnSpPr>
          <p:spPr>
            <a:xfrm>
              <a:off x="10648002" y="3848305"/>
              <a:ext cx="0" cy="414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08DAACF-5A3F-4999-8A5E-09AD4CEC886D}"/>
                </a:ext>
              </a:extLst>
            </p:cNvPr>
            <p:cNvCxnSpPr>
              <a:cxnSpLocks/>
              <a:stCxn id="32" idx="2"/>
              <a:endCxn id="37" idx="0"/>
            </p:cNvCxnSpPr>
            <p:nvPr/>
          </p:nvCxnSpPr>
          <p:spPr>
            <a:xfrm>
              <a:off x="10648002" y="5177128"/>
              <a:ext cx="3810" cy="465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277E69C-C17F-4B31-BC66-8491353B0D75}"/>
                </a:ext>
              </a:extLst>
            </p:cNvPr>
            <p:cNvCxnSpPr>
              <a:cxnSpLocks/>
              <a:stCxn id="27" idx="2"/>
              <a:endCxn id="31" idx="0"/>
            </p:cNvCxnSpPr>
            <p:nvPr/>
          </p:nvCxnSpPr>
          <p:spPr>
            <a:xfrm flipH="1">
              <a:off x="8735359" y="3848305"/>
              <a:ext cx="44"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1CC100E-6C64-4997-BB56-CE9771E05828}"/>
                </a:ext>
              </a:extLst>
            </p:cNvPr>
            <p:cNvCxnSpPr>
              <a:cxnSpLocks/>
              <a:stCxn id="26" idx="2"/>
              <a:endCxn id="30" idx="0"/>
            </p:cNvCxnSpPr>
            <p:nvPr/>
          </p:nvCxnSpPr>
          <p:spPr>
            <a:xfrm flipH="1">
              <a:off x="6822760" y="3848305"/>
              <a:ext cx="43"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5740EF7-AC41-4440-B0B9-B0BC033B8ED6}"/>
                </a:ext>
              </a:extLst>
            </p:cNvPr>
            <p:cNvCxnSpPr>
              <a:cxnSpLocks/>
              <a:stCxn id="30" idx="2"/>
            </p:cNvCxnSpPr>
            <p:nvPr/>
          </p:nvCxnSpPr>
          <p:spPr>
            <a:xfrm>
              <a:off x="6822760" y="5186984"/>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2CEB0D4-A1DF-4B4C-886E-0304672D3346}"/>
                </a:ext>
              </a:extLst>
            </p:cNvPr>
            <p:cNvCxnSpPr>
              <a:cxnSpLocks/>
              <a:stCxn id="31" idx="2"/>
              <a:endCxn id="36" idx="0"/>
            </p:cNvCxnSpPr>
            <p:nvPr/>
          </p:nvCxnSpPr>
          <p:spPr>
            <a:xfrm>
              <a:off x="8735359" y="5186984"/>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DEF87C6-1869-483C-A578-66F0ED236C7A}"/>
                </a:ext>
              </a:extLst>
            </p:cNvPr>
            <p:cNvCxnSpPr/>
            <p:nvPr/>
          </p:nvCxnSpPr>
          <p:spPr>
            <a:xfrm>
              <a:off x="5691236" y="3391105"/>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3B897E7-78F6-4C43-821E-0FFF19DE79E8}"/>
                </a:ext>
              </a:extLst>
            </p:cNvPr>
            <p:cNvCxnSpPr/>
            <p:nvPr/>
          </p:nvCxnSpPr>
          <p:spPr>
            <a:xfrm>
              <a:off x="5675949" y="6118172"/>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3FCB50B-DFAD-4817-9E41-60CF6C965BBC}"/>
                </a:ext>
              </a:extLst>
            </p:cNvPr>
            <p:cNvCxnSpPr/>
            <p:nvPr/>
          </p:nvCxnSpPr>
          <p:spPr>
            <a:xfrm>
              <a:off x="5675948" y="4692757"/>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5A2790E-D343-435B-ACD1-D59BBFCC8B4A}"/>
                </a:ext>
              </a:extLst>
            </p:cNvPr>
            <p:cNvCxnSpPr>
              <a:cxnSpLocks/>
            </p:cNvCxnSpPr>
            <p:nvPr/>
          </p:nvCxnSpPr>
          <p:spPr>
            <a:xfrm>
              <a:off x="7508560" y="3368450"/>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383ADD3-CA02-4DD3-BE22-D8081427F608}"/>
                </a:ext>
              </a:extLst>
            </p:cNvPr>
            <p:cNvCxnSpPr>
              <a:cxnSpLocks/>
              <a:endCxn id="26" idx="0"/>
            </p:cNvCxnSpPr>
            <p:nvPr/>
          </p:nvCxnSpPr>
          <p:spPr>
            <a:xfrm>
              <a:off x="6822760" y="2578220"/>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8FB7E7D-9CE2-422D-856A-EA4C0C927229}"/>
                </a:ext>
              </a:extLst>
            </p:cNvPr>
            <p:cNvCxnSpPr>
              <a:cxnSpLocks/>
            </p:cNvCxnSpPr>
            <p:nvPr/>
          </p:nvCxnSpPr>
          <p:spPr>
            <a:xfrm>
              <a:off x="8739316" y="2578220"/>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64938E8-1FEE-40AE-B0BA-9466B7766E2A}"/>
                </a:ext>
              </a:extLst>
            </p:cNvPr>
            <p:cNvCxnSpPr>
              <a:cxnSpLocks/>
            </p:cNvCxnSpPr>
            <p:nvPr/>
          </p:nvCxnSpPr>
          <p:spPr>
            <a:xfrm>
              <a:off x="10648002" y="2598473"/>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97AA984-95C4-4F05-96A1-61E4D503B4F8}"/>
                </a:ext>
              </a:extLst>
            </p:cNvPr>
            <p:cNvCxnSpPr>
              <a:cxnSpLocks/>
            </p:cNvCxnSpPr>
            <p:nvPr/>
          </p:nvCxnSpPr>
          <p:spPr>
            <a:xfrm>
              <a:off x="4081343" y="5038541"/>
              <a:ext cx="10193" cy="671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A750553-CB26-4694-A34C-C1765177B79B}"/>
                </a:ext>
              </a:extLst>
            </p:cNvPr>
            <p:cNvCxnSpPr>
              <a:cxnSpLocks/>
            </p:cNvCxnSpPr>
            <p:nvPr/>
          </p:nvCxnSpPr>
          <p:spPr>
            <a:xfrm flipV="1">
              <a:off x="9144696" y="2018205"/>
              <a:ext cx="945410" cy="5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40F2D601-1698-4129-87EF-34823D948FC5}"/>
                    </a:ext>
                  </a:extLst>
                </p:cNvPr>
                <p:cNvSpPr txBox="1"/>
                <p:nvPr/>
              </p:nvSpPr>
              <p:spPr>
                <a:xfrm>
                  <a:off x="6837049" y="5257068"/>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00</m:t>
                            </m:r>
                          </m:sub>
                        </m:sSub>
                      </m:oMath>
                    </m:oMathPara>
                  </a14:m>
                  <a:endParaRPr lang="en-US" sz="2000" dirty="0"/>
                </a:p>
              </p:txBody>
            </p:sp>
          </mc:Choice>
          <mc:Fallback xmlns="">
            <p:sp>
              <p:nvSpPr>
                <p:cNvPr id="61" name="TextBox 60">
                  <a:extLst>
                    <a:ext uri="{FF2B5EF4-FFF2-40B4-BE49-F238E27FC236}">
                      <a16:creationId xmlns:a16="http://schemas.microsoft.com/office/drawing/2014/main" id="{40F2D601-1698-4129-87EF-34823D948FC5}"/>
                    </a:ext>
                  </a:extLst>
                </p:cNvPr>
                <p:cNvSpPr txBox="1">
                  <a:spLocks noRot="1" noChangeAspect="1" noMove="1" noResize="1" noEditPoints="1" noAdjustHandles="1" noChangeArrowheads="1" noChangeShapeType="1" noTextEdit="1"/>
                </p:cNvSpPr>
                <p:nvPr/>
              </p:nvSpPr>
              <p:spPr>
                <a:xfrm>
                  <a:off x="6837049" y="5257068"/>
                  <a:ext cx="472435" cy="400110"/>
                </a:xfrm>
                <a:prstGeom prst="rect">
                  <a:avLst/>
                </a:prstGeom>
                <a:blipFill>
                  <a:blip r:embed="rId23"/>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F75A2900-744C-4C60-AACB-F54576E179BB}"/>
                    </a:ext>
                  </a:extLst>
                </p:cNvPr>
                <p:cNvSpPr/>
                <p:nvPr/>
              </p:nvSpPr>
              <p:spPr>
                <a:xfrm>
                  <a:off x="6268429" y="4413413"/>
                  <a:ext cx="1095329" cy="36933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00</m:t>
                            </m:r>
                          </m:sub>
                        </m:sSub>
                      </m:oMath>
                    </m:oMathPara>
                  </a14:m>
                  <a:endParaRPr lang="en-US" dirty="0"/>
                </a:p>
              </p:txBody>
            </p:sp>
          </mc:Choice>
          <mc:Fallback xmlns="">
            <p:sp>
              <p:nvSpPr>
                <p:cNvPr id="62" name="Rectangle 61">
                  <a:extLst>
                    <a:ext uri="{FF2B5EF4-FFF2-40B4-BE49-F238E27FC236}">
                      <a16:creationId xmlns:a16="http://schemas.microsoft.com/office/drawing/2014/main" id="{F75A2900-744C-4C60-AACB-F54576E179BB}"/>
                    </a:ext>
                  </a:extLst>
                </p:cNvPr>
                <p:cNvSpPr>
                  <a:spLocks noRot="1" noChangeAspect="1" noMove="1" noResize="1" noEditPoints="1" noAdjustHandles="1" noChangeArrowheads="1" noChangeShapeType="1" noTextEdit="1"/>
                </p:cNvSpPr>
                <p:nvPr/>
              </p:nvSpPr>
              <p:spPr>
                <a:xfrm>
                  <a:off x="6268429" y="4413413"/>
                  <a:ext cx="1095329" cy="36933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C9723A40-D95E-4E7C-86B8-E8E5B85ED5FD}"/>
                    </a:ext>
                  </a:extLst>
                </p:cNvPr>
                <p:cNvSpPr/>
                <p:nvPr/>
              </p:nvSpPr>
              <p:spPr>
                <a:xfrm>
                  <a:off x="8264969" y="3029369"/>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1</m:t>
                            </m:r>
                          </m:sub>
                        </m:sSub>
                      </m:oMath>
                    </m:oMathPara>
                  </a14:m>
                  <a:endParaRPr lang="en-US" dirty="0"/>
                </a:p>
              </p:txBody>
            </p:sp>
          </mc:Choice>
          <mc:Fallback xmlns="">
            <p:sp>
              <p:nvSpPr>
                <p:cNvPr id="63" name="Rectangle 62">
                  <a:extLst>
                    <a:ext uri="{FF2B5EF4-FFF2-40B4-BE49-F238E27FC236}">
                      <a16:creationId xmlns:a16="http://schemas.microsoft.com/office/drawing/2014/main" id="{C9723A40-D95E-4E7C-86B8-E8E5B85ED5FD}"/>
                    </a:ext>
                  </a:extLst>
                </p:cNvPr>
                <p:cNvSpPr>
                  <a:spLocks noRot="1" noChangeAspect="1" noMove="1" noResize="1" noEditPoints="1" noAdjustHandles="1" noChangeArrowheads="1" noChangeShapeType="1" noTextEdit="1"/>
                </p:cNvSpPr>
                <p:nvPr/>
              </p:nvSpPr>
              <p:spPr>
                <a:xfrm>
                  <a:off x="8264969" y="3029369"/>
                  <a:ext cx="1108573" cy="36933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273A4C0-FBF3-437F-98A5-FEE61F692435}"/>
                    </a:ext>
                  </a:extLst>
                </p:cNvPr>
                <p:cNvSpPr/>
                <p:nvPr/>
              </p:nvSpPr>
              <p:spPr>
                <a:xfrm>
                  <a:off x="10150836" y="3080620"/>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2</m:t>
                            </m:r>
                          </m:sub>
                        </m:sSub>
                      </m:oMath>
                    </m:oMathPara>
                  </a14:m>
                  <a:endParaRPr lang="en-US" dirty="0"/>
                </a:p>
              </p:txBody>
            </p:sp>
          </mc:Choice>
          <mc:Fallback xmlns="">
            <p:sp>
              <p:nvSpPr>
                <p:cNvPr id="2" name="Rectangle 1">
                  <a:extLst>
                    <a:ext uri="{FF2B5EF4-FFF2-40B4-BE49-F238E27FC236}">
                      <a16:creationId xmlns:a16="http://schemas.microsoft.com/office/drawing/2014/main" id="{7273A4C0-FBF3-437F-98A5-FEE61F692435}"/>
                    </a:ext>
                  </a:extLst>
                </p:cNvPr>
                <p:cNvSpPr>
                  <a:spLocks noRot="1" noChangeAspect="1" noMove="1" noResize="1" noEditPoints="1" noAdjustHandles="1" noChangeArrowheads="1" noChangeShapeType="1" noTextEdit="1"/>
                </p:cNvSpPr>
                <p:nvPr/>
              </p:nvSpPr>
              <p:spPr>
                <a:xfrm>
                  <a:off x="10150836" y="3080620"/>
                  <a:ext cx="1108573" cy="369332"/>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72FDE808-9715-42FF-881D-3E0A1F526994}"/>
                    </a:ext>
                  </a:extLst>
                </p:cNvPr>
                <p:cNvSpPr/>
                <p:nvPr/>
              </p:nvSpPr>
              <p:spPr>
                <a:xfrm>
                  <a:off x="8197280" y="3365373"/>
                  <a:ext cx="127637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11</m:t>
                            </m:r>
                          </m:sub>
                        </m:sSub>
                      </m:oMath>
                    </m:oMathPara>
                  </a14:m>
                  <a:endParaRPr lang="en-US" dirty="0"/>
                </a:p>
              </p:txBody>
            </p:sp>
          </mc:Choice>
          <mc:Fallback xmlns="">
            <p:sp>
              <p:nvSpPr>
                <p:cNvPr id="64" name="Rectangle 63">
                  <a:extLst>
                    <a:ext uri="{FF2B5EF4-FFF2-40B4-BE49-F238E27FC236}">
                      <a16:creationId xmlns:a16="http://schemas.microsoft.com/office/drawing/2014/main" id="{72FDE808-9715-42FF-881D-3E0A1F526994}"/>
                    </a:ext>
                  </a:extLst>
                </p:cNvPr>
                <p:cNvSpPr>
                  <a:spLocks noRot="1" noChangeAspect="1" noMove="1" noResize="1" noEditPoints="1" noAdjustHandles="1" noChangeArrowheads="1" noChangeShapeType="1" noTextEdit="1"/>
                </p:cNvSpPr>
                <p:nvPr/>
              </p:nvSpPr>
              <p:spPr>
                <a:xfrm>
                  <a:off x="8197280" y="3365373"/>
                  <a:ext cx="1276375" cy="369332"/>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A4D59D59-2A38-4956-9231-8E3BDA2EC436}"/>
                    </a:ext>
                  </a:extLst>
                </p:cNvPr>
                <p:cNvSpPr/>
                <p:nvPr/>
              </p:nvSpPr>
              <p:spPr>
                <a:xfrm>
                  <a:off x="8165061" y="4340301"/>
                  <a:ext cx="1103251"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1</m:t>
                            </m:r>
                          </m:sub>
                        </m:sSub>
                      </m:oMath>
                    </m:oMathPara>
                  </a14:m>
                  <a:endParaRPr lang="en-US" dirty="0"/>
                </a:p>
              </p:txBody>
            </p:sp>
          </mc:Choice>
          <mc:Fallback xmlns="">
            <p:sp>
              <p:nvSpPr>
                <p:cNvPr id="65" name="Rectangle 64">
                  <a:extLst>
                    <a:ext uri="{FF2B5EF4-FFF2-40B4-BE49-F238E27FC236}">
                      <a16:creationId xmlns:a16="http://schemas.microsoft.com/office/drawing/2014/main" id="{A4D59D59-2A38-4956-9231-8E3BDA2EC436}"/>
                    </a:ext>
                  </a:extLst>
                </p:cNvPr>
                <p:cNvSpPr>
                  <a:spLocks noRot="1" noChangeAspect="1" noMove="1" noResize="1" noEditPoints="1" noAdjustHandles="1" noChangeArrowheads="1" noChangeShapeType="1" noTextEdit="1"/>
                </p:cNvSpPr>
                <p:nvPr/>
              </p:nvSpPr>
              <p:spPr>
                <a:xfrm>
                  <a:off x="8165061" y="4340301"/>
                  <a:ext cx="1103251" cy="369332"/>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ABED1A8E-07AF-4BB1-80D8-C8042EA3DCF2}"/>
                    </a:ext>
                  </a:extLst>
                </p:cNvPr>
                <p:cNvSpPr/>
                <p:nvPr/>
              </p:nvSpPr>
              <p:spPr>
                <a:xfrm>
                  <a:off x="6223360" y="4709633"/>
                  <a:ext cx="1271054"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11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10</m:t>
                            </m:r>
                          </m:sub>
                        </m:sSub>
                      </m:oMath>
                    </m:oMathPara>
                  </a14:m>
                  <a:endParaRPr lang="en-US" dirty="0"/>
                </a:p>
              </p:txBody>
            </p:sp>
          </mc:Choice>
          <mc:Fallback xmlns="">
            <p:sp>
              <p:nvSpPr>
                <p:cNvPr id="68" name="Rectangle 67">
                  <a:extLst>
                    <a:ext uri="{FF2B5EF4-FFF2-40B4-BE49-F238E27FC236}">
                      <a16:creationId xmlns:a16="http://schemas.microsoft.com/office/drawing/2014/main" id="{ABED1A8E-07AF-4BB1-80D8-C8042EA3DCF2}"/>
                    </a:ext>
                  </a:extLst>
                </p:cNvPr>
                <p:cNvSpPr>
                  <a:spLocks noRot="1" noChangeAspect="1" noMove="1" noResize="1" noEditPoints="1" noAdjustHandles="1" noChangeArrowheads="1" noChangeShapeType="1" noTextEdit="1"/>
                </p:cNvSpPr>
                <p:nvPr/>
              </p:nvSpPr>
              <p:spPr>
                <a:xfrm>
                  <a:off x="6223360" y="4709633"/>
                  <a:ext cx="1271054" cy="369332"/>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F6A97AF1-220C-44F7-BAE1-BD15279F3EF9}"/>
                    </a:ext>
                  </a:extLst>
                </p:cNvPr>
                <p:cNvSpPr/>
                <p:nvPr/>
              </p:nvSpPr>
              <p:spPr>
                <a:xfrm>
                  <a:off x="6285378" y="5768991"/>
                  <a:ext cx="1095329" cy="36933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00</m:t>
                            </m:r>
                          </m:sub>
                        </m:sSub>
                      </m:oMath>
                    </m:oMathPara>
                  </a14:m>
                  <a:endParaRPr lang="en-US" dirty="0"/>
                </a:p>
              </p:txBody>
            </p:sp>
          </mc:Choice>
          <mc:Fallback xmlns="">
            <p:sp>
              <p:nvSpPr>
                <p:cNvPr id="69" name="Rectangle 68">
                  <a:extLst>
                    <a:ext uri="{FF2B5EF4-FFF2-40B4-BE49-F238E27FC236}">
                      <a16:creationId xmlns:a16="http://schemas.microsoft.com/office/drawing/2014/main" id="{F6A97AF1-220C-44F7-BAE1-BD15279F3EF9}"/>
                    </a:ext>
                  </a:extLst>
                </p:cNvPr>
                <p:cNvSpPr>
                  <a:spLocks noRot="1" noChangeAspect="1" noMove="1" noResize="1" noEditPoints="1" noAdjustHandles="1" noChangeArrowheads="1" noChangeShapeType="1" noTextEdit="1"/>
                </p:cNvSpPr>
                <p:nvPr/>
              </p:nvSpPr>
              <p:spPr>
                <a:xfrm>
                  <a:off x="6285378" y="5768991"/>
                  <a:ext cx="1095329" cy="369332"/>
                </a:xfrm>
                <a:prstGeom prst="rect">
                  <a:avLst/>
                </a:prstGeom>
                <a:blipFill>
                  <a:blip r:embed="rId30"/>
                  <a:stretch>
                    <a:fillRect/>
                  </a:stretch>
                </a:blipFill>
              </p:spPr>
              <p:txBody>
                <a:bodyPr/>
                <a:lstStyle/>
                <a:p>
                  <a:r>
                    <a:rPr lang="en-US">
                      <a:noFill/>
                    </a:rPr>
                    <a:t> </a:t>
                  </a:r>
                </a:p>
              </p:txBody>
            </p:sp>
          </mc:Fallback>
        </mc:AlternateContent>
      </p:grpSp>
      <p:sp>
        <p:nvSpPr>
          <p:cNvPr id="73" name="Rectangle: Rounded Corners 72">
            <a:extLst>
              <a:ext uri="{FF2B5EF4-FFF2-40B4-BE49-F238E27FC236}">
                <a16:creationId xmlns:a16="http://schemas.microsoft.com/office/drawing/2014/main" id="{BBE67352-1B71-40A2-AA20-97019CE22805}"/>
              </a:ext>
            </a:extLst>
          </p:cNvPr>
          <p:cNvSpPr/>
          <p:nvPr/>
        </p:nvSpPr>
        <p:spPr>
          <a:xfrm>
            <a:off x="2437659" y="150206"/>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Systolic array</a:t>
            </a:r>
          </a:p>
        </p:txBody>
      </p:sp>
    </p:spTree>
    <p:extLst>
      <p:ext uri="{BB962C8B-B14F-4D97-AF65-F5344CB8AC3E}">
        <p14:creationId xmlns:p14="http://schemas.microsoft.com/office/powerpoint/2010/main" val="2375905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Group 137">
            <a:extLst>
              <a:ext uri="{FF2B5EF4-FFF2-40B4-BE49-F238E27FC236}">
                <a16:creationId xmlns:a16="http://schemas.microsoft.com/office/drawing/2014/main" id="{37427474-3B05-45EB-8CC2-F766121F33E0}"/>
              </a:ext>
            </a:extLst>
          </p:cNvPr>
          <p:cNvGrpSpPr/>
          <p:nvPr/>
        </p:nvGrpSpPr>
        <p:grpSpPr>
          <a:xfrm>
            <a:off x="771150" y="1227953"/>
            <a:ext cx="10812605" cy="5261380"/>
            <a:chOff x="1233084" y="1349873"/>
            <a:chExt cx="10812605" cy="5261380"/>
          </a:xfrm>
        </p:grpSpPr>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7B1A636C-78F6-41C6-ADE2-EAC19FC36565}"/>
                    </a:ext>
                  </a:extLst>
                </p:cNvPr>
                <p:cNvSpPr txBox="1"/>
                <p:nvPr/>
              </p:nvSpPr>
              <p:spPr>
                <a:xfrm>
                  <a:off x="10329293" y="1349873"/>
                  <a:ext cx="1716396" cy="369332"/>
                </a:xfrm>
                <a:prstGeom prst="rect">
                  <a:avLst/>
                </a:prstGeom>
                <a:noFill/>
              </p:spPr>
              <p:txBody>
                <a:bodyPr wrap="square" rtlCol="0">
                  <a:spAutoFit/>
                </a:bodyPr>
                <a:lstStyle/>
                <a:p>
                  <a:r>
                    <a:rPr lang="en-US" b="0" dirty="0"/>
                    <a:t>Columns </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𝐵</m:t>
                      </m:r>
                    </m:oMath>
                  </a14:m>
                  <a:endParaRPr lang="en-US" dirty="0"/>
                </a:p>
              </p:txBody>
            </p:sp>
          </mc:Choice>
          <mc:Fallback xmlns="">
            <p:sp>
              <p:nvSpPr>
                <p:cNvPr id="80" name="TextBox 79">
                  <a:extLst>
                    <a:ext uri="{FF2B5EF4-FFF2-40B4-BE49-F238E27FC236}">
                      <a16:creationId xmlns:a16="http://schemas.microsoft.com/office/drawing/2014/main" id="{7B1A636C-78F6-41C6-ADE2-EAC19FC36565}"/>
                    </a:ext>
                  </a:extLst>
                </p:cNvPr>
                <p:cNvSpPr txBox="1">
                  <a:spLocks noRot="1" noChangeAspect="1" noMove="1" noResize="1" noEditPoints="1" noAdjustHandles="1" noChangeArrowheads="1" noChangeShapeType="1" noTextEdit="1"/>
                </p:cNvSpPr>
                <p:nvPr/>
              </p:nvSpPr>
              <p:spPr>
                <a:xfrm>
                  <a:off x="10329293" y="1349873"/>
                  <a:ext cx="1716396" cy="369332"/>
                </a:xfrm>
                <a:prstGeom prst="rect">
                  <a:avLst/>
                </a:prstGeom>
                <a:blipFill>
                  <a:blip r:embed="rId2"/>
                  <a:stretch>
                    <a:fillRect l="-3203"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CACBDEFF-035B-4FC7-9FBC-4045C0247C34}"/>
                    </a:ext>
                  </a:extLst>
                </p:cNvPr>
                <p:cNvSpPr txBox="1"/>
                <p:nvPr/>
              </p:nvSpPr>
              <p:spPr>
                <a:xfrm>
                  <a:off x="9317295" y="2980964"/>
                  <a:ext cx="33705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01</m:t>
                            </m:r>
                          </m:sub>
                        </m:sSub>
                      </m:oMath>
                    </m:oMathPara>
                  </a14:m>
                  <a:endParaRPr lang="en-US" sz="2000" dirty="0"/>
                </a:p>
              </p:txBody>
            </p:sp>
          </mc:Choice>
          <mc:Fallback xmlns="">
            <p:sp>
              <p:nvSpPr>
                <p:cNvPr id="83" name="TextBox 82">
                  <a:extLst>
                    <a:ext uri="{FF2B5EF4-FFF2-40B4-BE49-F238E27FC236}">
                      <a16:creationId xmlns:a16="http://schemas.microsoft.com/office/drawing/2014/main" id="{CACBDEFF-035B-4FC7-9FBC-4045C0247C34}"/>
                    </a:ext>
                  </a:extLst>
                </p:cNvPr>
                <p:cNvSpPr txBox="1">
                  <a:spLocks noRot="1" noChangeAspect="1" noMove="1" noResize="1" noEditPoints="1" noAdjustHandles="1" noChangeArrowheads="1" noChangeShapeType="1" noTextEdit="1"/>
                </p:cNvSpPr>
                <p:nvPr/>
              </p:nvSpPr>
              <p:spPr>
                <a:xfrm>
                  <a:off x="9317295" y="2980964"/>
                  <a:ext cx="337056" cy="400110"/>
                </a:xfrm>
                <a:prstGeom prst="rect">
                  <a:avLst/>
                </a:prstGeom>
                <a:blipFill>
                  <a:blip r:embed="rId3"/>
                  <a:stretch>
                    <a:fillRect r="-5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BA00C1A1-9D6C-45D8-BBCF-71D5E71DB80C}"/>
                    </a:ext>
                  </a:extLst>
                </p:cNvPr>
                <p:cNvSpPr txBox="1"/>
                <p:nvPr/>
              </p:nvSpPr>
              <p:spPr>
                <a:xfrm>
                  <a:off x="7416331" y="2931831"/>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02</m:t>
                            </m:r>
                          </m:sub>
                        </m:sSub>
                      </m:oMath>
                    </m:oMathPara>
                  </a14:m>
                  <a:endParaRPr lang="en-US" sz="2000" dirty="0"/>
                </a:p>
              </p:txBody>
            </p:sp>
          </mc:Choice>
          <mc:Fallback xmlns="">
            <p:sp>
              <p:nvSpPr>
                <p:cNvPr id="84" name="TextBox 83">
                  <a:extLst>
                    <a:ext uri="{FF2B5EF4-FFF2-40B4-BE49-F238E27FC236}">
                      <a16:creationId xmlns:a16="http://schemas.microsoft.com/office/drawing/2014/main" id="{BA00C1A1-9D6C-45D8-BBCF-71D5E71DB80C}"/>
                    </a:ext>
                  </a:extLst>
                </p:cNvPr>
                <p:cNvSpPr txBox="1">
                  <a:spLocks noRot="1" noChangeAspect="1" noMove="1" noResize="1" noEditPoints="1" noAdjustHandles="1" noChangeArrowheads="1" noChangeShapeType="1" noTextEdit="1"/>
                </p:cNvSpPr>
                <p:nvPr/>
              </p:nvSpPr>
              <p:spPr>
                <a:xfrm>
                  <a:off x="7416331" y="2931831"/>
                  <a:ext cx="434340" cy="400110"/>
                </a:xfrm>
                <a:prstGeom prst="rect">
                  <a:avLst/>
                </a:prstGeom>
                <a:blipFill>
                  <a:blip r:embed="rId4"/>
                  <a:stretch>
                    <a:fillRect r="-18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DDCCD079-258F-45B6-9316-05F1A121BDCA}"/>
                    </a:ext>
                  </a:extLst>
                </p:cNvPr>
                <p:cNvSpPr txBox="1"/>
                <p:nvPr/>
              </p:nvSpPr>
              <p:spPr>
                <a:xfrm>
                  <a:off x="9363414" y="4296114"/>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10</m:t>
                            </m:r>
                          </m:sub>
                        </m:sSub>
                      </m:oMath>
                    </m:oMathPara>
                  </a14:m>
                  <a:endParaRPr lang="en-US" sz="2000" dirty="0"/>
                </a:p>
              </p:txBody>
            </p:sp>
          </mc:Choice>
          <mc:Fallback xmlns="">
            <p:sp>
              <p:nvSpPr>
                <p:cNvPr id="85" name="TextBox 84">
                  <a:extLst>
                    <a:ext uri="{FF2B5EF4-FFF2-40B4-BE49-F238E27FC236}">
                      <a16:creationId xmlns:a16="http://schemas.microsoft.com/office/drawing/2014/main" id="{DDCCD079-258F-45B6-9316-05F1A121BDCA}"/>
                    </a:ext>
                  </a:extLst>
                </p:cNvPr>
                <p:cNvSpPr txBox="1">
                  <a:spLocks noRot="1" noChangeAspect="1" noMove="1" noResize="1" noEditPoints="1" noAdjustHandles="1" noChangeArrowheads="1" noChangeShapeType="1" noTextEdit="1"/>
                </p:cNvSpPr>
                <p:nvPr/>
              </p:nvSpPr>
              <p:spPr>
                <a:xfrm>
                  <a:off x="9363414" y="4296114"/>
                  <a:ext cx="434340" cy="400110"/>
                </a:xfrm>
                <a:prstGeom prst="rect">
                  <a:avLst/>
                </a:prstGeom>
                <a:blipFill>
                  <a:blip r:embed="rId5"/>
                  <a:stretch>
                    <a:fillRect r="-18310"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1FEAC389-B117-4AF0-9F34-574528EDAEFD}"/>
                    </a:ext>
                  </a:extLst>
                </p:cNvPr>
                <p:cNvSpPr txBox="1"/>
                <p:nvPr/>
              </p:nvSpPr>
              <p:spPr>
                <a:xfrm>
                  <a:off x="7438980" y="4317352"/>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11</m:t>
                            </m:r>
                          </m:sub>
                        </m:sSub>
                      </m:oMath>
                    </m:oMathPara>
                  </a14:m>
                  <a:endParaRPr lang="en-US" sz="2000" dirty="0"/>
                </a:p>
              </p:txBody>
            </p:sp>
          </mc:Choice>
          <mc:Fallback xmlns="">
            <p:sp>
              <p:nvSpPr>
                <p:cNvPr id="86" name="TextBox 85">
                  <a:extLst>
                    <a:ext uri="{FF2B5EF4-FFF2-40B4-BE49-F238E27FC236}">
                      <a16:creationId xmlns:a16="http://schemas.microsoft.com/office/drawing/2014/main" id="{1FEAC389-B117-4AF0-9F34-574528EDAEFD}"/>
                    </a:ext>
                  </a:extLst>
                </p:cNvPr>
                <p:cNvSpPr txBox="1">
                  <a:spLocks noRot="1" noChangeAspect="1" noMove="1" noResize="1" noEditPoints="1" noAdjustHandles="1" noChangeArrowheads="1" noChangeShapeType="1" noTextEdit="1"/>
                </p:cNvSpPr>
                <p:nvPr/>
              </p:nvSpPr>
              <p:spPr>
                <a:xfrm>
                  <a:off x="7438980" y="4317352"/>
                  <a:ext cx="434340" cy="400110"/>
                </a:xfrm>
                <a:prstGeom prst="rect">
                  <a:avLst/>
                </a:prstGeom>
                <a:blipFill>
                  <a:blip r:embed="rId6"/>
                  <a:stretch>
                    <a:fillRect r="-16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4DD5B101-6788-4E89-90C0-F6CF8C10C81F}"/>
                    </a:ext>
                  </a:extLst>
                </p:cNvPr>
                <p:cNvSpPr txBox="1"/>
                <p:nvPr/>
              </p:nvSpPr>
              <p:spPr>
                <a:xfrm>
                  <a:off x="5500676" y="4296114"/>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12</m:t>
                            </m:r>
                          </m:sub>
                        </m:sSub>
                      </m:oMath>
                    </m:oMathPara>
                  </a14:m>
                  <a:endParaRPr lang="en-US" sz="2000" dirty="0"/>
                </a:p>
              </p:txBody>
            </p:sp>
          </mc:Choice>
          <mc:Fallback xmlns="">
            <p:sp>
              <p:nvSpPr>
                <p:cNvPr id="87" name="TextBox 86">
                  <a:extLst>
                    <a:ext uri="{FF2B5EF4-FFF2-40B4-BE49-F238E27FC236}">
                      <a16:creationId xmlns:a16="http://schemas.microsoft.com/office/drawing/2014/main" id="{4DD5B101-6788-4E89-90C0-F6CF8C10C81F}"/>
                    </a:ext>
                  </a:extLst>
                </p:cNvPr>
                <p:cNvSpPr txBox="1">
                  <a:spLocks noRot="1" noChangeAspect="1" noMove="1" noResize="1" noEditPoints="1" noAdjustHandles="1" noChangeArrowheads="1" noChangeShapeType="1" noTextEdit="1"/>
                </p:cNvSpPr>
                <p:nvPr/>
              </p:nvSpPr>
              <p:spPr>
                <a:xfrm>
                  <a:off x="5500676" y="4296114"/>
                  <a:ext cx="434340" cy="400110"/>
                </a:xfrm>
                <a:prstGeom prst="rect">
                  <a:avLst/>
                </a:prstGeom>
                <a:blipFill>
                  <a:blip r:embed="rId7"/>
                  <a:stretch>
                    <a:fillRect r="-16901"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44F11929-07E8-41AB-8C7D-9E3250901A2A}"/>
                    </a:ext>
                  </a:extLst>
                </p:cNvPr>
                <p:cNvSpPr txBox="1"/>
                <p:nvPr/>
              </p:nvSpPr>
              <p:spPr>
                <a:xfrm>
                  <a:off x="7467841" y="5668876"/>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20</m:t>
                            </m:r>
                          </m:sub>
                        </m:sSub>
                      </m:oMath>
                    </m:oMathPara>
                  </a14:m>
                  <a:endParaRPr lang="en-US" sz="2000" dirty="0"/>
                </a:p>
              </p:txBody>
            </p:sp>
          </mc:Choice>
          <mc:Fallback xmlns="">
            <p:sp>
              <p:nvSpPr>
                <p:cNvPr id="88" name="TextBox 87">
                  <a:extLst>
                    <a:ext uri="{FF2B5EF4-FFF2-40B4-BE49-F238E27FC236}">
                      <a16:creationId xmlns:a16="http://schemas.microsoft.com/office/drawing/2014/main" id="{44F11929-07E8-41AB-8C7D-9E3250901A2A}"/>
                    </a:ext>
                  </a:extLst>
                </p:cNvPr>
                <p:cNvSpPr txBox="1">
                  <a:spLocks noRot="1" noChangeAspect="1" noMove="1" noResize="1" noEditPoints="1" noAdjustHandles="1" noChangeArrowheads="1" noChangeShapeType="1" noTextEdit="1"/>
                </p:cNvSpPr>
                <p:nvPr/>
              </p:nvSpPr>
              <p:spPr>
                <a:xfrm>
                  <a:off x="7467841" y="5668876"/>
                  <a:ext cx="434340" cy="400110"/>
                </a:xfrm>
                <a:prstGeom prst="rect">
                  <a:avLst/>
                </a:prstGeom>
                <a:blipFill>
                  <a:blip r:embed="rId8"/>
                  <a:stretch>
                    <a:fillRect r="-180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65F80618-0DEB-420D-A240-4D62256FBDEC}"/>
                    </a:ext>
                  </a:extLst>
                </p:cNvPr>
                <p:cNvSpPr txBox="1"/>
                <p:nvPr/>
              </p:nvSpPr>
              <p:spPr>
                <a:xfrm>
                  <a:off x="5395952" y="5708709"/>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21</m:t>
                            </m:r>
                          </m:sub>
                        </m:sSub>
                      </m:oMath>
                    </m:oMathPara>
                  </a14:m>
                  <a:endParaRPr lang="en-US" sz="2000" dirty="0"/>
                </a:p>
              </p:txBody>
            </p:sp>
          </mc:Choice>
          <mc:Fallback xmlns="">
            <p:sp>
              <p:nvSpPr>
                <p:cNvPr id="89" name="TextBox 88">
                  <a:extLst>
                    <a:ext uri="{FF2B5EF4-FFF2-40B4-BE49-F238E27FC236}">
                      <a16:creationId xmlns:a16="http://schemas.microsoft.com/office/drawing/2014/main" id="{65F80618-0DEB-420D-A240-4D62256FBDEC}"/>
                    </a:ext>
                  </a:extLst>
                </p:cNvPr>
                <p:cNvSpPr txBox="1">
                  <a:spLocks noRot="1" noChangeAspect="1" noMove="1" noResize="1" noEditPoints="1" noAdjustHandles="1" noChangeArrowheads="1" noChangeShapeType="1" noTextEdit="1"/>
                </p:cNvSpPr>
                <p:nvPr/>
              </p:nvSpPr>
              <p:spPr>
                <a:xfrm>
                  <a:off x="5395952" y="5708709"/>
                  <a:ext cx="434340" cy="400110"/>
                </a:xfrm>
                <a:prstGeom prst="rect">
                  <a:avLst/>
                </a:prstGeom>
                <a:blipFill>
                  <a:blip r:embed="rId9"/>
                  <a:stretch>
                    <a:fillRect r="-180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6A7B9912-0A43-4092-91D7-BB1B999FF0E6}"/>
                    </a:ext>
                  </a:extLst>
                </p:cNvPr>
                <p:cNvSpPr txBox="1"/>
                <p:nvPr/>
              </p:nvSpPr>
              <p:spPr>
                <a:xfrm>
                  <a:off x="4248102" y="5868931"/>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22</m:t>
                            </m:r>
                          </m:sub>
                        </m:sSub>
                      </m:oMath>
                    </m:oMathPara>
                  </a14:m>
                  <a:endParaRPr lang="en-US" sz="2000" dirty="0"/>
                </a:p>
              </p:txBody>
            </p:sp>
          </mc:Choice>
          <mc:Fallback xmlns="">
            <p:sp>
              <p:nvSpPr>
                <p:cNvPr id="90" name="TextBox 89">
                  <a:extLst>
                    <a:ext uri="{FF2B5EF4-FFF2-40B4-BE49-F238E27FC236}">
                      <a16:creationId xmlns:a16="http://schemas.microsoft.com/office/drawing/2014/main" id="{6A7B9912-0A43-4092-91D7-BB1B999FF0E6}"/>
                    </a:ext>
                  </a:extLst>
                </p:cNvPr>
                <p:cNvSpPr txBox="1">
                  <a:spLocks noRot="1" noChangeAspect="1" noMove="1" noResize="1" noEditPoints="1" noAdjustHandles="1" noChangeArrowheads="1" noChangeShapeType="1" noTextEdit="1"/>
                </p:cNvSpPr>
                <p:nvPr/>
              </p:nvSpPr>
              <p:spPr>
                <a:xfrm>
                  <a:off x="4248102" y="5868931"/>
                  <a:ext cx="434340" cy="400110"/>
                </a:xfrm>
                <a:prstGeom prst="rect">
                  <a:avLst/>
                </a:prstGeom>
                <a:blipFill>
                  <a:blip r:embed="rId10"/>
                  <a:stretch>
                    <a:fillRect r="-19718"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77364F55-9BF9-406E-BF4A-B2181977113A}"/>
                    </a:ext>
                  </a:extLst>
                </p:cNvPr>
                <p:cNvSpPr txBox="1"/>
                <p:nvPr/>
              </p:nvSpPr>
              <p:spPr>
                <a:xfrm>
                  <a:off x="1233084" y="6241921"/>
                  <a:ext cx="9029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𝑇</m:t>
                        </m:r>
                        <m:r>
                          <a:rPr lang="en-US" b="0" i="1" smtClean="0">
                            <a:latin typeface="Cambria Math" panose="02040503050406030204" pitchFamily="18" charset="0"/>
                          </a:rPr>
                          <m:t>=4</m:t>
                        </m:r>
                      </m:oMath>
                    </m:oMathPara>
                  </a14:m>
                  <a:endParaRPr lang="en-US" dirty="0"/>
                </a:p>
              </p:txBody>
            </p:sp>
          </mc:Choice>
          <mc:Fallback xmlns="">
            <p:sp>
              <p:nvSpPr>
                <p:cNvPr id="91" name="TextBox 90">
                  <a:extLst>
                    <a:ext uri="{FF2B5EF4-FFF2-40B4-BE49-F238E27FC236}">
                      <a16:creationId xmlns:a16="http://schemas.microsoft.com/office/drawing/2014/main" id="{77364F55-9BF9-406E-BF4A-B2181977113A}"/>
                    </a:ext>
                  </a:extLst>
                </p:cNvPr>
                <p:cNvSpPr txBox="1">
                  <a:spLocks noRot="1" noChangeAspect="1" noMove="1" noResize="1" noEditPoints="1" noAdjustHandles="1" noChangeArrowheads="1" noChangeShapeType="1" noTextEdit="1"/>
                </p:cNvSpPr>
                <p:nvPr/>
              </p:nvSpPr>
              <p:spPr>
                <a:xfrm>
                  <a:off x="1233084" y="6241921"/>
                  <a:ext cx="902964"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9234D965-9F34-40CB-A7C4-46690B8F3D19}"/>
                    </a:ext>
                  </a:extLst>
                </p:cNvPr>
                <p:cNvSpPr txBox="1"/>
                <p:nvPr/>
              </p:nvSpPr>
              <p:spPr>
                <a:xfrm>
                  <a:off x="4341481" y="2882322"/>
                  <a:ext cx="1207755" cy="369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m:t>
                        </m:r>
                        <m:r>
                          <a:rPr lang="en-US" b="0" i="1" smtClean="0">
                            <a:latin typeface="Cambria Math" panose="02040503050406030204" pitchFamily="18" charset="0"/>
                          </a:rPr>
                          <m:t>𝑜𝑤𝑠</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𝐴</m:t>
                        </m:r>
                      </m:oMath>
                    </m:oMathPara>
                  </a14:m>
                  <a:endParaRPr lang="en-US" dirty="0"/>
                </a:p>
              </p:txBody>
            </p:sp>
          </mc:Choice>
          <mc:Fallback xmlns="">
            <p:sp>
              <p:nvSpPr>
                <p:cNvPr id="92" name="TextBox 91">
                  <a:extLst>
                    <a:ext uri="{FF2B5EF4-FFF2-40B4-BE49-F238E27FC236}">
                      <a16:creationId xmlns:a16="http://schemas.microsoft.com/office/drawing/2014/main" id="{9234D965-9F34-40CB-A7C4-46690B8F3D19}"/>
                    </a:ext>
                  </a:extLst>
                </p:cNvPr>
                <p:cNvSpPr txBox="1">
                  <a:spLocks noRot="1" noChangeAspect="1" noMove="1" noResize="1" noEditPoints="1" noAdjustHandles="1" noChangeArrowheads="1" noChangeShapeType="1" noTextEdit="1"/>
                </p:cNvSpPr>
                <p:nvPr/>
              </p:nvSpPr>
              <p:spPr>
                <a:xfrm>
                  <a:off x="4341481" y="2882322"/>
                  <a:ext cx="1207755" cy="369333"/>
                </a:xfrm>
                <a:prstGeom prst="rect">
                  <a:avLst/>
                </a:prstGeom>
                <a:blipFill>
                  <a:blip r:embed="rId12"/>
                  <a:stretch>
                    <a:fillRect r="-1005"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502B5709-9473-46F2-9657-DFD236DEE28A}"/>
                    </a:ext>
                  </a:extLst>
                </p:cNvPr>
                <p:cNvSpPr txBox="1"/>
                <p:nvPr/>
              </p:nvSpPr>
              <p:spPr>
                <a:xfrm>
                  <a:off x="6835076" y="5224977"/>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10</m:t>
                            </m:r>
                          </m:sub>
                        </m:sSub>
                      </m:oMath>
                    </m:oMathPara>
                  </a14:m>
                  <a:endParaRPr lang="en-US" sz="2000" dirty="0"/>
                </a:p>
              </p:txBody>
            </p:sp>
          </mc:Choice>
          <mc:Fallback xmlns="">
            <p:sp>
              <p:nvSpPr>
                <p:cNvPr id="93" name="TextBox 92">
                  <a:extLst>
                    <a:ext uri="{FF2B5EF4-FFF2-40B4-BE49-F238E27FC236}">
                      <a16:creationId xmlns:a16="http://schemas.microsoft.com/office/drawing/2014/main" id="{502B5709-9473-46F2-9657-DFD236DEE28A}"/>
                    </a:ext>
                  </a:extLst>
                </p:cNvPr>
                <p:cNvSpPr txBox="1">
                  <a:spLocks noRot="1" noChangeAspect="1" noMove="1" noResize="1" noEditPoints="1" noAdjustHandles="1" noChangeArrowheads="1" noChangeShapeType="1" noTextEdit="1"/>
                </p:cNvSpPr>
                <p:nvPr/>
              </p:nvSpPr>
              <p:spPr>
                <a:xfrm>
                  <a:off x="6835076" y="5224977"/>
                  <a:ext cx="472435" cy="400110"/>
                </a:xfrm>
                <a:prstGeom prst="rect">
                  <a:avLst/>
                </a:prstGeom>
                <a:blipFill>
                  <a:blip r:embed="rId13"/>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EC29E957-94B0-4C41-B86F-362107681CE1}"/>
                    </a:ext>
                  </a:extLst>
                </p:cNvPr>
                <p:cNvSpPr txBox="1"/>
                <p:nvPr/>
              </p:nvSpPr>
              <p:spPr>
                <a:xfrm>
                  <a:off x="6775019" y="3840089"/>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20</m:t>
                            </m:r>
                          </m:sub>
                        </m:sSub>
                      </m:oMath>
                    </m:oMathPara>
                  </a14:m>
                  <a:endParaRPr lang="en-US" sz="2000" dirty="0"/>
                </a:p>
              </p:txBody>
            </p:sp>
          </mc:Choice>
          <mc:Fallback xmlns="">
            <p:sp>
              <p:nvSpPr>
                <p:cNvPr id="94" name="TextBox 93">
                  <a:extLst>
                    <a:ext uri="{FF2B5EF4-FFF2-40B4-BE49-F238E27FC236}">
                      <a16:creationId xmlns:a16="http://schemas.microsoft.com/office/drawing/2014/main" id="{EC29E957-94B0-4C41-B86F-362107681CE1}"/>
                    </a:ext>
                  </a:extLst>
                </p:cNvPr>
                <p:cNvSpPr txBox="1">
                  <a:spLocks noRot="1" noChangeAspect="1" noMove="1" noResize="1" noEditPoints="1" noAdjustHandles="1" noChangeArrowheads="1" noChangeShapeType="1" noTextEdit="1"/>
                </p:cNvSpPr>
                <p:nvPr/>
              </p:nvSpPr>
              <p:spPr>
                <a:xfrm>
                  <a:off x="6775019" y="3840089"/>
                  <a:ext cx="472435" cy="400110"/>
                </a:xfrm>
                <a:prstGeom prst="rect">
                  <a:avLst/>
                </a:prstGeom>
                <a:blipFill>
                  <a:blip r:embed="rId14"/>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BC96580C-9160-49E5-800D-6A44D59F15B9}"/>
                    </a:ext>
                  </a:extLst>
                </p:cNvPr>
                <p:cNvSpPr txBox="1"/>
                <p:nvPr/>
              </p:nvSpPr>
              <p:spPr>
                <a:xfrm>
                  <a:off x="8648977" y="5242156"/>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01</m:t>
                            </m:r>
                          </m:sub>
                        </m:sSub>
                      </m:oMath>
                    </m:oMathPara>
                  </a14:m>
                  <a:endParaRPr lang="en-US" sz="2000" dirty="0"/>
                </a:p>
              </p:txBody>
            </p:sp>
          </mc:Choice>
          <mc:Fallback xmlns="">
            <p:sp>
              <p:nvSpPr>
                <p:cNvPr id="95" name="TextBox 94">
                  <a:extLst>
                    <a:ext uri="{FF2B5EF4-FFF2-40B4-BE49-F238E27FC236}">
                      <a16:creationId xmlns:a16="http://schemas.microsoft.com/office/drawing/2014/main" id="{BC96580C-9160-49E5-800D-6A44D59F15B9}"/>
                    </a:ext>
                  </a:extLst>
                </p:cNvPr>
                <p:cNvSpPr txBox="1">
                  <a:spLocks noRot="1" noChangeAspect="1" noMove="1" noResize="1" noEditPoints="1" noAdjustHandles="1" noChangeArrowheads="1" noChangeShapeType="1" noTextEdit="1"/>
                </p:cNvSpPr>
                <p:nvPr/>
              </p:nvSpPr>
              <p:spPr>
                <a:xfrm>
                  <a:off x="8648977" y="5242156"/>
                  <a:ext cx="472435" cy="400110"/>
                </a:xfrm>
                <a:prstGeom prst="rect">
                  <a:avLst/>
                </a:prstGeom>
                <a:blipFill>
                  <a:blip r:embed="rId15"/>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BA3F1CA7-5E97-4B8C-970F-3B58170FFCEF}"/>
                    </a:ext>
                  </a:extLst>
                </p:cNvPr>
                <p:cNvSpPr txBox="1"/>
                <p:nvPr/>
              </p:nvSpPr>
              <p:spPr>
                <a:xfrm>
                  <a:off x="8679112" y="3862618"/>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11</m:t>
                            </m:r>
                          </m:sub>
                        </m:sSub>
                      </m:oMath>
                    </m:oMathPara>
                  </a14:m>
                  <a:endParaRPr lang="en-US" sz="2000" dirty="0"/>
                </a:p>
              </p:txBody>
            </p:sp>
          </mc:Choice>
          <mc:Fallback xmlns="">
            <p:sp>
              <p:nvSpPr>
                <p:cNvPr id="96" name="TextBox 95">
                  <a:extLst>
                    <a:ext uri="{FF2B5EF4-FFF2-40B4-BE49-F238E27FC236}">
                      <a16:creationId xmlns:a16="http://schemas.microsoft.com/office/drawing/2014/main" id="{BA3F1CA7-5E97-4B8C-970F-3B58170FFCEF}"/>
                    </a:ext>
                  </a:extLst>
                </p:cNvPr>
                <p:cNvSpPr txBox="1">
                  <a:spLocks noRot="1" noChangeAspect="1" noMove="1" noResize="1" noEditPoints="1" noAdjustHandles="1" noChangeArrowheads="1" noChangeShapeType="1" noTextEdit="1"/>
                </p:cNvSpPr>
                <p:nvPr/>
              </p:nvSpPr>
              <p:spPr>
                <a:xfrm>
                  <a:off x="8679112" y="3862618"/>
                  <a:ext cx="472435" cy="400110"/>
                </a:xfrm>
                <a:prstGeom prst="rect">
                  <a:avLst/>
                </a:prstGeom>
                <a:blipFill>
                  <a:blip r:embed="rId16"/>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5E540097-47AD-4D7F-9858-B910D53543E5}"/>
                    </a:ext>
                  </a:extLst>
                </p:cNvPr>
                <p:cNvSpPr txBox="1"/>
                <p:nvPr/>
              </p:nvSpPr>
              <p:spPr>
                <a:xfrm>
                  <a:off x="8747215" y="2531721"/>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21</m:t>
                            </m:r>
                          </m:sub>
                        </m:sSub>
                      </m:oMath>
                    </m:oMathPara>
                  </a14:m>
                  <a:endParaRPr lang="en-US" sz="2000" dirty="0"/>
                </a:p>
              </p:txBody>
            </p:sp>
          </mc:Choice>
          <mc:Fallback xmlns="">
            <p:sp>
              <p:nvSpPr>
                <p:cNvPr id="97" name="TextBox 96">
                  <a:extLst>
                    <a:ext uri="{FF2B5EF4-FFF2-40B4-BE49-F238E27FC236}">
                      <a16:creationId xmlns:a16="http://schemas.microsoft.com/office/drawing/2014/main" id="{5E540097-47AD-4D7F-9858-B910D53543E5}"/>
                    </a:ext>
                  </a:extLst>
                </p:cNvPr>
                <p:cNvSpPr txBox="1">
                  <a:spLocks noRot="1" noChangeAspect="1" noMove="1" noResize="1" noEditPoints="1" noAdjustHandles="1" noChangeArrowheads="1" noChangeShapeType="1" noTextEdit="1"/>
                </p:cNvSpPr>
                <p:nvPr/>
              </p:nvSpPr>
              <p:spPr>
                <a:xfrm>
                  <a:off x="8747215" y="2531721"/>
                  <a:ext cx="472435" cy="400110"/>
                </a:xfrm>
                <a:prstGeom prst="rect">
                  <a:avLst/>
                </a:prstGeom>
                <a:blipFill>
                  <a:blip r:embed="rId17"/>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BBB499DD-9E7B-474E-B7B8-90FD2C0A3F04}"/>
                    </a:ext>
                  </a:extLst>
                </p:cNvPr>
                <p:cNvSpPr txBox="1"/>
                <p:nvPr/>
              </p:nvSpPr>
              <p:spPr>
                <a:xfrm>
                  <a:off x="10648875" y="3885244"/>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02</m:t>
                            </m:r>
                          </m:sub>
                        </m:sSub>
                      </m:oMath>
                    </m:oMathPara>
                  </a14:m>
                  <a:endParaRPr lang="en-US" sz="2000" dirty="0"/>
                </a:p>
              </p:txBody>
            </p:sp>
          </mc:Choice>
          <mc:Fallback xmlns="">
            <p:sp>
              <p:nvSpPr>
                <p:cNvPr id="98" name="TextBox 97">
                  <a:extLst>
                    <a:ext uri="{FF2B5EF4-FFF2-40B4-BE49-F238E27FC236}">
                      <a16:creationId xmlns:a16="http://schemas.microsoft.com/office/drawing/2014/main" id="{BBB499DD-9E7B-474E-B7B8-90FD2C0A3F04}"/>
                    </a:ext>
                  </a:extLst>
                </p:cNvPr>
                <p:cNvSpPr txBox="1">
                  <a:spLocks noRot="1" noChangeAspect="1" noMove="1" noResize="1" noEditPoints="1" noAdjustHandles="1" noChangeArrowheads="1" noChangeShapeType="1" noTextEdit="1"/>
                </p:cNvSpPr>
                <p:nvPr/>
              </p:nvSpPr>
              <p:spPr>
                <a:xfrm>
                  <a:off x="10648875" y="3885244"/>
                  <a:ext cx="472435" cy="400110"/>
                </a:xfrm>
                <a:prstGeom prst="rect">
                  <a:avLst/>
                </a:prstGeom>
                <a:blipFill>
                  <a:blip r:embed="rId18"/>
                  <a:stretch>
                    <a:fillRect r="-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117E8689-455A-420D-AE2A-B2ED288B4A7B}"/>
                    </a:ext>
                  </a:extLst>
                </p:cNvPr>
                <p:cNvSpPr txBox="1"/>
                <p:nvPr/>
              </p:nvSpPr>
              <p:spPr>
                <a:xfrm>
                  <a:off x="10635864" y="2556007"/>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12</m:t>
                            </m:r>
                          </m:sub>
                        </m:sSub>
                      </m:oMath>
                    </m:oMathPara>
                  </a14:m>
                  <a:endParaRPr lang="en-US" sz="2000" dirty="0"/>
                </a:p>
              </p:txBody>
            </p:sp>
          </mc:Choice>
          <mc:Fallback xmlns="">
            <p:sp>
              <p:nvSpPr>
                <p:cNvPr id="99" name="TextBox 98">
                  <a:extLst>
                    <a:ext uri="{FF2B5EF4-FFF2-40B4-BE49-F238E27FC236}">
                      <a16:creationId xmlns:a16="http://schemas.microsoft.com/office/drawing/2014/main" id="{117E8689-455A-420D-AE2A-B2ED288B4A7B}"/>
                    </a:ext>
                  </a:extLst>
                </p:cNvPr>
                <p:cNvSpPr txBox="1">
                  <a:spLocks noRot="1" noChangeAspect="1" noMove="1" noResize="1" noEditPoints="1" noAdjustHandles="1" noChangeArrowheads="1" noChangeShapeType="1" noTextEdit="1"/>
                </p:cNvSpPr>
                <p:nvPr/>
              </p:nvSpPr>
              <p:spPr>
                <a:xfrm>
                  <a:off x="10635864" y="2556007"/>
                  <a:ext cx="472435" cy="400110"/>
                </a:xfrm>
                <a:prstGeom prst="rect">
                  <a:avLst/>
                </a:prstGeom>
                <a:blipFill>
                  <a:blip r:embed="rId19"/>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98644998-2A03-46E5-8207-B0A4633646E8}"/>
                    </a:ext>
                  </a:extLst>
                </p:cNvPr>
                <p:cNvSpPr txBox="1"/>
                <p:nvPr/>
              </p:nvSpPr>
              <p:spPr>
                <a:xfrm>
                  <a:off x="10399647" y="1941834"/>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22</m:t>
                            </m:r>
                          </m:sub>
                        </m:sSub>
                      </m:oMath>
                    </m:oMathPara>
                  </a14:m>
                  <a:endParaRPr lang="en-US" sz="2000" dirty="0"/>
                </a:p>
              </p:txBody>
            </p:sp>
          </mc:Choice>
          <mc:Fallback xmlns="">
            <p:sp>
              <p:nvSpPr>
                <p:cNvPr id="100" name="TextBox 99">
                  <a:extLst>
                    <a:ext uri="{FF2B5EF4-FFF2-40B4-BE49-F238E27FC236}">
                      <a16:creationId xmlns:a16="http://schemas.microsoft.com/office/drawing/2014/main" id="{98644998-2A03-46E5-8207-B0A4633646E8}"/>
                    </a:ext>
                  </a:extLst>
                </p:cNvPr>
                <p:cNvSpPr txBox="1">
                  <a:spLocks noRot="1" noChangeAspect="1" noMove="1" noResize="1" noEditPoints="1" noAdjustHandles="1" noChangeArrowheads="1" noChangeShapeType="1" noTextEdit="1"/>
                </p:cNvSpPr>
                <p:nvPr/>
              </p:nvSpPr>
              <p:spPr>
                <a:xfrm>
                  <a:off x="10399647" y="1941834"/>
                  <a:ext cx="472435" cy="400110"/>
                </a:xfrm>
                <a:prstGeom prst="rect">
                  <a:avLst/>
                </a:prstGeom>
                <a:blipFill>
                  <a:blip r:embed="rId20"/>
                  <a:stretch>
                    <a:fillRect r="-6410"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009DE10F-7DD1-4336-9B81-AB4E60D37E63}"/>
                    </a:ext>
                  </a:extLst>
                </p:cNvPr>
                <p:cNvSpPr/>
                <p:nvPr/>
              </p:nvSpPr>
              <p:spPr>
                <a:xfrm>
                  <a:off x="6080756" y="2933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00</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00</m:t>
                            </m:r>
                          </m:sub>
                        </m:sSub>
                      </m:oMath>
                    </m:oMathPara>
                  </a14:m>
                  <a:endParaRPr lang="en-US" dirty="0">
                    <a:solidFill>
                      <a:schemeClr val="tx1"/>
                    </a:solidFill>
                  </a:endParaRPr>
                </a:p>
                <a:p>
                  <a:pPr algn="ct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01</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10</m:t>
                          </m:r>
                        </m:sub>
                      </m:sSub>
                    </m:oMath>
                  </a14:m>
                  <a:endParaRPr lang="en-US" dirty="0">
                    <a:solidFill>
                      <a:schemeClr val="tx1"/>
                    </a:solidFill>
                  </a:endParaRPr>
                </a:p>
                <a:p>
                  <a:pPr algn="ct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m:t>
                          </m:r>
                          <m:r>
                            <a:rPr lang="en-US" b="0" i="1" smtClean="0">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m:t>
                          </m:r>
                          <m:r>
                            <a:rPr lang="en-US" i="1">
                              <a:solidFill>
                                <a:schemeClr val="tx1"/>
                              </a:solidFill>
                              <a:latin typeface="Cambria Math" panose="02040503050406030204" pitchFamily="18" charset="0"/>
                            </a:rPr>
                            <m:t>0</m:t>
                          </m:r>
                        </m:sub>
                      </m:sSub>
                    </m:oMath>
                  </a14:m>
                  <a:endParaRPr lang="en-US" dirty="0">
                    <a:solidFill>
                      <a:schemeClr val="tx1"/>
                    </a:solidFill>
                  </a:endParaRPr>
                </a:p>
              </p:txBody>
            </p:sp>
          </mc:Choice>
          <mc:Fallback xmlns="">
            <p:sp>
              <p:nvSpPr>
                <p:cNvPr id="101" name="Rectangle 100">
                  <a:extLst>
                    <a:ext uri="{FF2B5EF4-FFF2-40B4-BE49-F238E27FC236}">
                      <a16:creationId xmlns:a16="http://schemas.microsoft.com/office/drawing/2014/main" id="{009DE10F-7DD1-4336-9B81-AB4E60D37E63}"/>
                    </a:ext>
                  </a:extLst>
                </p:cNvPr>
                <p:cNvSpPr>
                  <a:spLocks noRot="1" noChangeAspect="1" noMove="1" noResize="1" noEditPoints="1" noAdjustHandles="1" noChangeArrowheads="1" noChangeShapeType="1" noTextEdit="1"/>
                </p:cNvSpPr>
                <p:nvPr/>
              </p:nvSpPr>
              <p:spPr>
                <a:xfrm>
                  <a:off x="6080756" y="2933905"/>
                  <a:ext cx="1371600" cy="914400"/>
                </a:xfrm>
                <a:prstGeom prst="rect">
                  <a:avLst/>
                </a:prstGeom>
                <a:blipFill>
                  <a:blip r:embed="rId21"/>
                  <a:stretch>
                    <a:fillRect b="-9868"/>
                  </a:stretch>
                </a:blipFill>
              </p:spPr>
              <p:txBody>
                <a:bodyPr/>
                <a:lstStyle/>
                <a:p>
                  <a:r>
                    <a:rPr lang="en-US">
                      <a:noFill/>
                    </a:rPr>
                    <a:t> </a:t>
                  </a:r>
                </a:p>
              </p:txBody>
            </p:sp>
          </mc:Fallback>
        </mc:AlternateContent>
        <p:sp>
          <p:nvSpPr>
            <p:cNvPr id="102" name="Rectangle 101">
              <a:extLst>
                <a:ext uri="{FF2B5EF4-FFF2-40B4-BE49-F238E27FC236}">
                  <a16:creationId xmlns:a16="http://schemas.microsoft.com/office/drawing/2014/main" id="{DC1C1233-22B2-4B19-BCA9-1503A593B658}"/>
                </a:ext>
              </a:extLst>
            </p:cNvPr>
            <p:cNvSpPr/>
            <p:nvPr/>
          </p:nvSpPr>
          <p:spPr>
            <a:xfrm>
              <a:off x="7993356" y="2933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50F47CA5-564E-4D61-9119-932A065E51E9}"/>
                </a:ext>
              </a:extLst>
            </p:cNvPr>
            <p:cNvSpPr/>
            <p:nvPr/>
          </p:nvSpPr>
          <p:spPr>
            <a:xfrm>
              <a:off x="9905955" y="2933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Arrow Connector 103">
              <a:extLst>
                <a:ext uri="{FF2B5EF4-FFF2-40B4-BE49-F238E27FC236}">
                  <a16:creationId xmlns:a16="http://schemas.microsoft.com/office/drawing/2014/main" id="{38AED41E-7ADE-4D61-BD77-0A9421869B43}"/>
                </a:ext>
              </a:extLst>
            </p:cNvPr>
            <p:cNvCxnSpPr>
              <a:cxnSpLocks/>
              <a:endCxn id="103" idx="1"/>
            </p:cNvCxnSpPr>
            <p:nvPr/>
          </p:nvCxnSpPr>
          <p:spPr>
            <a:xfrm>
              <a:off x="9364912" y="3391105"/>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5FFE5120-5A92-4D54-9733-439AF22B6CEF}"/>
                </a:ext>
              </a:extLst>
            </p:cNvPr>
            <p:cNvSpPr/>
            <p:nvPr/>
          </p:nvSpPr>
          <p:spPr>
            <a:xfrm>
              <a:off x="6080713" y="427258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CFA209AB-3B52-4BC6-AF33-4E2781AA9539}"/>
                </a:ext>
              </a:extLst>
            </p:cNvPr>
            <p:cNvSpPr/>
            <p:nvPr/>
          </p:nvSpPr>
          <p:spPr>
            <a:xfrm>
              <a:off x="7993312" y="427258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F1DE6CC2-A936-4AC3-A64F-3483C767D2DE}"/>
                </a:ext>
              </a:extLst>
            </p:cNvPr>
            <p:cNvSpPr/>
            <p:nvPr/>
          </p:nvSpPr>
          <p:spPr>
            <a:xfrm>
              <a:off x="9905955" y="4262728"/>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8" name="Straight Arrow Connector 107">
              <a:extLst>
                <a:ext uri="{FF2B5EF4-FFF2-40B4-BE49-F238E27FC236}">
                  <a16:creationId xmlns:a16="http://schemas.microsoft.com/office/drawing/2014/main" id="{C6AD53AA-6272-4BD9-9C35-E6B4EF51EB98}"/>
                </a:ext>
              </a:extLst>
            </p:cNvPr>
            <p:cNvCxnSpPr>
              <a:cxnSpLocks/>
              <a:stCxn id="105" idx="3"/>
            </p:cNvCxnSpPr>
            <p:nvPr/>
          </p:nvCxnSpPr>
          <p:spPr>
            <a:xfrm>
              <a:off x="7452313" y="4729784"/>
              <a:ext cx="5409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E0EC5118-D4CA-4395-8F3C-59AC79063385}"/>
                </a:ext>
              </a:extLst>
            </p:cNvPr>
            <p:cNvCxnSpPr>
              <a:cxnSpLocks/>
              <a:stCxn id="106" idx="3"/>
            </p:cNvCxnSpPr>
            <p:nvPr/>
          </p:nvCxnSpPr>
          <p:spPr>
            <a:xfrm>
              <a:off x="9364912" y="4729784"/>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D72FE46F-910A-4160-953E-1C3606E6EDF6}"/>
                </a:ext>
              </a:extLst>
            </p:cNvPr>
            <p:cNvSpPr/>
            <p:nvPr/>
          </p:nvSpPr>
          <p:spPr>
            <a:xfrm>
              <a:off x="6080713" y="5642266"/>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DA47A9BB-D5BB-44AF-B5F6-CF243BCEEF16}"/>
                </a:ext>
              </a:extLst>
            </p:cNvPr>
            <p:cNvSpPr/>
            <p:nvPr/>
          </p:nvSpPr>
          <p:spPr>
            <a:xfrm>
              <a:off x="7993312" y="5660972"/>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2696D6B7-B24F-4DA5-97D9-2A95B6E38567}"/>
                </a:ext>
              </a:extLst>
            </p:cNvPr>
            <p:cNvSpPr/>
            <p:nvPr/>
          </p:nvSpPr>
          <p:spPr>
            <a:xfrm>
              <a:off x="9909765" y="5642266"/>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3" name="Straight Arrow Connector 112">
              <a:extLst>
                <a:ext uri="{FF2B5EF4-FFF2-40B4-BE49-F238E27FC236}">
                  <a16:creationId xmlns:a16="http://schemas.microsoft.com/office/drawing/2014/main" id="{CD4FEA2F-888A-4A95-8822-447C93EC867F}"/>
                </a:ext>
              </a:extLst>
            </p:cNvPr>
            <p:cNvCxnSpPr>
              <a:cxnSpLocks/>
              <a:endCxn id="111" idx="1"/>
            </p:cNvCxnSpPr>
            <p:nvPr/>
          </p:nvCxnSpPr>
          <p:spPr>
            <a:xfrm flipV="1">
              <a:off x="7452313" y="6118172"/>
              <a:ext cx="540999" cy="3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704E64B7-8618-4AAA-93A2-EB11460A8950}"/>
                </a:ext>
              </a:extLst>
            </p:cNvPr>
            <p:cNvCxnSpPr>
              <a:cxnSpLocks/>
              <a:stCxn id="111" idx="3"/>
              <a:endCxn id="112" idx="1"/>
            </p:cNvCxnSpPr>
            <p:nvPr/>
          </p:nvCxnSpPr>
          <p:spPr>
            <a:xfrm flipV="1">
              <a:off x="9364912" y="6099466"/>
              <a:ext cx="544853" cy="187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3D962803-4A28-488F-B43A-6DCD8706D5E1}"/>
                </a:ext>
              </a:extLst>
            </p:cNvPr>
            <p:cNvCxnSpPr>
              <a:cxnSpLocks/>
              <a:stCxn id="103" idx="2"/>
              <a:endCxn id="107" idx="0"/>
            </p:cNvCxnSpPr>
            <p:nvPr/>
          </p:nvCxnSpPr>
          <p:spPr>
            <a:xfrm>
              <a:off x="10591755" y="3848305"/>
              <a:ext cx="0" cy="414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D8FB1333-65C2-47E2-A4D2-A8438BED964D}"/>
                </a:ext>
              </a:extLst>
            </p:cNvPr>
            <p:cNvCxnSpPr>
              <a:cxnSpLocks/>
              <a:stCxn id="107" idx="2"/>
              <a:endCxn id="112" idx="0"/>
            </p:cNvCxnSpPr>
            <p:nvPr/>
          </p:nvCxnSpPr>
          <p:spPr>
            <a:xfrm>
              <a:off x="10591755" y="5177128"/>
              <a:ext cx="3810" cy="465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E5E85372-0E1F-4B23-ABCF-CA66A019970C}"/>
                </a:ext>
              </a:extLst>
            </p:cNvPr>
            <p:cNvCxnSpPr>
              <a:cxnSpLocks/>
              <a:stCxn id="102" idx="2"/>
              <a:endCxn id="106" idx="0"/>
            </p:cNvCxnSpPr>
            <p:nvPr/>
          </p:nvCxnSpPr>
          <p:spPr>
            <a:xfrm flipH="1">
              <a:off x="8679112" y="3848305"/>
              <a:ext cx="44"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BB803100-99CD-4B35-87E9-67DDF96D44A0}"/>
                </a:ext>
              </a:extLst>
            </p:cNvPr>
            <p:cNvCxnSpPr>
              <a:cxnSpLocks/>
              <a:stCxn id="101" idx="2"/>
              <a:endCxn id="105" idx="0"/>
            </p:cNvCxnSpPr>
            <p:nvPr/>
          </p:nvCxnSpPr>
          <p:spPr>
            <a:xfrm flipH="1">
              <a:off x="6766513" y="3848305"/>
              <a:ext cx="43"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DFFB9C4D-F63F-41BB-BC56-5D643CFDE363}"/>
                </a:ext>
              </a:extLst>
            </p:cNvPr>
            <p:cNvCxnSpPr>
              <a:cxnSpLocks/>
              <a:stCxn id="105" idx="2"/>
            </p:cNvCxnSpPr>
            <p:nvPr/>
          </p:nvCxnSpPr>
          <p:spPr>
            <a:xfrm>
              <a:off x="6766513" y="5186984"/>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51A3043E-AAD3-46F8-9BC7-7D4BA481BE8A}"/>
                </a:ext>
              </a:extLst>
            </p:cNvPr>
            <p:cNvCxnSpPr>
              <a:cxnSpLocks/>
              <a:stCxn id="106" idx="2"/>
              <a:endCxn id="111" idx="0"/>
            </p:cNvCxnSpPr>
            <p:nvPr/>
          </p:nvCxnSpPr>
          <p:spPr>
            <a:xfrm>
              <a:off x="8679112" y="5186984"/>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E2632A23-C8D8-4297-BACA-9A9C4EE94C17}"/>
                </a:ext>
              </a:extLst>
            </p:cNvPr>
            <p:cNvCxnSpPr/>
            <p:nvPr/>
          </p:nvCxnSpPr>
          <p:spPr>
            <a:xfrm>
              <a:off x="5634989" y="3391105"/>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98208FE6-2BB8-48B0-857E-553EA8D2D6E4}"/>
                </a:ext>
              </a:extLst>
            </p:cNvPr>
            <p:cNvCxnSpPr/>
            <p:nvPr/>
          </p:nvCxnSpPr>
          <p:spPr>
            <a:xfrm>
              <a:off x="5619702" y="6118172"/>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8152D544-87CC-46AE-B9B6-8FD7672FCA1D}"/>
                </a:ext>
              </a:extLst>
            </p:cNvPr>
            <p:cNvCxnSpPr/>
            <p:nvPr/>
          </p:nvCxnSpPr>
          <p:spPr>
            <a:xfrm>
              <a:off x="5619701" y="4692757"/>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FB8AD27E-EF6E-4E9A-AC60-B928BD28B3C3}"/>
                </a:ext>
              </a:extLst>
            </p:cNvPr>
            <p:cNvCxnSpPr>
              <a:cxnSpLocks/>
            </p:cNvCxnSpPr>
            <p:nvPr/>
          </p:nvCxnSpPr>
          <p:spPr>
            <a:xfrm>
              <a:off x="7452313" y="3368450"/>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5D522A5F-10C6-44F2-8494-B51705ACC9C4}"/>
                </a:ext>
              </a:extLst>
            </p:cNvPr>
            <p:cNvCxnSpPr>
              <a:cxnSpLocks/>
              <a:endCxn id="101" idx="0"/>
            </p:cNvCxnSpPr>
            <p:nvPr/>
          </p:nvCxnSpPr>
          <p:spPr>
            <a:xfrm>
              <a:off x="6766513" y="2578220"/>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C41D2E78-E204-4EEE-AAC3-44661E9818FB}"/>
                </a:ext>
              </a:extLst>
            </p:cNvPr>
            <p:cNvCxnSpPr>
              <a:cxnSpLocks/>
            </p:cNvCxnSpPr>
            <p:nvPr/>
          </p:nvCxnSpPr>
          <p:spPr>
            <a:xfrm>
              <a:off x="8683069" y="2578220"/>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FE8E0490-A81F-46DD-812E-5D056B71C9F6}"/>
                </a:ext>
              </a:extLst>
            </p:cNvPr>
            <p:cNvCxnSpPr>
              <a:cxnSpLocks/>
            </p:cNvCxnSpPr>
            <p:nvPr/>
          </p:nvCxnSpPr>
          <p:spPr>
            <a:xfrm>
              <a:off x="10591755" y="2598473"/>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13A3ADAF-AC17-4946-AA7F-100498DDA023}"/>
                    </a:ext>
                  </a:extLst>
                </p:cNvPr>
                <p:cNvSpPr/>
                <p:nvPr/>
              </p:nvSpPr>
              <p:spPr>
                <a:xfrm>
                  <a:off x="6227354" y="4234591"/>
                  <a:ext cx="1095329" cy="36933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00</m:t>
                            </m:r>
                          </m:sub>
                        </m:sSub>
                      </m:oMath>
                    </m:oMathPara>
                  </a14:m>
                  <a:endParaRPr lang="en-US" dirty="0"/>
                </a:p>
              </p:txBody>
            </p:sp>
          </mc:Choice>
          <mc:Fallback xmlns="">
            <p:sp>
              <p:nvSpPr>
                <p:cNvPr id="78" name="Rectangle 77">
                  <a:extLst>
                    <a:ext uri="{FF2B5EF4-FFF2-40B4-BE49-F238E27FC236}">
                      <a16:creationId xmlns:a16="http://schemas.microsoft.com/office/drawing/2014/main" id="{13A3ADAF-AC17-4946-AA7F-100498DDA023}"/>
                    </a:ext>
                  </a:extLst>
                </p:cNvPr>
                <p:cNvSpPr>
                  <a:spLocks noRot="1" noChangeAspect="1" noMove="1" noResize="1" noEditPoints="1" noAdjustHandles="1" noChangeArrowheads="1" noChangeShapeType="1" noTextEdit="1"/>
                </p:cNvSpPr>
                <p:nvPr/>
              </p:nvSpPr>
              <p:spPr>
                <a:xfrm>
                  <a:off x="6227354" y="4234591"/>
                  <a:ext cx="1095329"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431D5614-FA61-46C6-B1D9-F1E5CA570A8B}"/>
                    </a:ext>
                  </a:extLst>
                </p:cNvPr>
                <p:cNvSpPr/>
                <p:nvPr/>
              </p:nvSpPr>
              <p:spPr>
                <a:xfrm>
                  <a:off x="8192929" y="2889915"/>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1</m:t>
                            </m:r>
                          </m:sub>
                        </m:sSub>
                      </m:oMath>
                    </m:oMathPara>
                  </a14:m>
                  <a:endParaRPr lang="en-US" dirty="0"/>
                </a:p>
              </p:txBody>
            </p:sp>
          </mc:Choice>
          <mc:Fallback xmlns="">
            <p:sp>
              <p:nvSpPr>
                <p:cNvPr id="79" name="Rectangle 78">
                  <a:extLst>
                    <a:ext uri="{FF2B5EF4-FFF2-40B4-BE49-F238E27FC236}">
                      <a16:creationId xmlns:a16="http://schemas.microsoft.com/office/drawing/2014/main" id="{431D5614-FA61-46C6-B1D9-F1E5CA570A8B}"/>
                    </a:ext>
                  </a:extLst>
                </p:cNvPr>
                <p:cNvSpPr>
                  <a:spLocks noRot="1" noChangeAspect="1" noMove="1" noResize="1" noEditPoints="1" noAdjustHandles="1" noChangeArrowheads="1" noChangeShapeType="1" noTextEdit="1"/>
                </p:cNvSpPr>
                <p:nvPr/>
              </p:nvSpPr>
              <p:spPr>
                <a:xfrm>
                  <a:off x="8192929" y="2889915"/>
                  <a:ext cx="1108573" cy="36933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10B02861-6F94-471D-A936-47593DC76F05}"/>
                    </a:ext>
                  </a:extLst>
                </p:cNvPr>
                <p:cNvSpPr/>
                <p:nvPr/>
              </p:nvSpPr>
              <p:spPr>
                <a:xfrm>
                  <a:off x="10094589" y="3080620"/>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2</m:t>
                            </m:r>
                          </m:sub>
                        </m:sSub>
                      </m:oMath>
                    </m:oMathPara>
                  </a14:m>
                  <a:endParaRPr lang="en-US" dirty="0"/>
                </a:p>
              </p:txBody>
            </p:sp>
          </mc:Choice>
          <mc:Fallback xmlns="">
            <p:sp>
              <p:nvSpPr>
                <p:cNvPr id="70" name="Rectangle 69">
                  <a:extLst>
                    <a:ext uri="{FF2B5EF4-FFF2-40B4-BE49-F238E27FC236}">
                      <a16:creationId xmlns:a16="http://schemas.microsoft.com/office/drawing/2014/main" id="{10B02861-6F94-471D-A936-47593DC76F05}"/>
                    </a:ext>
                  </a:extLst>
                </p:cNvPr>
                <p:cNvSpPr>
                  <a:spLocks noRot="1" noChangeAspect="1" noMove="1" noResize="1" noEditPoints="1" noAdjustHandles="1" noChangeArrowheads="1" noChangeShapeType="1" noTextEdit="1"/>
                </p:cNvSpPr>
                <p:nvPr/>
              </p:nvSpPr>
              <p:spPr>
                <a:xfrm>
                  <a:off x="10094589" y="3080620"/>
                  <a:ext cx="1108573" cy="36933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1606148D-84C9-4765-8AC5-03015F9FE210}"/>
                    </a:ext>
                  </a:extLst>
                </p:cNvPr>
                <p:cNvSpPr/>
                <p:nvPr/>
              </p:nvSpPr>
              <p:spPr>
                <a:xfrm>
                  <a:off x="8094666" y="3142298"/>
                  <a:ext cx="127637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11</m:t>
                            </m:r>
                          </m:sub>
                        </m:sSub>
                      </m:oMath>
                    </m:oMathPara>
                  </a14:m>
                  <a:endParaRPr lang="en-US" dirty="0"/>
                </a:p>
              </p:txBody>
            </p:sp>
          </mc:Choice>
          <mc:Fallback xmlns="">
            <p:sp>
              <p:nvSpPr>
                <p:cNvPr id="71" name="Rectangle 70">
                  <a:extLst>
                    <a:ext uri="{FF2B5EF4-FFF2-40B4-BE49-F238E27FC236}">
                      <a16:creationId xmlns:a16="http://schemas.microsoft.com/office/drawing/2014/main" id="{1606148D-84C9-4765-8AC5-03015F9FE210}"/>
                    </a:ext>
                  </a:extLst>
                </p:cNvPr>
                <p:cNvSpPr>
                  <a:spLocks noRot="1" noChangeAspect="1" noMove="1" noResize="1" noEditPoints="1" noAdjustHandles="1" noChangeArrowheads="1" noChangeShapeType="1" noTextEdit="1"/>
                </p:cNvSpPr>
                <p:nvPr/>
              </p:nvSpPr>
              <p:spPr>
                <a:xfrm>
                  <a:off x="8094666" y="3142298"/>
                  <a:ext cx="1276375" cy="36933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98CAF015-2696-4DF4-9E95-18EA9C703A9B}"/>
                    </a:ext>
                  </a:extLst>
                </p:cNvPr>
                <p:cNvSpPr/>
                <p:nvPr/>
              </p:nvSpPr>
              <p:spPr>
                <a:xfrm>
                  <a:off x="8080217" y="4340301"/>
                  <a:ext cx="1160447" cy="92333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1</m:t>
                            </m:r>
                          </m:sub>
                        </m:sSub>
                      </m:oMath>
                    </m:oMathPara>
                  </a14:m>
                  <a:endParaRPr lang="en-US" dirty="0"/>
                </a:p>
                <a:p>
                  <a:pPr algn="ctr"/>
                  <a:r>
                    <a:rPr lang="en-US" dirty="0"/>
                    <a:t>+</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r>
                            <a:rPr lang="en-US" b="0" i="1" smtClean="0">
                              <a:latin typeface="Cambria Math" panose="02040503050406030204" pitchFamily="18" charset="0"/>
                            </a:rPr>
                            <m:t>1</m:t>
                          </m:r>
                        </m:sub>
                      </m:sSub>
                    </m:oMath>
                  </a14:m>
                  <a:endParaRPr lang="en-US" dirty="0"/>
                </a:p>
                <a:p>
                  <a:pPr algn="ctr"/>
                  <a:endParaRPr lang="en-US" dirty="0"/>
                </a:p>
              </p:txBody>
            </p:sp>
          </mc:Choice>
          <mc:Fallback xmlns="">
            <p:sp>
              <p:nvSpPr>
                <p:cNvPr id="72" name="Rectangle 71">
                  <a:extLst>
                    <a:ext uri="{FF2B5EF4-FFF2-40B4-BE49-F238E27FC236}">
                      <a16:creationId xmlns:a16="http://schemas.microsoft.com/office/drawing/2014/main" id="{98CAF015-2696-4DF4-9E95-18EA9C703A9B}"/>
                    </a:ext>
                  </a:extLst>
                </p:cNvPr>
                <p:cNvSpPr>
                  <a:spLocks noRot="1" noChangeAspect="1" noMove="1" noResize="1" noEditPoints="1" noAdjustHandles="1" noChangeArrowheads="1" noChangeShapeType="1" noTextEdit="1"/>
                </p:cNvSpPr>
                <p:nvPr/>
              </p:nvSpPr>
              <p:spPr>
                <a:xfrm>
                  <a:off x="8080217" y="4340301"/>
                  <a:ext cx="1160447" cy="923330"/>
                </a:xfrm>
                <a:prstGeom prst="rect">
                  <a:avLst/>
                </a:prstGeom>
                <a:blipFill>
                  <a:blip r:embed="rId26"/>
                  <a:stretch>
                    <a:fillRect l="-4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FCF56A4E-B7FB-4227-8595-EEB8B20DB9BD}"/>
                    </a:ext>
                  </a:extLst>
                </p:cNvPr>
                <p:cNvSpPr/>
                <p:nvPr/>
              </p:nvSpPr>
              <p:spPr>
                <a:xfrm>
                  <a:off x="6167584" y="4527229"/>
                  <a:ext cx="1271054"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11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10</m:t>
                            </m:r>
                          </m:sub>
                        </m:sSub>
                      </m:oMath>
                    </m:oMathPara>
                  </a14:m>
                  <a:endParaRPr lang="en-US" dirty="0"/>
                </a:p>
              </p:txBody>
            </p:sp>
          </mc:Choice>
          <mc:Fallback xmlns="">
            <p:sp>
              <p:nvSpPr>
                <p:cNvPr id="73" name="Rectangle 72">
                  <a:extLst>
                    <a:ext uri="{FF2B5EF4-FFF2-40B4-BE49-F238E27FC236}">
                      <a16:creationId xmlns:a16="http://schemas.microsoft.com/office/drawing/2014/main" id="{FCF56A4E-B7FB-4227-8595-EEB8B20DB9BD}"/>
                    </a:ext>
                  </a:extLst>
                </p:cNvPr>
                <p:cNvSpPr>
                  <a:spLocks noRot="1" noChangeAspect="1" noMove="1" noResize="1" noEditPoints="1" noAdjustHandles="1" noChangeArrowheads="1" noChangeShapeType="1" noTextEdit="1"/>
                </p:cNvSpPr>
                <p:nvPr/>
              </p:nvSpPr>
              <p:spPr>
                <a:xfrm>
                  <a:off x="6167584" y="4527229"/>
                  <a:ext cx="1271054" cy="369332"/>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3015E546-21A4-44B5-AF21-32ED2967CBBF}"/>
                    </a:ext>
                  </a:extLst>
                </p:cNvPr>
                <p:cNvSpPr/>
                <p:nvPr/>
              </p:nvSpPr>
              <p:spPr>
                <a:xfrm>
                  <a:off x="6227354" y="5672447"/>
                  <a:ext cx="1095329" cy="36933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00</m:t>
                            </m:r>
                          </m:sub>
                        </m:sSub>
                      </m:oMath>
                    </m:oMathPara>
                  </a14:m>
                  <a:endParaRPr lang="en-US" dirty="0"/>
                </a:p>
              </p:txBody>
            </p:sp>
          </mc:Choice>
          <mc:Fallback xmlns="">
            <p:sp>
              <p:nvSpPr>
                <p:cNvPr id="74" name="Rectangle 73">
                  <a:extLst>
                    <a:ext uri="{FF2B5EF4-FFF2-40B4-BE49-F238E27FC236}">
                      <a16:creationId xmlns:a16="http://schemas.microsoft.com/office/drawing/2014/main" id="{3015E546-21A4-44B5-AF21-32ED2967CBBF}"/>
                    </a:ext>
                  </a:extLst>
                </p:cNvPr>
                <p:cNvSpPr>
                  <a:spLocks noRot="1" noChangeAspect="1" noMove="1" noResize="1" noEditPoints="1" noAdjustHandles="1" noChangeArrowheads="1" noChangeShapeType="1" noTextEdit="1"/>
                </p:cNvSpPr>
                <p:nvPr/>
              </p:nvSpPr>
              <p:spPr>
                <a:xfrm>
                  <a:off x="6227354" y="5672447"/>
                  <a:ext cx="1095329" cy="369332"/>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Rectangle 129">
                  <a:extLst>
                    <a:ext uri="{FF2B5EF4-FFF2-40B4-BE49-F238E27FC236}">
                      <a16:creationId xmlns:a16="http://schemas.microsoft.com/office/drawing/2014/main" id="{FCF1E006-AE16-471D-AF35-30F5573C6607}"/>
                    </a:ext>
                  </a:extLst>
                </p:cNvPr>
                <p:cNvSpPr/>
                <p:nvPr/>
              </p:nvSpPr>
              <p:spPr>
                <a:xfrm>
                  <a:off x="10073658" y="3391105"/>
                  <a:ext cx="127637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m:t>
                            </m:r>
                            <m:r>
                              <a:rPr lang="en-US" i="1">
                                <a:latin typeface="Cambria Math" panose="02040503050406030204" pitchFamily="18" charset="0"/>
                              </a:rPr>
                              <m:t>2</m:t>
                            </m:r>
                          </m:sub>
                        </m:sSub>
                      </m:oMath>
                    </m:oMathPara>
                  </a14:m>
                  <a:endParaRPr lang="en-US" dirty="0"/>
                </a:p>
              </p:txBody>
            </p:sp>
          </mc:Choice>
          <mc:Fallback xmlns="">
            <p:sp>
              <p:nvSpPr>
                <p:cNvPr id="130" name="Rectangle 129">
                  <a:extLst>
                    <a:ext uri="{FF2B5EF4-FFF2-40B4-BE49-F238E27FC236}">
                      <a16:creationId xmlns:a16="http://schemas.microsoft.com/office/drawing/2014/main" id="{FCF1E006-AE16-471D-AF35-30F5573C6607}"/>
                    </a:ext>
                  </a:extLst>
                </p:cNvPr>
                <p:cNvSpPr>
                  <a:spLocks noRot="1" noChangeAspect="1" noMove="1" noResize="1" noEditPoints="1" noAdjustHandles="1" noChangeArrowheads="1" noChangeShapeType="1" noTextEdit="1"/>
                </p:cNvSpPr>
                <p:nvPr/>
              </p:nvSpPr>
              <p:spPr>
                <a:xfrm>
                  <a:off x="10073658" y="3391105"/>
                  <a:ext cx="1276375" cy="369332"/>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Rectangle 130">
                  <a:extLst>
                    <a:ext uri="{FF2B5EF4-FFF2-40B4-BE49-F238E27FC236}">
                      <a16:creationId xmlns:a16="http://schemas.microsoft.com/office/drawing/2014/main" id="{FD283530-E263-4BFA-9B7F-837D2B477209}"/>
                    </a:ext>
                  </a:extLst>
                </p:cNvPr>
                <p:cNvSpPr/>
                <p:nvPr/>
              </p:nvSpPr>
              <p:spPr>
                <a:xfrm>
                  <a:off x="10084240" y="4398302"/>
                  <a:ext cx="1103251"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0</m:t>
                            </m:r>
                            <m:r>
                              <a:rPr lang="en-US" i="1">
                                <a:latin typeface="Cambria Math" panose="02040503050406030204" pitchFamily="18" charset="0"/>
                              </a:rPr>
                              <m:t>2</m:t>
                            </m:r>
                          </m:sub>
                        </m:sSub>
                      </m:oMath>
                    </m:oMathPara>
                  </a14:m>
                  <a:endParaRPr lang="en-US" dirty="0"/>
                </a:p>
              </p:txBody>
            </p:sp>
          </mc:Choice>
          <mc:Fallback xmlns="">
            <p:sp>
              <p:nvSpPr>
                <p:cNvPr id="131" name="Rectangle 130">
                  <a:extLst>
                    <a:ext uri="{FF2B5EF4-FFF2-40B4-BE49-F238E27FC236}">
                      <a16:creationId xmlns:a16="http://schemas.microsoft.com/office/drawing/2014/main" id="{FD283530-E263-4BFA-9B7F-837D2B477209}"/>
                    </a:ext>
                  </a:extLst>
                </p:cNvPr>
                <p:cNvSpPr>
                  <a:spLocks noRot="1" noChangeAspect="1" noMove="1" noResize="1" noEditPoints="1" noAdjustHandles="1" noChangeArrowheads="1" noChangeShapeType="1" noTextEdit="1"/>
                </p:cNvSpPr>
                <p:nvPr/>
              </p:nvSpPr>
              <p:spPr>
                <a:xfrm>
                  <a:off x="10084240" y="4398302"/>
                  <a:ext cx="1103251" cy="369332"/>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Rectangle 131">
                  <a:extLst>
                    <a:ext uri="{FF2B5EF4-FFF2-40B4-BE49-F238E27FC236}">
                      <a16:creationId xmlns:a16="http://schemas.microsoft.com/office/drawing/2014/main" id="{FD943C3B-25EA-4C4D-8AB7-09137C114401}"/>
                    </a:ext>
                  </a:extLst>
                </p:cNvPr>
                <p:cNvSpPr/>
                <p:nvPr/>
              </p:nvSpPr>
              <p:spPr>
                <a:xfrm>
                  <a:off x="8207266" y="3430302"/>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1</m:t>
                            </m:r>
                          </m:sub>
                        </m:sSub>
                      </m:oMath>
                    </m:oMathPara>
                  </a14:m>
                  <a:endParaRPr lang="en-US" dirty="0"/>
                </a:p>
              </p:txBody>
            </p:sp>
          </mc:Choice>
          <mc:Fallback xmlns="">
            <p:sp>
              <p:nvSpPr>
                <p:cNvPr id="132" name="Rectangle 131">
                  <a:extLst>
                    <a:ext uri="{FF2B5EF4-FFF2-40B4-BE49-F238E27FC236}">
                      <a16:creationId xmlns:a16="http://schemas.microsoft.com/office/drawing/2014/main" id="{FD943C3B-25EA-4C4D-8AB7-09137C114401}"/>
                    </a:ext>
                  </a:extLst>
                </p:cNvPr>
                <p:cNvSpPr>
                  <a:spLocks noRot="1" noChangeAspect="1" noMove="1" noResize="1" noEditPoints="1" noAdjustHandles="1" noChangeArrowheads="1" noChangeShapeType="1" noTextEdit="1"/>
                </p:cNvSpPr>
                <p:nvPr/>
              </p:nvSpPr>
              <p:spPr>
                <a:xfrm>
                  <a:off x="8207266" y="3430302"/>
                  <a:ext cx="1108573" cy="369332"/>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Rectangle 132">
                  <a:extLst>
                    <a:ext uri="{FF2B5EF4-FFF2-40B4-BE49-F238E27FC236}">
                      <a16:creationId xmlns:a16="http://schemas.microsoft.com/office/drawing/2014/main" id="{48759339-BCF9-4B54-862B-504537C4CFEF}"/>
                    </a:ext>
                  </a:extLst>
                </p:cNvPr>
                <p:cNvSpPr/>
                <p:nvPr/>
              </p:nvSpPr>
              <p:spPr>
                <a:xfrm>
                  <a:off x="6226298" y="4819867"/>
                  <a:ext cx="127637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12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20</m:t>
                            </m:r>
                          </m:sub>
                        </m:sSub>
                      </m:oMath>
                    </m:oMathPara>
                  </a14:m>
                  <a:endParaRPr lang="en-US" dirty="0"/>
                </a:p>
              </p:txBody>
            </p:sp>
          </mc:Choice>
          <mc:Fallback xmlns="">
            <p:sp>
              <p:nvSpPr>
                <p:cNvPr id="133" name="Rectangle 132">
                  <a:extLst>
                    <a:ext uri="{FF2B5EF4-FFF2-40B4-BE49-F238E27FC236}">
                      <a16:creationId xmlns:a16="http://schemas.microsoft.com/office/drawing/2014/main" id="{48759339-BCF9-4B54-862B-504537C4CFEF}"/>
                    </a:ext>
                  </a:extLst>
                </p:cNvPr>
                <p:cNvSpPr>
                  <a:spLocks noRot="1" noChangeAspect="1" noMove="1" noResize="1" noEditPoints="1" noAdjustHandles="1" noChangeArrowheads="1" noChangeShapeType="1" noTextEdit="1"/>
                </p:cNvSpPr>
                <p:nvPr/>
              </p:nvSpPr>
              <p:spPr>
                <a:xfrm>
                  <a:off x="6226298" y="4819867"/>
                  <a:ext cx="1276375" cy="369332"/>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Rectangle 133">
                  <a:extLst>
                    <a:ext uri="{FF2B5EF4-FFF2-40B4-BE49-F238E27FC236}">
                      <a16:creationId xmlns:a16="http://schemas.microsoft.com/office/drawing/2014/main" id="{8EED572D-C281-47C7-B6ED-1E43664AD0B7}"/>
                    </a:ext>
                  </a:extLst>
                </p:cNvPr>
                <p:cNvSpPr/>
                <p:nvPr/>
              </p:nvSpPr>
              <p:spPr>
                <a:xfrm>
                  <a:off x="8080217" y="5764320"/>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01</m:t>
                            </m:r>
                          </m:sub>
                        </m:sSub>
                      </m:oMath>
                    </m:oMathPara>
                  </a14:m>
                  <a:endParaRPr lang="en-US" dirty="0"/>
                </a:p>
              </p:txBody>
            </p:sp>
          </mc:Choice>
          <mc:Fallback xmlns="">
            <p:sp>
              <p:nvSpPr>
                <p:cNvPr id="134" name="Rectangle 133">
                  <a:extLst>
                    <a:ext uri="{FF2B5EF4-FFF2-40B4-BE49-F238E27FC236}">
                      <a16:creationId xmlns:a16="http://schemas.microsoft.com/office/drawing/2014/main" id="{8EED572D-C281-47C7-B6ED-1E43664AD0B7}"/>
                    </a:ext>
                  </a:extLst>
                </p:cNvPr>
                <p:cNvSpPr>
                  <a:spLocks noRot="1" noChangeAspect="1" noMove="1" noResize="1" noEditPoints="1" noAdjustHandles="1" noChangeArrowheads="1" noChangeShapeType="1" noTextEdit="1"/>
                </p:cNvSpPr>
                <p:nvPr/>
              </p:nvSpPr>
              <p:spPr>
                <a:xfrm>
                  <a:off x="8080217" y="5764320"/>
                  <a:ext cx="1108573" cy="369332"/>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Rectangle 134">
                  <a:extLst>
                    <a:ext uri="{FF2B5EF4-FFF2-40B4-BE49-F238E27FC236}">
                      <a16:creationId xmlns:a16="http://schemas.microsoft.com/office/drawing/2014/main" id="{598E5A5F-D8C2-4736-9356-EC9B05A312B0}"/>
                    </a:ext>
                  </a:extLst>
                </p:cNvPr>
                <p:cNvSpPr/>
                <p:nvPr/>
              </p:nvSpPr>
              <p:spPr>
                <a:xfrm>
                  <a:off x="6111289" y="5948986"/>
                  <a:ext cx="1249893" cy="36933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21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m:t>
                            </m:r>
                            <m:r>
                              <a:rPr lang="en-US" i="1">
                                <a:latin typeface="Cambria Math" panose="02040503050406030204" pitchFamily="18" charset="0"/>
                              </a:rPr>
                              <m:t>0</m:t>
                            </m:r>
                          </m:sub>
                        </m:sSub>
                      </m:oMath>
                    </m:oMathPara>
                  </a14:m>
                  <a:endParaRPr lang="en-US" dirty="0"/>
                </a:p>
              </p:txBody>
            </p:sp>
          </mc:Choice>
          <mc:Fallback xmlns="">
            <p:sp>
              <p:nvSpPr>
                <p:cNvPr id="135" name="Rectangle 134">
                  <a:extLst>
                    <a:ext uri="{FF2B5EF4-FFF2-40B4-BE49-F238E27FC236}">
                      <a16:creationId xmlns:a16="http://schemas.microsoft.com/office/drawing/2014/main" id="{598E5A5F-D8C2-4736-9356-EC9B05A312B0}"/>
                    </a:ext>
                  </a:extLst>
                </p:cNvPr>
                <p:cNvSpPr>
                  <a:spLocks noRot="1" noChangeAspect="1" noMove="1" noResize="1" noEditPoints="1" noAdjustHandles="1" noChangeArrowheads="1" noChangeShapeType="1" noTextEdit="1"/>
                </p:cNvSpPr>
                <p:nvPr/>
              </p:nvSpPr>
              <p:spPr>
                <a:xfrm>
                  <a:off x="6111289" y="5948986"/>
                  <a:ext cx="1249893" cy="369332"/>
                </a:xfrm>
                <a:prstGeom prst="rect">
                  <a:avLst/>
                </a:prstGeom>
                <a:blipFill>
                  <a:blip r:embed="rId34"/>
                  <a:stretch>
                    <a:fillRect/>
                  </a:stretch>
                </a:blipFill>
              </p:spPr>
              <p:txBody>
                <a:bodyPr/>
                <a:lstStyle/>
                <a:p>
                  <a:r>
                    <a:rPr lang="en-US">
                      <a:noFill/>
                    </a:rPr>
                    <a:t> </a:t>
                  </a:r>
                </a:p>
              </p:txBody>
            </p:sp>
          </mc:Fallback>
        </mc:AlternateContent>
      </p:grpSp>
      <p:sp>
        <p:nvSpPr>
          <p:cNvPr id="65" name="Rectangle: Rounded Corners 64">
            <a:extLst>
              <a:ext uri="{FF2B5EF4-FFF2-40B4-BE49-F238E27FC236}">
                <a16:creationId xmlns:a16="http://schemas.microsoft.com/office/drawing/2014/main" id="{D288920F-6B8E-450F-92A5-EC882614DEF4}"/>
              </a:ext>
            </a:extLst>
          </p:cNvPr>
          <p:cNvSpPr/>
          <p:nvPr/>
        </p:nvSpPr>
        <p:spPr>
          <a:xfrm>
            <a:off x="2437659" y="150206"/>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Systolic array</a:t>
            </a:r>
          </a:p>
        </p:txBody>
      </p:sp>
    </p:spTree>
    <p:extLst>
      <p:ext uri="{BB962C8B-B14F-4D97-AF65-F5344CB8AC3E}">
        <p14:creationId xmlns:p14="http://schemas.microsoft.com/office/powerpoint/2010/main" val="1831152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177331DE-1B94-437A-979C-B5B255B29F1A}"/>
              </a:ext>
            </a:extLst>
          </p:cNvPr>
          <p:cNvGrpSpPr/>
          <p:nvPr/>
        </p:nvGrpSpPr>
        <p:grpSpPr>
          <a:xfrm>
            <a:off x="818127" y="1231859"/>
            <a:ext cx="10842727" cy="5522443"/>
            <a:chOff x="1110755" y="1258433"/>
            <a:chExt cx="10842727" cy="5522443"/>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920BCCE-16CC-4D0A-A7BF-F2D4528A51FF}"/>
                    </a:ext>
                  </a:extLst>
                </p:cNvPr>
                <p:cNvSpPr txBox="1"/>
                <p:nvPr/>
              </p:nvSpPr>
              <p:spPr>
                <a:xfrm>
                  <a:off x="10237086" y="1258433"/>
                  <a:ext cx="1716396" cy="369332"/>
                </a:xfrm>
                <a:prstGeom prst="rect">
                  <a:avLst/>
                </a:prstGeom>
                <a:noFill/>
              </p:spPr>
              <p:txBody>
                <a:bodyPr wrap="square" rtlCol="0">
                  <a:spAutoFit/>
                </a:bodyPr>
                <a:lstStyle/>
                <a:p>
                  <a:r>
                    <a:rPr lang="en-US" b="0" dirty="0"/>
                    <a:t>Columns </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𝐵</m:t>
                      </m:r>
                    </m:oMath>
                  </a14:m>
                  <a:endParaRPr lang="en-US" dirty="0"/>
                </a:p>
              </p:txBody>
            </p:sp>
          </mc:Choice>
          <mc:Fallback xmlns="">
            <p:sp>
              <p:nvSpPr>
                <p:cNvPr id="24" name="TextBox 23">
                  <a:extLst>
                    <a:ext uri="{FF2B5EF4-FFF2-40B4-BE49-F238E27FC236}">
                      <a16:creationId xmlns:a16="http://schemas.microsoft.com/office/drawing/2014/main" id="{6920BCCE-16CC-4D0A-A7BF-F2D4528A51FF}"/>
                    </a:ext>
                  </a:extLst>
                </p:cNvPr>
                <p:cNvSpPr txBox="1">
                  <a:spLocks noRot="1" noChangeAspect="1" noMove="1" noResize="1" noEditPoints="1" noAdjustHandles="1" noChangeArrowheads="1" noChangeShapeType="1" noTextEdit="1"/>
                </p:cNvSpPr>
                <p:nvPr/>
              </p:nvSpPr>
              <p:spPr>
                <a:xfrm>
                  <a:off x="10237086" y="1258433"/>
                  <a:ext cx="1716396" cy="369332"/>
                </a:xfrm>
                <a:prstGeom prst="rect">
                  <a:avLst/>
                </a:prstGeom>
                <a:blipFill>
                  <a:blip r:embed="rId2"/>
                  <a:stretch>
                    <a:fillRect l="-2837"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1BCE780-61F1-486C-AB17-BE7C87E70A2E}"/>
                    </a:ext>
                  </a:extLst>
                </p:cNvPr>
                <p:cNvSpPr txBox="1"/>
                <p:nvPr/>
              </p:nvSpPr>
              <p:spPr>
                <a:xfrm>
                  <a:off x="9244213" y="2886808"/>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02</m:t>
                            </m:r>
                          </m:sub>
                        </m:sSub>
                      </m:oMath>
                    </m:oMathPara>
                  </a14:m>
                  <a:endParaRPr lang="en-US" sz="2000" dirty="0"/>
                </a:p>
              </p:txBody>
            </p:sp>
          </mc:Choice>
          <mc:Fallback xmlns="">
            <p:sp>
              <p:nvSpPr>
                <p:cNvPr id="27" name="TextBox 26">
                  <a:extLst>
                    <a:ext uri="{FF2B5EF4-FFF2-40B4-BE49-F238E27FC236}">
                      <a16:creationId xmlns:a16="http://schemas.microsoft.com/office/drawing/2014/main" id="{81BCE780-61F1-486C-AB17-BE7C87E70A2E}"/>
                    </a:ext>
                  </a:extLst>
                </p:cNvPr>
                <p:cNvSpPr txBox="1">
                  <a:spLocks noRot="1" noChangeAspect="1" noMove="1" noResize="1" noEditPoints="1" noAdjustHandles="1" noChangeArrowheads="1" noChangeShapeType="1" noTextEdit="1"/>
                </p:cNvSpPr>
                <p:nvPr/>
              </p:nvSpPr>
              <p:spPr>
                <a:xfrm>
                  <a:off x="9244213" y="2886808"/>
                  <a:ext cx="434340" cy="400110"/>
                </a:xfrm>
                <a:prstGeom prst="rect">
                  <a:avLst/>
                </a:prstGeom>
                <a:blipFill>
                  <a:blip r:embed="rId3"/>
                  <a:stretch>
                    <a:fillRect r="-180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1C5A850-B324-4CC5-9F29-DDC0311566E1}"/>
                    </a:ext>
                  </a:extLst>
                </p:cNvPr>
                <p:cNvSpPr txBox="1"/>
                <p:nvPr/>
              </p:nvSpPr>
              <p:spPr>
                <a:xfrm>
                  <a:off x="9277978" y="4180139"/>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11</m:t>
                            </m:r>
                          </m:sub>
                        </m:sSub>
                      </m:oMath>
                    </m:oMathPara>
                  </a14:m>
                  <a:endParaRPr lang="en-US" sz="2000" dirty="0"/>
                </a:p>
              </p:txBody>
            </p:sp>
          </mc:Choice>
          <mc:Fallback xmlns="">
            <p:sp>
              <p:nvSpPr>
                <p:cNvPr id="29" name="TextBox 28">
                  <a:extLst>
                    <a:ext uri="{FF2B5EF4-FFF2-40B4-BE49-F238E27FC236}">
                      <a16:creationId xmlns:a16="http://schemas.microsoft.com/office/drawing/2014/main" id="{61C5A850-B324-4CC5-9F29-DDC0311566E1}"/>
                    </a:ext>
                  </a:extLst>
                </p:cNvPr>
                <p:cNvSpPr txBox="1">
                  <a:spLocks noRot="1" noChangeAspect="1" noMove="1" noResize="1" noEditPoints="1" noAdjustHandles="1" noChangeArrowheads="1" noChangeShapeType="1" noTextEdit="1"/>
                </p:cNvSpPr>
                <p:nvPr/>
              </p:nvSpPr>
              <p:spPr>
                <a:xfrm>
                  <a:off x="9277978" y="4180139"/>
                  <a:ext cx="434340" cy="400110"/>
                </a:xfrm>
                <a:prstGeom prst="rect">
                  <a:avLst/>
                </a:prstGeom>
                <a:blipFill>
                  <a:blip r:embed="rId4"/>
                  <a:stretch>
                    <a:fillRect r="-16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D37BB1B-7A28-41AF-9259-BB3AD538E9CE}"/>
                    </a:ext>
                  </a:extLst>
                </p:cNvPr>
                <p:cNvSpPr txBox="1"/>
                <p:nvPr/>
              </p:nvSpPr>
              <p:spPr>
                <a:xfrm>
                  <a:off x="7373135" y="4201771"/>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12</m:t>
                            </m:r>
                          </m:sub>
                        </m:sSub>
                      </m:oMath>
                    </m:oMathPara>
                  </a14:m>
                  <a:endParaRPr lang="en-US" sz="2000" dirty="0"/>
                </a:p>
              </p:txBody>
            </p:sp>
          </mc:Choice>
          <mc:Fallback xmlns="">
            <p:sp>
              <p:nvSpPr>
                <p:cNvPr id="30" name="TextBox 29">
                  <a:extLst>
                    <a:ext uri="{FF2B5EF4-FFF2-40B4-BE49-F238E27FC236}">
                      <a16:creationId xmlns:a16="http://schemas.microsoft.com/office/drawing/2014/main" id="{7D37BB1B-7A28-41AF-9259-BB3AD538E9CE}"/>
                    </a:ext>
                  </a:extLst>
                </p:cNvPr>
                <p:cNvSpPr txBox="1">
                  <a:spLocks noRot="1" noChangeAspect="1" noMove="1" noResize="1" noEditPoints="1" noAdjustHandles="1" noChangeArrowheads="1" noChangeShapeType="1" noTextEdit="1"/>
                </p:cNvSpPr>
                <p:nvPr/>
              </p:nvSpPr>
              <p:spPr>
                <a:xfrm>
                  <a:off x="7373135" y="4201771"/>
                  <a:ext cx="434340" cy="400110"/>
                </a:xfrm>
                <a:prstGeom prst="rect">
                  <a:avLst/>
                </a:prstGeom>
                <a:blipFill>
                  <a:blip r:embed="rId5"/>
                  <a:stretch>
                    <a:fillRect r="-16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F6EBF33-7216-4223-AC85-926060F3A70A}"/>
                    </a:ext>
                  </a:extLst>
                </p:cNvPr>
                <p:cNvSpPr txBox="1"/>
                <p:nvPr/>
              </p:nvSpPr>
              <p:spPr>
                <a:xfrm>
                  <a:off x="9264261" y="5550229"/>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20</m:t>
                            </m:r>
                          </m:sub>
                        </m:sSub>
                      </m:oMath>
                    </m:oMathPara>
                  </a14:m>
                  <a:endParaRPr lang="en-US" sz="2000" dirty="0"/>
                </a:p>
              </p:txBody>
            </p:sp>
          </mc:Choice>
          <mc:Fallback xmlns="">
            <p:sp>
              <p:nvSpPr>
                <p:cNvPr id="31" name="TextBox 30">
                  <a:extLst>
                    <a:ext uri="{FF2B5EF4-FFF2-40B4-BE49-F238E27FC236}">
                      <a16:creationId xmlns:a16="http://schemas.microsoft.com/office/drawing/2014/main" id="{AF6EBF33-7216-4223-AC85-926060F3A70A}"/>
                    </a:ext>
                  </a:extLst>
                </p:cNvPr>
                <p:cNvSpPr txBox="1">
                  <a:spLocks noRot="1" noChangeAspect="1" noMove="1" noResize="1" noEditPoints="1" noAdjustHandles="1" noChangeArrowheads="1" noChangeShapeType="1" noTextEdit="1"/>
                </p:cNvSpPr>
                <p:nvPr/>
              </p:nvSpPr>
              <p:spPr>
                <a:xfrm>
                  <a:off x="9264261" y="5550229"/>
                  <a:ext cx="434340" cy="400110"/>
                </a:xfrm>
                <a:prstGeom prst="rect">
                  <a:avLst/>
                </a:prstGeom>
                <a:blipFill>
                  <a:blip r:embed="rId6"/>
                  <a:stretch>
                    <a:fillRect r="-18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905C275-9F01-4674-B752-0C5063BC0DD8}"/>
                    </a:ext>
                  </a:extLst>
                </p:cNvPr>
                <p:cNvSpPr txBox="1"/>
                <p:nvPr/>
              </p:nvSpPr>
              <p:spPr>
                <a:xfrm>
                  <a:off x="7345258" y="5599568"/>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21</m:t>
                            </m:r>
                          </m:sub>
                        </m:sSub>
                      </m:oMath>
                    </m:oMathPara>
                  </a14:m>
                  <a:endParaRPr lang="en-US" sz="2000" dirty="0"/>
                </a:p>
              </p:txBody>
            </p:sp>
          </mc:Choice>
          <mc:Fallback xmlns="">
            <p:sp>
              <p:nvSpPr>
                <p:cNvPr id="32" name="TextBox 31">
                  <a:extLst>
                    <a:ext uri="{FF2B5EF4-FFF2-40B4-BE49-F238E27FC236}">
                      <a16:creationId xmlns:a16="http://schemas.microsoft.com/office/drawing/2014/main" id="{5905C275-9F01-4674-B752-0C5063BC0DD8}"/>
                    </a:ext>
                  </a:extLst>
                </p:cNvPr>
                <p:cNvSpPr txBox="1">
                  <a:spLocks noRot="1" noChangeAspect="1" noMove="1" noResize="1" noEditPoints="1" noAdjustHandles="1" noChangeArrowheads="1" noChangeShapeType="1" noTextEdit="1"/>
                </p:cNvSpPr>
                <p:nvPr/>
              </p:nvSpPr>
              <p:spPr>
                <a:xfrm>
                  <a:off x="7345258" y="5599568"/>
                  <a:ext cx="434340" cy="400110"/>
                </a:xfrm>
                <a:prstGeom prst="rect">
                  <a:avLst/>
                </a:prstGeom>
                <a:blipFill>
                  <a:blip r:embed="rId7"/>
                  <a:stretch>
                    <a:fillRect r="-18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857F3AD-4CD0-4D0F-92CA-B2D732B599E8}"/>
                    </a:ext>
                  </a:extLst>
                </p:cNvPr>
                <p:cNvSpPr txBox="1"/>
                <p:nvPr/>
              </p:nvSpPr>
              <p:spPr>
                <a:xfrm>
                  <a:off x="5408469" y="5581007"/>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22</m:t>
                            </m:r>
                          </m:sub>
                        </m:sSub>
                      </m:oMath>
                    </m:oMathPara>
                  </a14:m>
                  <a:endParaRPr lang="en-US" sz="2000" dirty="0"/>
                </a:p>
              </p:txBody>
            </p:sp>
          </mc:Choice>
          <mc:Fallback xmlns="">
            <p:sp>
              <p:nvSpPr>
                <p:cNvPr id="33" name="TextBox 32">
                  <a:extLst>
                    <a:ext uri="{FF2B5EF4-FFF2-40B4-BE49-F238E27FC236}">
                      <a16:creationId xmlns:a16="http://schemas.microsoft.com/office/drawing/2014/main" id="{4857F3AD-4CD0-4D0F-92CA-B2D732B599E8}"/>
                    </a:ext>
                  </a:extLst>
                </p:cNvPr>
                <p:cNvSpPr txBox="1">
                  <a:spLocks noRot="1" noChangeAspect="1" noMove="1" noResize="1" noEditPoints="1" noAdjustHandles="1" noChangeArrowheads="1" noChangeShapeType="1" noTextEdit="1"/>
                </p:cNvSpPr>
                <p:nvPr/>
              </p:nvSpPr>
              <p:spPr>
                <a:xfrm>
                  <a:off x="5408469" y="5581007"/>
                  <a:ext cx="434340" cy="400110"/>
                </a:xfrm>
                <a:prstGeom prst="rect">
                  <a:avLst/>
                </a:prstGeom>
                <a:blipFill>
                  <a:blip r:embed="rId8"/>
                  <a:stretch>
                    <a:fillRect r="-197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1176033-D8CA-4951-84E9-2F0E7C8A6D2C}"/>
                    </a:ext>
                  </a:extLst>
                </p:cNvPr>
                <p:cNvSpPr txBox="1"/>
                <p:nvPr/>
              </p:nvSpPr>
              <p:spPr>
                <a:xfrm>
                  <a:off x="1110755" y="6052704"/>
                  <a:ext cx="9029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𝑇</m:t>
                        </m:r>
                        <m:r>
                          <a:rPr lang="en-US" b="0" i="1" smtClean="0">
                            <a:latin typeface="Cambria Math" panose="02040503050406030204" pitchFamily="18" charset="0"/>
                          </a:rPr>
                          <m:t>=5</m:t>
                        </m:r>
                      </m:oMath>
                    </m:oMathPara>
                  </a14:m>
                  <a:endParaRPr lang="en-US" dirty="0"/>
                </a:p>
              </p:txBody>
            </p:sp>
          </mc:Choice>
          <mc:Fallback xmlns="">
            <p:sp>
              <p:nvSpPr>
                <p:cNvPr id="34" name="TextBox 33">
                  <a:extLst>
                    <a:ext uri="{FF2B5EF4-FFF2-40B4-BE49-F238E27FC236}">
                      <a16:creationId xmlns:a16="http://schemas.microsoft.com/office/drawing/2014/main" id="{31176033-D8CA-4951-84E9-2F0E7C8A6D2C}"/>
                    </a:ext>
                  </a:extLst>
                </p:cNvPr>
                <p:cNvSpPr txBox="1">
                  <a:spLocks noRot="1" noChangeAspect="1" noMove="1" noResize="1" noEditPoints="1" noAdjustHandles="1" noChangeArrowheads="1" noChangeShapeType="1" noTextEdit="1"/>
                </p:cNvSpPr>
                <p:nvPr/>
              </p:nvSpPr>
              <p:spPr>
                <a:xfrm>
                  <a:off x="1110755" y="6052704"/>
                  <a:ext cx="90296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CFDC734-D749-4929-A550-5963A6396281}"/>
                    </a:ext>
                  </a:extLst>
                </p:cNvPr>
                <p:cNvSpPr txBox="1"/>
                <p:nvPr/>
              </p:nvSpPr>
              <p:spPr>
                <a:xfrm>
                  <a:off x="4249274" y="2790882"/>
                  <a:ext cx="1207755" cy="369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m:t>
                        </m:r>
                        <m:r>
                          <a:rPr lang="en-US" b="0" i="1" smtClean="0">
                            <a:latin typeface="Cambria Math" panose="02040503050406030204" pitchFamily="18" charset="0"/>
                          </a:rPr>
                          <m:t>𝑜𝑤𝑠</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𝐴</m:t>
                        </m:r>
                      </m:oMath>
                    </m:oMathPara>
                  </a14:m>
                  <a:endParaRPr lang="en-US" dirty="0"/>
                </a:p>
              </p:txBody>
            </p:sp>
          </mc:Choice>
          <mc:Fallback xmlns="">
            <p:sp>
              <p:nvSpPr>
                <p:cNvPr id="35" name="TextBox 34">
                  <a:extLst>
                    <a:ext uri="{FF2B5EF4-FFF2-40B4-BE49-F238E27FC236}">
                      <a16:creationId xmlns:a16="http://schemas.microsoft.com/office/drawing/2014/main" id="{2CFDC734-D749-4929-A550-5963A6396281}"/>
                    </a:ext>
                  </a:extLst>
                </p:cNvPr>
                <p:cNvSpPr txBox="1">
                  <a:spLocks noRot="1" noChangeAspect="1" noMove="1" noResize="1" noEditPoints="1" noAdjustHandles="1" noChangeArrowheads="1" noChangeShapeType="1" noTextEdit="1"/>
                </p:cNvSpPr>
                <p:nvPr/>
              </p:nvSpPr>
              <p:spPr>
                <a:xfrm>
                  <a:off x="4249274" y="2790882"/>
                  <a:ext cx="1207755" cy="369333"/>
                </a:xfrm>
                <a:prstGeom prst="rect">
                  <a:avLst/>
                </a:prstGeom>
                <a:blipFill>
                  <a:blip r:embed="rId10"/>
                  <a:stretch>
                    <a:fillRect r="-1515"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95DA85D-62CE-4AC0-B705-54659A661C9E}"/>
                    </a:ext>
                  </a:extLst>
                </p:cNvPr>
                <p:cNvSpPr txBox="1"/>
                <p:nvPr/>
              </p:nvSpPr>
              <p:spPr>
                <a:xfrm>
                  <a:off x="6742087" y="5150825"/>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20</m:t>
                            </m:r>
                          </m:sub>
                        </m:sSub>
                      </m:oMath>
                    </m:oMathPara>
                  </a14:m>
                  <a:endParaRPr lang="en-US" sz="2000" dirty="0"/>
                </a:p>
              </p:txBody>
            </p:sp>
          </mc:Choice>
          <mc:Fallback xmlns="">
            <p:sp>
              <p:nvSpPr>
                <p:cNvPr id="37" name="TextBox 36">
                  <a:extLst>
                    <a:ext uri="{FF2B5EF4-FFF2-40B4-BE49-F238E27FC236}">
                      <a16:creationId xmlns:a16="http://schemas.microsoft.com/office/drawing/2014/main" id="{195DA85D-62CE-4AC0-B705-54659A661C9E}"/>
                    </a:ext>
                  </a:extLst>
                </p:cNvPr>
                <p:cNvSpPr txBox="1">
                  <a:spLocks noRot="1" noChangeAspect="1" noMove="1" noResize="1" noEditPoints="1" noAdjustHandles="1" noChangeArrowheads="1" noChangeShapeType="1" noTextEdit="1"/>
                </p:cNvSpPr>
                <p:nvPr/>
              </p:nvSpPr>
              <p:spPr>
                <a:xfrm>
                  <a:off x="6742087" y="5150825"/>
                  <a:ext cx="472435" cy="400110"/>
                </a:xfrm>
                <a:prstGeom prst="rect">
                  <a:avLst/>
                </a:prstGeom>
                <a:blipFill>
                  <a:blip r:embed="rId11"/>
                  <a:stretch>
                    <a:fillRect r="-6494"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74B6994-4835-4B75-BB8E-EB3338AACFD6}"/>
                    </a:ext>
                  </a:extLst>
                </p:cNvPr>
                <p:cNvSpPr txBox="1"/>
                <p:nvPr/>
              </p:nvSpPr>
              <p:spPr>
                <a:xfrm>
                  <a:off x="8631464" y="5139709"/>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11</m:t>
                            </m:r>
                          </m:sub>
                        </m:sSub>
                      </m:oMath>
                    </m:oMathPara>
                  </a14:m>
                  <a:endParaRPr lang="en-US" sz="2000" dirty="0"/>
                </a:p>
              </p:txBody>
            </p:sp>
          </mc:Choice>
          <mc:Fallback xmlns="">
            <p:sp>
              <p:nvSpPr>
                <p:cNvPr id="39" name="TextBox 38">
                  <a:extLst>
                    <a:ext uri="{FF2B5EF4-FFF2-40B4-BE49-F238E27FC236}">
                      <a16:creationId xmlns:a16="http://schemas.microsoft.com/office/drawing/2014/main" id="{874B6994-4835-4B75-BB8E-EB3338AACFD6}"/>
                    </a:ext>
                  </a:extLst>
                </p:cNvPr>
                <p:cNvSpPr txBox="1">
                  <a:spLocks noRot="1" noChangeAspect="1" noMove="1" noResize="1" noEditPoints="1" noAdjustHandles="1" noChangeArrowheads="1" noChangeShapeType="1" noTextEdit="1"/>
                </p:cNvSpPr>
                <p:nvPr/>
              </p:nvSpPr>
              <p:spPr>
                <a:xfrm>
                  <a:off x="8631464" y="5139709"/>
                  <a:ext cx="472435" cy="400110"/>
                </a:xfrm>
                <a:prstGeom prst="rect">
                  <a:avLst/>
                </a:prstGeom>
                <a:blipFill>
                  <a:blip r:embed="rId12"/>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FA88660-E79C-49E0-A628-66B6C6C4EC0D}"/>
                    </a:ext>
                  </a:extLst>
                </p:cNvPr>
                <p:cNvSpPr txBox="1"/>
                <p:nvPr/>
              </p:nvSpPr>
              <p:spPr>
                <a:xfrm>
                  <a:off x="8624148" y="3766178"/>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21</m:t>
                            </m:r>
                          </m:sub>
                        </m:sSub>
                      </m:oMath>
                    </m:oMathPara>
                  </a14:m>
                  <a:endParaRPr lang="en-US" sz="2000" dirty="0"/>
                </a:p>
              </p:txBody>
            </p:sp>
          </mc:Choice>
          <mc:Fallback xmlns="">
            <p:sp>
              <p:nvSpPr>
                <p:cNvPr id="40" name="TextBox 39">
                  <a:extLst>
                    <a:ext uri="{FF2B5EF4-FFF2-40B4-BE49-F238E27FC236}">
                      <a16:creationId xmlns:a16="http://schemas.microsoft.com/office/drawing/2014/main" id="{FFA88660-E79C-49E0-A628-66B6C6C4EC0D}"/>
                    </a:ext>
                  </a:extLst>
                </p:cNvPr>
                <p:cNvSpPr txBox="1">
                  <a:spLocks noRot="1" noChangeAspect="1" noMove="1" noResize="1" noEditPoints="1" noAdjustHandles="1" noChangeArrowheads="1" noChangeShapeType="1" noTextEdit="1"/>
                </p:cNvSpPr>
                <p:nvPr/>
              </p:nvSpPr>
              <p:spPr>
                <a:xfrm>
                  <a:off x="8624148" y="3766178"/>
                  <a:ext cx="472435" cy="400110"/>
                </a:xfrm>
                <a:prstGeom prst="rect">
                  <a:avLst/>
                </a:prstGeom>
                <a:blipFill>
                  <a:blip r:embed="rId13"/>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9DCAC53-9317-463B-A9A4-2DC6E74A9420}"/>
                    </a:ext>
                  </a:extLst>
                </p:cNvPr>
                <p:cNvSpPr txBox="1"/>
                <p:nvPr/>
              </p:nvSpPr>
              <p:spPr>
                <a:xfrm>
                  <a:off x="10556668" y="3793804"/>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12</m:t>
                            </m:r>
                          </m:sub>
                        </m:sSub>
                      </m:oMath>
                    </m:oMathPara>
                  </a14:m>
                  <a:endParaRPr lang="en-US" sz="2000" dirty="0"/>
                </a:p>
              </p:txBody>
            </p:sp>
          </mc:Choice>
          <mc:Fallback xmlns="">
            <p:sp>
              <p:nvSpPr>
                <p:cNvPr id="41" name="TextBox 40">
                  <a:extLst>
                    <a:ext uri="{FF2B5EF4-FFF2-40B4-BE49-F238E27FC236}">
                      <a16:creationId xmlns:a16="http://schemas.microsoft.com/office/drawing/2014/main" id="{19DCAC53-9317-463B-A9A4-2DC6E74A9420}"/>
                    </a:ext>
                  </a:extLst>
                </p:cNvPr>
                <p:cNvSpPr txBox="1">
                  <a:spLocks noRot="1" noChangeAspect="1" noMove="1" noResize="1" noEditPoints="1" noAdjustHandles="1" noChangeArrowheads="1" noChangeShapeType="1" noTextEdit="1"/>
                </p:cNvSpPr>
                <p:nvPr/>
              </p:nvSpPr>
              <p:spPr>
                <a:xfrm>
                  <a:off x="10556668" y="3793804"/>
                  <a:ext cx="472435" cy="400110"/>
                </a:xfrm>
                <a:prstGeom prst="rect">
                  <a:avLst/>
                </a:prstGeom>
                <a:blipFill>
                  <a:blip r:embed="rId14"/>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E450656-1284-493F-B6E4-0ED55905161F}"/>
                    </a:ext>
                  </a:extLst>
                </p:cNvPr>
                <p:cNvSpPr txBox="1"/>
                <p:nvPr/>
              </p:nvSpPr>
              <p:spPr>
                <a:xfrm>
                  <a:off x="10581400" y="2442355"/>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22</m:t>
                            </m:r>
                          </m:sub>
                        </m:sSub>
                      </m:oMath>
                    </m:oMathPara>
                  </a14:m>
                  <a:endParaRPr lang="en-US" sz="2000" dirty="0"/>
                </a:p>
              </p:txBody>
            </p:sp>
          </mc:Choice>
          <mc:Fallback xmlns="">
            <p:sp>
              <p:nvSpPr>
                <p:cNvPr id="43" name="TextBox 42">
                  <a:extLst>
                    <a:ext uri="{FF2B5EF4-FFF2-40B4-BE49-F238E27FC236}">
                      <a16:creationId xmlns:a16="http://schemas.microsoft.com/office/drawing/2014/main" id="{0E450656-1284-493F-B6E4-0ED55905161F}"/>
                    </a:ext>
                  </a:extLst>
                </p:cNvPr>
                <p:cNvSpPr txBox="1">
                  <a:spLocks noRot="1" noChangeAspect="1" noMove="1" noResize="1" noEditPoints="1" noAdjustHandles="1" noChangeArrowheads="1" noChangeShapeType="1" noTextEdit="1"/>
                </p:cNvSpPr>
                <p:nvPr/>
              </p:nvSpPr>
              <p:spPr>
                <a:xfrm>
                  <a:off x="10581400" y="2442355"/>
                  <a:ext cx="472435" cy="400110"/>
                </a:xfrm>
                <a:prstGeom prst="rect">
                  <a:avLst/>
                </a:prstGeom>
                <a:blipFill>
                  <a:blip r:embed="rId15"/>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98BDF6C9-0D74-4223-AC2D-E5A281F8F2E4}"/>
                    </a:ext>
                  </a:extLst>
                </p:cNvPr>
                <p:cNvSpPr/>
                <p:nvPr/>
              </p:nvSpPr>
              <p:spPr>
                <a:xfrm>
                  <a:off x="5988549" y="284246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00</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00</m:t>
                            </m:r>
                          </m:sub>
                        </m:sSub>
                      </m:oMath>
                    </m:oMathPara>
                  </a14:m>
                  <a:endParaRPr lang="en-US" dirty="0">
                    <a:solidFill>
                      <a:schemeClr val="tx1"/>
                    </a:solidFill>
                  </a:endParaRPr>
                </a:p>
                <a:p>
                  <a:pPr algn="ct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01</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10</m:t>
                          </m:r>
                        </m:sub>
                      </m:sSub>
                    </m:oMath>
                  </a14:m>
                  <a:endParaRPr lang="en-US" dirty="0">
                    <a:solidFill>
                      <a:schemeClr val="tx1"/>
                    </a:solidFill>
                  </a:endParaRPr>
                </a:p>
                <a:p>
                  <a:pPr algn="ct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m:t>
                          </m:r>
                          <m:r>
                            <a:rPr lang="en-US" b="0" i="1" smtClean="0">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m:t>
                          </m:r>
                          <m:r>
                            <a:rPr lang="en-US" i="1">
                              <a:solidFill>
                                <a:schemeClr val="tx1"/>
                              </a:solidFill>
                              <a:latin typeface="Cambria Math" panose="02040503050406030204" pitchFamily="18" charset="0"/>
                            </a:rPr>
                            <m:t>0</m:t>
                          </m:r>
                        </m:sub>
                      </m:sSub>
                    </m:oMath>
                  </a14:m>
                  <a:endParaRPr lang="en-US" dirty="0">
                    <a:solidFill>
                      <a:schemeClr val="tx1"/>
                    </a:solidFill>
                  </a:endParaRPr>
                </a:p>
              </p:txBody>
            </p:sp>
          </mc:Choice>
          <mc:Fallback xmlns="">
            <p:sp>
              <p:nvSpPr>
                <p:cNvPr id="44" name="Rectangle 43">
                  <a:extLst>
                    <a:ext uri="{FF2B5EF4-FFF2-40B4-BE49-F238E27FC236}">
                      <a16:creationId xmlns:a16="http://schemas.microsoft.com/office/drawing/2014/main" id="{98BDF6C9-0D74-4223-AC2D-E5A281F8F2E4}"/>
                    </a:ext>
                  </a:extLst>
                </p:cNvPr>
                <p:cNvSpPr>
                  <a:spLocks noRot="1" noChangeAspect="1" noMove="1" noResize="1" noEditPoints="1" noAdjustHandles="1" noChangeArrowheads="1" noChangeShapeType="1" noTextEdit="1"/>
                </p:cNvSpPr>
                <p:nvPr/>
              </p:nvSpPr>
              <p:spPr>
                <a:xfrm>
                  <a:off x="5988549" y="2842465"/>
                  <a:ext cx="1371600" cy="914400"/>
                </a:xfrm>
                <a:prstGeom prst="rect">
                  <a:avLst/>
                </a:prstGeom>
                <a:blipFill>
                  <a:blip r:embed="rId16"/>
                  <a:stretch>
                    <a:fillRect b="-9868"/>
                  </a:stretch>
                </a:blipFill>
              </p:spPr>
              <p:txBody>
                <a:bodyPr/>
                <a:lstStyle/>
                <a:p>
                  <a:r>
                    <a:rPr lang="en-US">
                      <a:noFill/>
                    </a:rPr>
                    <a:t> </a:t>
                  </a:r>
                </a:p>
              </p:txBody>
            </p:sp>
          </mc:Fallback>
        </mc:AlternateContent>
        <p:sp>
          <p:nvSpPr>
            <p:cNvPr id="45" name="Rectangle 44">
              <a:extLst>
                <a:ext uri="{FF2B5EF4-FFF2-40B4-BE49-F238E27FC236}">
                  <a16:creationId xmlns:a16="http://schemas.microsoft.com/office/drawing/2014/main" id="{589BC3C3-4A21-415D-97BD-511C4B25916E}"/>
                </a:ext>
              </a:extLst>
            </p:cNvPr>
            <p:cNvSpPr/>
            <p:nvPr/>
          </p:nvSpPr>
          <p:spPr>
            <a:xfrm>
              <a:off x="7901149" y="284246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8999F8A8-C706-40F1-85EC-1EEA02A2AEDF}"/>
                </a:ext>
              </a:extLst>
            </p:cNvPr>
            <p:cNvSpPr/>
            <p:nvPr/>
          </p:nvSpPr>
          <p:spPr>
            <a:xfrm>
              <a:off x="9813748" y="284246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Arrow Connector 46">
              <a:extLst>
                <a:ext uri="{FF2B5EF4-FFF2-40B4-BE49-F238E27FC236}">
                  <a16:creationId xmlns:a16="http://schemas.microsoft.com/office/drawing/2014/main" id="{8CBCFAC6-9A68-4188-9D6D-8B85B5EB1DBB}"/>
                </a:ext>
              </a:extLst>
            </p:cNvPr>
            <p:cNvCxnSpPr>
              <a:cxnSpLocks/>
              <a:endCxn id="46" idx="1"/>
            </p:cNvCxnSpPr>
            <p:nvPr/>
          </p:nvCxnSpPr>
          <p:spPr>
            <a:xfrm>
              <a:off x="9272705" y="3299665"/>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E146DA85-AFEC-45AC-A56B-F26509FF28B2}"/>
                </a:ext>
              </a:extLst>
            </p:cNvPr>
            <p:cNvSpPr/>
            <p:nvPr/>
          </p:nvSpPr>
          <p:spPr>
            <a:xfrm>
              <a:off x="5988506" y="418114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E5235254-6EDC-4E40-9916-CFAAEFDE85FF}"/>
                </a:ext>
              </a:extLst>
            </p:cNvPr>
            <p:cNvSpPr/>
            <p:nvPr/>
          </p:nvSpPr>
          <p:spPr>
            <a:xfrm>
              <a:off x="7901105" y="418114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0D1FDCD-97B7-4533-BDED-14BD220F9543}"/>
                </a:ext>
              </a:extLst>
            </p:cNvPr>
            <p:cNvSpPr/>
            <p:nvPr/>
          </p:nvSpPr>
          <p:spPr>
            <a:xfrm>
              <a:off x="9813748" y="4171288"/>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Arrow Connector 50">
              <a:extLst>
                <a:ext uri="{FF2B5EF4-FFF2-40B4-BE49-F238E27FC236}">
                  <a16:creationId xmlns:a16="http://schemas.microsoft.com/office/drawing/2014/main" id="{538AFB90-9262-4B9A-997F-888CE847400A}"/>
                </a:ext>
              </a:extLst>
            </p:cNvPr>
            <p:cNvCxnSpPr>
              <a:cxnSpLocks/>
              <a:stCxn id="48" idx="3"/>
            </p:cNvCxnSpPr>
            <p:nvPr/>
          </p:nvCxnSpPr>
          <p:spPr>
            <a:xfrm>
              <a:off x="7360106" y="4638344"/>
              <a:ext cx="5409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7A3F45E-59BD-4ABF-8067-317AC467DC99}"/>
                </a:ext>
              </a:extLst>
            </p:cNvPr>
            <p:cNvCxnSpPr>
              <a:cxnSpLocks/>
              <a:stCxn id="49" idx="3"/>
            </p:cNvCxnSpPr>
            <p:nvPr/>
          </p:nvCxnSpPr>
          <p:spPr>
            <a:xfrm>
              <a:off x="9272705" y="4638344"/>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079DAAEA-4C9B-4F67-B3CE-D82019235729}"/>
                </a:ext>
              </a:extLst>
            </p:cNvPr>
            <p:cNvSpPr/>
            <p:nvPr/>
          </p:nvSpPr>
          <p:spPr>
            <a:xfrm>
              <a:off x="5988506" y="5550826"/>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0D5FF3BC-EB0D-406B-B96E-A76F50D63A9D}"/>
                </a:ext>
              </a:extLst>
            </p:cNvPr>
            <p:cNvSpPr/>
            <p:nvPr/>
          </p:nvSpPr>
          <p:spPr>
            <a:xfrm>
              <a:off x="7901105" y="5569532"/>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97C923C1-5B11-4424-A56C-8085DE87CE41}"/>
                </a:ext>
              </a:extLst>
            </p:cNvPr>
            <p:cNvSpPr/>
            <p:nvPr/>
          </p:nvSpPr>
          <p:spPr>
            <a:xfrm>
              <a:off x="9817558" y="5550826"/>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Straight Arrow Connector 55">
              <a:extLst>
                <a:ext uri="{FF2B5EF4-FFF2-40B4-BE49-F238E27FC236}">
                  <a16:creationId xmlns:a16="http://schemas.microsoft.com/office/drawing/2014/main" id="{280C7842-E696-4565-B212-E9BE8F4A85E5}"/>
                </a:ext>
              </a:extLst>
            </p:cNvPr>
            <p:cNvCxnSpPr>
              <a:cxnSpLocks/>
              <a:endCxn id="54" idx="1"/>
            </p:cNvCxnSpPr>
            <p:nvPr/>
          </p:nvCxnSpPr>
          <p:spPr>
            <a:xfrm flipV="1">
              <a:off x="7360106" y="6026732"/>
              <a:ext cx="540999" cy="3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C7B8797-D622-41C2-B06A-9B29CD3DFFC1}"/>
                </a:ext>
              </a:extLst>
            </p:cNvPr>
            <p:cNvCxnSpPr>
              <a:cxnSpLocks/>
              <a:stCxn id="54" idx="3"/>
              <a:endCxn id="55" idx="1"/>
            </p:cNvCxnSpPr>
            <p:nvPr/>
          </p:nvCxnSpPr>
          <p:spPr>
            <a:xfrm flipV="1">
              <a:off x="9272705" y="6008026"/>
              <a:ext cx="544853" cy="187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A19E820-6271-4C77-9A54-E2A7EBA0C3C5}"/>
                </a:ext>
              </a:extLst>
            </p:cNvPr>
            <p:cNvCxnSpPr>
              <a:cxnSpLocks/>
              <a:stCxn id="46" idx="2"/>
              <a:endCxn id="50" idx="0"/>
            </p:cNvCxnSpPr>
            <p:nvPr/>
          </p:nvCxnSpPr>
          <p:spPr>
            <a:xfrm>
              <a:off x="10499548" y="3756865"/>
              <a:ext cx="0" cy="414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18F7120-61AD-49FA-89B1-72CFD1F9FD92}"/>
                </a:ext>
              </a:extLst>
            </p:cNvPr>
            <p:cNvCxnSpPr>
              <a:cxnSpLocks/>
              <a:stCxn id="50" idx="2"/>
              <a:endCxn id="55" idx="0"/>
            </p:cNvCxnSpPr>
            <p:nvPr/>
          </p:nvCxnSpPr>
          <p:spPr>
            <a:xfrm>
              <a:off x="10499548" y="5085688"/>
              <a:ext cx="3810" cy="465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24EB69B-2063-487B-BB18-C48B06AE0944}"/>
                </a:ext>
              </a:extLst>
            </p:cNvPr>
            <p:cNvCxnSpPr>
              <a:cxnSpLocks/>
              <a:stCxn id="45" idx="2"/>
              <a:endCxn id="49" idx="0"/>
            </p:cNvCxnSpPr>
            <p:nvPr/>
          </p:nvCxnSpPr>
          <p:spPr>
            <a:xfrm flipH="1">
              <a:off x="8586905" y="3756865"/>
              <a:ext cx="44"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1A3B808-1F74-4B4E-A949-258907D8C690}"/>
                </a:ext>
              </a:extLst>
            </p:cNvPr>
            <p:cNvCxnSpPr>
              <a:cxnSpLocks/>
              <a:stCxn id="44" idx="2"/>
              <a:endCxn id="48" idx="0"/>
            </p:cNvCxnSpPr>
            <p:nvPr/>
          </p:nvCxnSpPr>
          <p:spPr>
            <a:xfrm flipH="1">
              <a:off x="6674306" y="3756865"/>
              <a:ext cx="43"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F974E06-B642-413D-B36E-6AC4657A99AB}"/>
                </a:ext>
              </a:extLst>
            </p:cNvPr>
            <p:cNvCxnSpPr>
              <a:cxnSpLocks/>
              <a:stCxn id="48" idx="2"/>
            </p:cNvCxnSpPr>
            <p:nvPr/>
          </p:nvCxnSpPr>
          <p:spPr>
            <a:xfrm>
              <a:off x="6674306" y="5095544"/>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2F7C101-AC23-42E9-8C28-7BEDE3D1EBE1}"/>
                </a:ext>
              </a:extLst>
            </p:cNvPr>
            <p:cNvCxnSpPr>
              <a:cxnSpLocks/>
              <a:stCxn id="49" idx="2"/>
              <a:endCxn id="54" idx="0"/>
            </p:cNvCxnSpPr>
            <p:nvPr/>
          </p:nvCxnSpPr>
          <p:spPr>
            <a:xfrm>
              <a:off x="8586905" y="5095544"/>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3DAA8C5-B602-4833-9658-8FBC389FBF94}"/>
                </a:ext>
              </a:extLst>
            </p:cNvPr>
            <p:cNvCxnSpPr/>
            <p:nvPr/>
          </p:nvCxnSpPr>
          <p:spPr>
            <a:xfrm>
              <a:off x="5542782" y="3299665"/>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40931BC-A166-4ACA-8A39-2D48A11FF60F}"/>
                </a:ext>
              </a:extLst>
            </p:cNvPr>
            <p:cNvCxnSpPr/>
            <p:nvPr/>
          </p:nvCxnSpPr>
          <p:spPr>
            <a:xfrm>
              <a:off x="5527495" y="6026732"/>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B746546-8630-49F3-81D1-8EB481F9DB7E}"/>
                </a:ext>
              </a:extLst>
            </p:cNvPr>
            <p:cNvCxnSpPr/>
            <p:nvPr/>
          </p:nvCxnSpPr>
          <p:spPr>
            <a:xfrm>
              <a:off x="5527494" y="4601317"/>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FEAE374-0FEB-4FDD-80EC-E43931026FAC}"/>
                </a:ext>
              </a:extLst>
            </p:cNvPr>
            <p:cNvCxnSpPr>
              <a:cxnSpLocks/>
            </p:cNvCxnSpPr>
            <p:nvPr/>
          </p:nvCxnSpPr>
          <p:spPr>
            <a:xfrm>
              <a:off x="7360106" y="3277010"/>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3517E94-B96B-4629-8942-DBA75DA8B905}"/>
                </a:ext>
              </a:extLst>
            </p:cNvPr>
            <p:cNvCxnSpPr>
              <a:cxnSpLocks/>
              <a:endCxn id="44" idx="0"/>
            </p:cNvCxnSpPr>
            <p:nvPr/>
          </p:nvCxnSpPr>
          <p:spPr>
            <a:xfrm>
              <a:off x="6674306" y="2486780"/>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5EF59A3-79FD-43CA-906A-866208F22BFB}"/>
                </a:ext>
              </a:extLst>
            </p:cNvPr>
            <p:cNvCxnSpPr>
              <a:cxnSpLocks/>
            </p:cNvCxnSpPr>
            <p:nvPr/>
          </p:nvCxnSpPr>
          <p:spPr>
            <a:xfrm>
              <a:off x="8590862" y="2486780"/>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EDE5087-F8CD-4248-A132-9204B9F4E724}"/>
                </a:ext>
              </a:extLst>
            </p:cNvPr>
            <p:cNvCxnSpPr>
              <a:cxnSpLocks/>
            </p:cNvCxnSpPr>
            <p:nvPr/>
          </p:nvCxnSpPr>
          <p:spPr>
            <a:xfrm>
              <a:off x="10499548" y="2507033"/>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A5653778-9CAB-4ECE-8D8A-3F92E3F85698}"/>
                    </a:ext>
                  </a:extLst>
                </p:cNvPr>
                <p:cNvSpPr/>
                <p:nvPr/>
              </p:nvSpPr>
              <p:spPr>
                <a:xfrm>
                  <a:off x="6135147" y="4143151"/>
                  <a:ext cx="1095329" cy="36933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00</m:t>
                            </m:r>
                          </m:sub>
                        </m:sSub>
                      </m:oMath>
                    </m:oMathPara>
                  </a14:m>
                  <a:endParaRPr lang="en-US" dirty="0"/>
                </a:p>
              </p:txBody>
            </p:sp>
          </mc:Choice>
          <mc:Fallback xmlns="">
            <p:sp>
              <p:nvSpPr>
                <p:cNvPr id="22" name="Rectangle 21">
                  <a:extLst>
                    <a:ext uri="{FF2B5EF4-FFF2-40B4-BE49-F238E27FC236}">
                      <a16:creationId xmlns:a16="http://schemas.microsoft.com/office/drawing/2014/main" id="{A5653778-9CAB-4ECE-8D8A-3F92E3F85698}"/>
                    </a:ext>
                  </a:extLst>
                </p:cNvPr>
                <p:cNvSpPr>
                  <a:spLocks noRot="1" noChangeAspect="1" noMove="1" noResize="1" noEditPoints="1" noAdjustHandles="1" noChangeArrowheads="1" noChangeShapeType="1" noTextEdit="1"/>
                </p:cNvSpPr>
                <p:nvPr/>
              </p:nvSpPr>
              <p:spPr>
                <a:xfrm>
                  <a:off x="6135147" y="4143151"/>
                  <a:ext cx="1095329" cy="369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88851995-A9EE-4717-A566-DD1465EC8027}"/>
                    </a:ext>
                  </a:extLst>
                </p:cNvPr>
                <p:cNvSpPr/>
                <p:nvPr/>
              </p:nvSpPr>
              <p:spPr>
                <a:xfrm>
                  <a:off x="8100722" y="2798475"/>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1</m:t>
                            </m:r>
                          </m:sub>
                        </m:sSub>
                      </m:oMath>
                    </m:oMathPara>
                  </a14:m>
                  <a:endParaRPr lang="en-US" dirty="0"/>
                </a:p>
              </p:txBody>
            </p:sp>
          </mc:Choice>
          <mc:Fallback xmlns="">
            <p:sp>
              <p:nvSpPr>
                <p:cNvPr id="23" name="Rectangle 22">
                  <a:extLst>
                    <a:ext uri="{FF2B5EF4-FFF2-40B4-BE49-F238E27FC236}">
                      <a16:creationId xmlns:a16="http://schemas.microsoft.com/office/drawing/2014/main" id="{88851995-A9EE-4717-A566-DD1465EC8027}"/>
                    </a:ext>
                  </a:extLst>
                </p:cNvPr>
                <p:cNvSpPr>
                  <a:spLocks noRot="1" noChangeAspect="1" noMove="1" noResize="1" noEditPoints="1" noAdjustHandles="1" noChangeArrowheads="1" noChangeShapeType="1" noTextEdit="1"/>
                </p:cNvSpPr>
                <p:nvPr/>
              </p:nvSpPr>
              <p:spPr>
                <a:xfrm>
                  <a:off x="8100722" y="2798475"/>
                  <a:ext cx="1108573"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25CA610-F97C-4578-9BFB-B8A980AA7924}"/>
                    </a:ext>
                  </a:extLst>
                </p:cNvPr>
                <p:cNvSpPr/>
                <p:nvPr/>
              </p:nvSpPr>
              <p:spPr>
                <a:xfrm>
                  <a:off x="10002381" y="2819503"/>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2</m:t>
                            </m:r>
                          </m:sub>
                        </m:sSub>
                      </m:oMath>
                    </m:oMathPara>
                  </a14:m>
                  <a:endParaRPr lang="en-US" dirty="0"/>
                </a:p>
              </p:txBody>
            </p:sp>
          </mc:Choice>
          <mc:Fallback xmlns="">
            <p:sp>
              <p:nvSpPr>
                <p:cNvPr id="15" name="Rectangle 14">
                  <a:extLst>
                    <a:ext uri="{FF2B5EF4-FFF2-40B4-BE49-F238E27FC236}">
                      <a16:creationId xmlns:a16="http://schemas.microsoft.com/office/drawing/2014/main" id="{D25CA610-F97C-4578-9BFB-B8A980AA7924}"/>
                    </a:ext>
                  </a:extLst>
                </p:cNvPr>
                <p:cNvSpPr>
                  <a:spLocks noRot="1" noChangeAspect="1" noMove="1" noResize="1" noEditPoints="1" noAdjustHandles="1" noChangeArrowheads="1" noChangeShapeType="1" noTextEdit="1"/>
                </p:cNvSpPr>
                <p:nvPr/>
              </p:nvSpPr>
              <p:spPr>
                <a:xfrm>
                  <a:off x="10002381" y="2819503"/>
                  <a:ext cx="1108573" cy="36933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A4962FC6-8E37-4F95-BEE1-EBF09E69F55C}"/>
                    </a:ext>
                  </a:extLst>
                </p:cNvPr>
                <p:cNvSpPr/>
                <p:nvPr/>
              </p:nvSpPr>
              <p:spPr>
                <a:xfrm>
                  <a:off x="8002459" y="3050858"/>
                  <a:ext cx="127637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11</m:t>
                            </m:r>
                          </m:sub>
                        </m:sSub>
                      </m:oMath>
                    </m:oMathPara>
                  </a14:m>
                  <a:endParaRPr lang="en-US" dirty="0"/>
                </a:p>
              </p:txBody>
            </p:sp>
          </mc:Choice>
          <mc:Fallback xmlns="">
            <p:sp>
              <p:nvSpPr>
                <p:cNvPr id="16" name="Rectangle 15">
                  <a:extLst>
                    <a:ext uri="{FF2B5EF4-FFF2-40B4-BE49-F238E27FC236}">
                      <a16:creationId xmlns:a16="http://schemas.microsoft.com/office/drawing/2014/main" id="{A4962FC6-8E37-4F95-BEE1-EBF09E69F55C}"/>
                    </a:ext>
                  </a:extLst>
                </p:cNvPr>
                <p:cNvSpPr>
                  <a:spLocks noRot="1" noChangeAspect="1" noMove="1" noResize="1" noEditPoints="1" noAdjustHandles="1" noChangeArrowheads="1" noChangeShapeType="1" noTextEdit="1"/>
                </p:cNvSpPr>
                <p:nvPr/>
              </p:nvSpPr>
              <p:spPr>
                <a:xfrm>
                  <a:off x="8002459" y="3050858"/>
                  <a:ext cx="1276375"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9ECE616-0ADE-4839-9CC8-040023F52A9D}"/>
                    </a:ext>
                  </a:extLst>
                </p:cNvPr>
                <p:cNvSpPr/>
                <p:nvPr/>
              </p:nvSpPr>
              <p:spPr>
                <a:xfrm>
                  <a:off x="7957678" y="4160233"/>
                  <a:ext cx="1218668" cy="1200329"/>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1</m:t>
                            </m:r>
                          </m:sub>
                        </m:sSub>
                      </m:oMath>
                    </m:oMathPara>
                  </a14:m>
                  <a:endParaRPr lang="en-US" dirty="0"/>
                </a:p>
                <a:p>
                  <a:pPr algn="ctr"/>
                  <a:r>
                    <a:rPr lang="en-US" dirty="0"/>
                    <a:t>+</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r>
                            <a:rPr lang="en-US" b="0" i="1" smtClean="0">
                              <a:latin typeface="Cambria Math" panose="02040503050406030204" pitchFamily="18" charset="0"/>
                            </a:rPr>
                            <m:t>1</m:t>
                          </m:r>
                        </m:sub>
                      </m:sSub>
                    </m:oMath>
                  </a14:m>
                  <a:endParaRPr lang="en-US" dirty="0"/>
                </a:p>
                <a:p>
                  <a:pPr algn="ct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1</m:t>
                          </m:r>
                        </m:sub>
                      </m:sSub>
                    </m:oMath>
                  </a14:m>
                  <a:endParaRPr lang="en-US" dirty="0"/>
                </a:p>
                <a:p>
                  <a:pPr algn="ctr"/>
                  <a:endParaRPr lang="en-US" dirty="0"/>
                </a:p>
              </p:txBody>
            </p:sp>
          </mc:Choice>
          <mc:Fallback xmlns="">
            <p:sp>
              <p:nvSpPr>
                <p:cNvPr id="17" name="Rectangle 16">
                  <a:extLst>
                    <a:ext uri="{FF2B5EF4-FFF2-40B4-BE49-F238E27FC236}">
                      <a16:creationId xmlns:a16="http://schemas.microsoft.com/office/drawing/2014/main" id="{B9ECE616-0ADE-4839-9CC8-040023F52A9D}"/>
                    </a:ext>
                  </a:extLst>
                </p:cNvPr>
                <p:cNvSpPr>
                  <a:spLocks noRot="1" noChangeAspect="1" noMove="1" noResize="1" noEditPoints="1" noAdjustHandles="1" noChangeArrowheads="1" noChangeShapeType="1" noTextEdit="1"/>
                </p:cNvSpPr>
                <p:nvPr/>
              </p:nvSpPr>
              <p:spPr>
                <a:xfrm>
                  <a:off x="7957678" y="4160233"/>
                  <a:ext cx="1218668" cy="1200329"/>
                </a:xfrm>
                <a:prstGeom prst="rect">
                  <a:avLst/>
                </a:prstGeom>
                <a:blipFill>
                  <a:blip r:embed="rId21"/>
                  <a:stretch>
                    <a:fillRect l="-3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B13D408C-74E3-4D30-9667-61B4B8A2CE44}"/>
                    </a:ext>
                  </a:extLst>
                </p:cNvPr>
                <p:cNvSpPr/>
                <p:nvPr/>
              </p:nvSpPr>
              <p:spPr>
                <a:xfrm>
                  <a:off x="6075377" y="4435789"/>
                  <a:ext cx="1271054"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11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10</m:t>
                            </m:r>
                          </m:sub>
                        </m:sSub>
                      </m:oMath>
                    </m:oMathPara>
                  </a14:m>
                  <a:endParaRPr lang="en-US" dirty="0"/>
                </a:p>
              </p:txBody>
            </p:sp>
          </mc:Choice>
          <mc:Fallback xmlns="">
            <p:sp>
              <p:nvSpPr>
                <p:cNvPr id="18" name="Rectangle 17">
                  <a:extLst>
                    <a:ext uri="{FF2B5EF4-FFF2-40B4-BE49-F238E27FC236}">
                      <a16:creationId xmlns:a16="http://schemas.microsoft.com/office/drawing/2014/main" id="{B13D408C-74E3-4D30-9667-61B4B8A2CE44}"/>
                    </a:ext>
                  </a:extLst>
                </p:cNvPr>
                <p:cNvSpPr>
                  <a:spLocks noRot="1" noChangeAspect="1" noMove="1" noResize="1" noEditPoints="1" noAdjustHandles="1" noChangeArrowheads="1" noChangeShapeType="1" noTextEdit="1"/>
                </p:cNvSpPr>
                <p:nvPr/>
              </p:nvSpPr>
              <p:spPr>
                <a:xfrm>
                  <a:off x="6075377" y="4435789"/>
                  <a:ext cx="1271054"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9A466BF-1317-4AFB-A3AA-E6A85AB46356}"/>
                    </a:ext>
                  </a:extLst>
                </p:cNvPr>
                <p:cNvSpPr/>
                <p:nvPr/>
              </p:nvSpPr>
              <p:spPr>
                <a:xfrm>
                  <a:off x="6135147" y="5581007"/>
                  <a:ext cx="1095329" cy="36933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00</m:t>
                            </m:r>
                          </m:sub>
                        </m:sSub>
                      </m:oMath>
                    </m:oMathPara>
                  </a14:m>
                  <a:endParaRPr lang="en-US" dirty="0"/>
                </a:p>
              </p:txBody>
            </p:sp>
          </mc:Choice>
          <mc:Fallback xmlns="">
            <p:sp>
              <p:nvSpPr>
                <p:cNvPr id="19" name="Rectangle 18">
                  <a:extLst>
                    <a:ext uri="{FF2B5EF4-FFF2-40B4-BE49-F238E27FC236}">
                      <a16:creationId xmlns:a16="http://schemas.microsoft.com/office/drawing/2014/main" id="{69A466BF-1317-4AFB-A3AA-E6A85AB46356}"/>
                    </a:ext>
                  </a:extLst>
                </p:cNvPr>
                <p:cNvSpPr>
                  <a:spLocks noRot="1" noChangeAspect="1" noMove="1" noResize="1" noEditPoints="1" noAdjustHandles="1" noChangeArrowheads="1" noChangeShapeType="1" noTextEdit="1"/>
                </p:cNvSpPr>
                <p:nvPr/>
              </p:nvSpPr>
              <p:spPr>
                <a:xfrm>
                  <a:off x="6135147" y="5581007"/>
                  <a:ext cx="1095329" cy="36933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FA382C7-BC19-4875-BE31-5C5B89DE977E}"/>
                    </a:ext>
                  </a:extLst>
                </p:cNvPr>
                <p:cNvSpPr/>
                <p:nvPr/>
              </p:nvSpPr>
              <p:spPr>
                <a:xfrm>
                  <a:off x="9937025" y="3102252"/>
                  <a:ext cx="127637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m:t>
                            </m:r>
                            <m:r>
                              <a:rPr lang="en-US" i="1">
                                <a:latin typeface="Cambria Math" panose="02040503050406030204" pitchFamily="18" charset="0"/>
                              </a:rPr>
                              <m:t>2</m:t>
                            </m:r>
                          </m:sub>
                        </m:sSub>
                      </m:oMath>
                    </m:oMathPara>
                  </a14:m>
                  <a:endParaRPr lang="en-US" dirty="0"/>
                </a:p>
              </p:txBody>
            </p:sp>
          </mc:Choice>
          <mc:Fallback xmlns="">
            <p:sp>
              <p:nvSpPr>
                <p:cNvPr id="7" name="Rectangle 6">
                  <a:extLst>
                    <a:ext uri="{FF2B5EF4-FFF2-40B4-BE49-F238E27FC236}">
                      <a16:creationId xmlns:a16="http://schemas.microsoft.com/office/drawing/2014/main" id="{BFA382C7-BC19-4875-BE31-5C5B89DE977E}"/>
                    </a:ext>
                  </a:extLst>
                </p:cNvPr>
                <p:cNvSpPr>
                  <a:spLocks noRot="1" noChangeAspect="1" noMove="1" noResize="1" noEditPoints="1" noAdjustHandles="1" noChangeArrowheads="1" noChangeShapeType="1" noTextEdit="1"/>
                </p:cNvSpPr>
                <p:nvPr/>
              </p:nvSpPr>
              <p:spPr>
                <a:xfrm>
                  <a:off x="9937025" y="3102252"/>
                  <a:ext cx="1276375" cy="36933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3A9D85B-417B-43C9-A9CE-F23E3B3010DC}"/>
                    </a:ext>
                  </a:extLst>
                </p:cNvPr>
                <p:cNvSpPr/>
                <p:nvPr/>
              </p:nvSpPr>
              <p:spPr>
                <a:xfrm>
                  <a:off x="9992033" y="4306862"/>
                  <a:ext cx="1103251"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0</m:t>
                            </m:r>
                            <m:r>
                              <a:rPr lang="en-US" i="1">
                                <a:latin typeface="Cambria Math" panose="02040503050406030204" pitchFamily="18" charset="0"/>
                              </a:rPr>
                              <m:t>2</m:t>
                            </m:r>
                          </m:sub>
                        </m:sSub>
                      </m:oMath>
                    </m:oMathPara>
                  </a14:m>
                  <a:endParaRPr lang="en-US" dirty="0"/>
                </a:p>
              </p:txBody>
            </p:sp>
          </mc:Choice>
          <mc:Fallback xmlns="">
            <p:sp>
              <p:nvSpPr>
                <p:cNvPr id="8" name="Rectangle 7">
                  <a:extLst>
                    <a:ext uri="{FF2B5EF4-FFF2-40B4-BE49-F238E27FC236}">
                      <a16:creationId xmlns:a16="http://schemas.microsoft.com/office/drawing/2014/main" id="{43A9D85B-417B-43C9-A9CE-F23E3B3010DC}"/>
                    </a:ext>
                  </a:extLst>
                </p:cNvPr>
                <p:cNvSpPr>
                  <a:spLocks noRot="1" noChangeAspect="1" noMove="1" noResize="1" noEditPoints="1" noAdjustHandles="1" noChangeArrowheads="1" noChangeShapeType="1" noTextEdit="1"/>
                </p:cNvSpPr>
                <p:nvPr/>
              </p:nvSpPr>
              <p:spPr>
                <a:xfrm>
                  <a:off x="9992033" y="4306862"/>
                  <a:ext cx="1103251" cy="36933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C25EA0F-D606-44C8-B509-E01C357EE35C}"/>
                    </a:ext>
                  </a:extLst>
                </p:cNvPr>
                <p:cNvSpPr/>
                <p:nvPr/>
              </p:nvSpPr>
              <p:spPr>
                <a:xfrm>
                  <a:off x="8115059" y="3338862"/>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1</m:t>
                            </m:r>
                          </m:sub>
                        </m:sSub>
                      </m:oMath>
                    </m:oMathPara>
                  </a14:m>
                  <a:endParaRPr lang="en-US" dirty="0"/>
                </a:p>
              </p:txBody>
            </p:sp>
          </mc:Choice>
          <mc:Fallback xmlns="">
            <p:sp>
              <p:nvSpPr>
                <p:cNvPr id="9" name="Rectangle 8">
                  <a:extLst>
                    <a:ext uri="{FF2B5EF4-FFF2-40B4-BE49-F238E27FC236}">
                      <a16:creationId xmlns:a16="http://schemas.microsoft.com/office/drawing/2014/main" id="{2C25EA0F-D606-44C8-B509-E01C357EE35C}"/>
                    </a:ext>
                  </a:extLst>
                </p:cNvPr>
                <p:cNvSpPr>
                  <a:spLocks noRot="1" noChangeAspect="1" noMove="1" noResize="1" noEditPoints="1" noAdjustHandles="1" noChangeArrowheads="1" noChangeShapeType="1" noTextEdit="1"/>
                </p:cNvSpPr>
                <p:nvPr/>
              </p:nvSpPr>
              <p:spPr>
                <a:xfrm>
                  <a:off x="8115059" y="3338862"/>
                  <a:ext cx="1108573" cy="369332"/>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C575F86-D70A-4E81-9F80-6F8E4174F0A0}"/>
                    </a:ext>
                  </a:extLst>
                </p:cNvPr>
                <p:cNvSpPr/>
                <p:nvPr/>
              </p:nvSpPr>
              <p:spPr>
                <a:xfrm>
                  <a:off x="6134091" y="4728427"/>
                  <a:ext cx="127637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12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20</m:t>
                            </m:r>
                          </m:sub>
                        </m:sSub>
                      </m:oMath>
                    </m:oMathPara>
                  </a14:m>
                  <a:endParaRPr lang="en-US" dirty="0"/>
                </a:p>
              </p:txBody>
            </p:sp>
          </mc:Choice>
          <mc:Fallback xmlns="">
            <p:sp>
              <p:nvSpPr>
                <p:cNvPr id="10" name="Rectangle 9">
                  <a:extLst>
                    <a:ext uri="{FF2B5EF4-FFF2-40B4-BE49-F238E27FC236}">
                      <a16:creationId xmlns:a16="http://schemas.microsoft.com/office/drawing/2014/main" id="{1C575F86-D70A-4E81-9F80-6F8E4174F0A0}"/>
                    </a:ext>
                  </a:extLst>
                </p:cNvPr>
                <p:cNvSpPr>
                  <a:spLocks noRot="1" noChangeAspect="1" noMove="1" noResize="1" noEditPoints="1" noAdjustHandles="1" noChangeArrowheads="1" noChangeShapeType="1" noTextEdit="1"/>
                </p:cNvSpPr>
                <p:nvPr/>
              </p:nvSpPr>
              <p:spPr>
                <a:xfrm>
                  <a:off x="6134091" y="4728427"/>
                  <a:ext cx="1276375" cy="369332"/>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980F6F0-CA63-4745-80F7-71A95166FEC7}"/>
                    </a:ext>
                  </a:extLst>
                </p:cNvPr>
                <p:cNvSpPr/>
                <p:nvPr/>
              </p:nvSpPr>
              <p:spPr>
                <a:xfrm>
                  <a:off x="7988010" y="5672880"/>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01</m:t>
                            </m:r>
                          </m:sub>
                        </m:sSub>
                      </m:oMath>
                    </m:oMathPara>
                  </a14:m>
                  <a:endParaRPr lang="en-US" dirty="0"/>
                </a:p>
              </p:txBody>
            </p:sp>
          </mc:Choice>
          <mc:Fallback xmlns="">
            <p:sp>
              <p:nvSpPr>
                <p:cNvPr id="11" name="Rectangle 10">
                  <a:extLst>
                    <a:ext uri="{FF2B5EF4-FFF2-40B4-BE49-F238E27FC236}">
                      <a16:creationId xmlns:a16="http://schemas.microsoft.com/office/drawing/2014/main" id="{2980F6F0-CA63-4745-80F7-71A95166FEC7}"/>
                    </a:ext>
                  </a:extLst>
                </p:cNvPr>
                <p:cNvSpPr>
                  <a:spLocks noRot="1" noChangeAspect="1" noMove="1" noResize="1" noEditPoints="1" noAdjustHandles="1" noChangeArrowheads="1" noChangeShapeType="1" noTextEdit="1"/>
                </p:cNvSpPr>
                <p:nvPr/>
              </p:nvSpPr>
              <p:spPr>
                <a:xfrm>
                  <a:off x="7988010" y="5672880"/>
                  <a:ext cx="1108573" cy="369332"/>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3BD0738-6F1C-4D48-8BCB-C6F86FBDE33E}"/>
                    </a:ext>
                  </a:extLst>
                </p:cNvPr>
                <p:cNvSpPr/>
                <p:nvPr/>
              </p:nvSpPr>
              <p:spPr>
                <a:xfrm>
                  <a:off x="6019082" y="5857546"/>
                  <a:ext cx="1249893" cy="92333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21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m:t>
                            </m:r>
                            <m:r>
                              <a:rPr lang="en-US" i="1">
                                <a:latin typeface="Cambria Math" panose="02040503050406030204" pitchFamily="18" charset="0"/>
                              </a:rPr>
                              <m:t>0</m:t>
                            </m:r>
                          </m:sub>
                        </m:sSub>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2</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0</m:t>
                            </m:r>
                          </m:sub>
                        </m:sSub>
                      </m:oMath>
                    </m:oMathPara>
                  </a14:m>
                  <a:endParaRPr lang="en-US" dirty="0"/>
                </a:p>
                <a:p>
                  <a:pPr algn="ctr"/>
                  <a:endParaRPr lang="en-US" dirty="0"/>
                </a:p>
              </p:txBody>
            </p:sp>
          </mc:Choice>
          <mc:Fallback xmlns="">
            <p:sp>
              <p:nvSpPr>
                <p:cNvPr id="12" name="Rectangle 11">
                  <a:extLst>
                    <a:ext uri="{FF2B5EF4-FFF2-40B4-BE49-F238E27FC236}">
                      <a16:creationId xmlns:a16="http://schemas.microsoft.com/office/drawing/2014/main" id="{E3BD0738-6F1C-4D48-8BCB-C6F86FBDE33E}"/>
                    </a:ext>
                  </a:extLst>
                </p:cNvPr>
                <p:cNvSpPr>
                  <a:spLocks noRot="1" noChangeAspect="1" noMove="1" noResize="1" noEditPoints="1" noAdjustHandles="1" noChangeArrowheads="1" noChangeShapeType="1" noTextEdit="1"/>
                </p:cNvSpPr>
                <p:nvPr/>
              </p:nvSpPr>
              <p:spPr>
                <a:xfrm>
                  <a:off x="6019082" y="5857546"/>
                  <a:ext cx="1249893" cy="923330"/>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F6F6C659-D57B-4C15-8DF8-5DA322DBB038}"/>
                    </a:ext>
                  </a:extLst>
                </p:cNvPr>
                <p:cNvSpPr/>
                <p:nvPr/>
              </p:nvSpPr>
              <p:spPr>
                <a:xfrm>
                  <a:off x="9941710" y="3408276"/>
                  <a:ext cx="1281698"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2</m:t>
                            </m:r>
                          </m:sub>
                        </m:sSub>
                      </m:oMath>
                    </m:oMathPara>
                  </a14:m>
                  <a:endParaRPr lang="en-US" dirty="0"/>
                </a:p>
              </p:txBody>
            </p:sp>
          </mc:Choice>
          <mc:Fallback xmlns="">
            <p:sp>
              <p:nvSpPr>
                <p:cNvPr id="71" name="Rectangle 70">
                  <a:extLst>
                    <a:ext uri="{FF2B5EF4-FFF2-40B4-BE49-F238E27FC236}">
                      <a16:creationId xmlns:a16="http://schemas.microsoft.com/office/drawing/2014/main" id="{F6F6C659-D57B-4C15-8DF8-5DA322DBB038}"/>
                    </a:ext>
                  </a:extLst>
                </p:cNvPr>
                <p:cNvSpPr>
                  <a:spLocks noRot="1" noChangeAspect="1" noMove="1" noResize="1" noEditPoints="1" noAdjustHandles="1" noChangeArrowheads="1" noChangeShapeType="1" noTextEdit="1"/>
                </p:cNvSpPr>
                <p:nvPr/>
              </p:nvSpPr>
              <p:spPr>
                <a:xfrm>
                  <a:off x="9941710" y="3408276"/>
                  <a:ext cx="1281698" cy="369332"/>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142EA38-A551-4979-BFF7-AF1CA06DB9E3}"/>
                    </a:ext>
                  </a:extLst>
                </p:cNvPr>
                <p:cNvSpPr txBox="1"/>
                <p:nvPr/>
              </p:nvSpPr>
              <p:spPr>
                <a:xfrm>
                  <a:off x="10630440" y="5169422"/>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02</m:t>
                            </m:r>
                          </m:sub>
                        </m:sSub>
                      </m:oMath>
                    </m:oMathPara>
                  </a14:m>
                  <a:endParaRPr lang="en-US" sz="2000" dirty="0"/>
                </a:p>
              </p:txBody>
            </p:sp>
          </mc:Choice>
          <mc:Fallback xmlns="">
            <p:sp>
              <p:nvSpPr>
                <p:cNvPr id="72" name="TextBox 71">
                  <a:extLst>
                    <a:ext uri="{FF2B5EF4-FFF2-40B4-BE49-F238E27FC236}">
                      <a16:creationId xmlns:a16="http://schemas.microsoft.com/office/drawing/2014/main" id="{1142EA38-A551-4979-BFF7-AF1CA06DB9E3}"/>
                    </a:ext>
                  </a:extLst>
                </p:cNvPr>
                <p:cNvSpPr txBox="1">
                  <a:spLocks noRot="1" noChangeAspect="1" noMove="1" noResize="1" noEditPoints="1" noAdjustHandles="1" noChangeArrowheads="1" noChangeShapeType="1" noTextEdit="1"/>
                </p:cNvSpPr>
                <p:nvPr/>
              </p:nvSpPr>
              <p:spPr>
                <a:xfrm>
                  <a:off x="10630440" y="5169422"/>
                  <a:ext cx="472435" cy="400110"/>
                </a:xfrm>
                <a:prstGeom prst="rect">
                  <a:avLst/>
                </a:prstGeom>
                <a:blipFill>
                  <a:blip r:embed="rId31"/>
                  <a:stretch>
                    <a:fillRect r="-6494"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567715A1-695A-43C1-87A0-F0006FD35927}"/>
                    </a:ext>
                  </a:extLst>
                </p:cNvPr>
                <p:cNvSpPr/>
                <p:nvPr/>
              </p:nvSpPr>
              <p:spPr>
                <a:xfrm>
                  <a:off x="9921464" y="4627102"/>
                  <a:ext cx="1271054"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11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m:t>
                            </m:r>
                            <m:r>
                              <a:rPr lang="en-US" i="1">
                                <a:latin typeface="Cambria Math" panose="02040503050406030204" pitchFamily="18" charset="0"/>
                              </a:rPr>
                              <m:t>2</m:t>
                            </m:r>
                          </m:sub>
                        </m:sSub>
                      </m:oMath>
                    </m:oMathPara>
                  </a14:m>
                  <a:endParaRPr lang="en-US" dirty="0"/>
                </a:p>
              </p:txBody>
            </p:sp>
          </mc:Choice>
          <mc:Fallback xmlns="">
            <p:sp>
              <p:nvSpPr>
                <p:cNvPr id="73" name="Rectangle 72">
                  <a:extLst>
                    <a:ext uri="{FF2B5EF4-FFF2-40B4-BE49-F238E27FC236}">
                      <a16:creationId xmlns:a16="http://schemas.microsoft.com/office/drawing/2014/main" id="{567715A1-695A-43C1-87A0-F0006FD35927}"/>
                    </a:ext>
                  </a:extLst>
                </p:cNvPr>
                <p:cNvSpPr>
                  <a:spLocks noRot="1" noChangeAspect="1" noMove="1" noResize="1" noEditPoints="1" noAdjustHandles="1" noChangeArrowheads="1" noChangeShapeType="1" noTextEdit="1"/>
                </p:cNvSpPr>
                <p:nvPr/>
              </p:nvSpPr>
              <p:spPr>
                <a:xfrm>
                  <a:off x="9921464" y="4627102"/>
                  <a:ext cx="1271054" cy="369332"/>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58B14A6D-5542-4343-AF57-D93C635E81CB}"/>
                    </a:ext>
                  </a:extLst>
                </p:cNvPr>
                <p:cNvSpPr/>
                <p:nvPr/>
              </p:nvSpPr>
              <p:spPr>
                <a:xfrm>
                  <a:off x="10005042" y="5680207"/>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0</m:t>
                            </m:r>
                            <m:r>
                              <a:rPr lang="en-US" i="1">
                                <a:latin typeface="Cambria Math" panose="02040503050406030204" pitchFamily="18" charset="0"/>
                              </a:rPr>
                              <m:t>2</m:t>
                            </m:r>
                          </m:sub>
                        </m:sSub>
                      </m:oMath>
                    </m:oMathPara>
                  </a14:m>
                  <a:endParaRPr lang="en-US" dirty="0"/>
                </a:p>
              </p:txBody>
            </p:sp>
          </mc:Choice>
          <mc:Fallback xmlns="">
            <p:sp>
              <p:nvSpPr>
                <p:cNvPr id="75" name="Rectangle 74">
                  <a:extLst>
                    <a:ext uri="{FF2B5EF4-FFF2-40B4-BE49-F238E27FC236}">
                      <a16:creationId xmlns:a16="http://schemas.microsoft.com/office/drawing/2014/main" id="{58B14A6D-5542-4343-AF57-D93C635E81CB}"/>
                    </a:ext>
                  </a:extLst>
                </p:cNvPr>
                <p:cNvSpPr>
                  <a:spLocks noRot="1" noChangeAspect="1" noMove="1" noResize="1" noEditPoints="1" noAdjustHandles="1" noChangeArrowheads="1" noChangeShapeType="1" noTextEdit="1"/>
                </p:cNvSpPr>
                <p:nvPr/>
              </p:nvSpPr>
              <p:spPr>
                <a:xfrm>
                  <a:off x="10005042" y="5680207"/>
                  <a:ext cx="1108573" cy="369332"/>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D6CF6ACF-7C6D-4AA5-8544-1AE829F6155F}"/>
                    </a:ext>
                  </a:extLst>
                </p:cNvPr>
                <p:cNvSpPr/>
                <p:nvPr/>
              </p:nvSpPr>
              <p:spPr>
                <a:xfrm>
                  <a:off x="8049670" y="6008026"/>
                  <a:ext cx="1103251"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11</m:t>
                            </m:r>
                          </m:sub>
                        </m:sSub>
                      </m:oMath>
                    </m:oMathPara>
                  </a14:m>
                  <a:endParaRPr lang="en-US" dirty="0"/>
                </a:p>
              </p:txBody>
            </p:sp>
          </mc:Choice>
          <mc:Fallback xmlns="">
            <p:sp>
              <p:nvSpPr>
                <p:cNvPr id="76" name="Rectangle 75">
                  <a:extLst>
                    <a:ext uri="{FF2B5EF4-FFF2-40B4-BE49-F238E27FC236}">
                      <a16:creationId xmlns:a16="http://schemas.microsoft.com/office/drawing/2014/main" id="{D6CF6ACF-7C6D-4AA5-8544-1AE829F6155F}"/>
                    </a:ext>
                  </a:extLst>
                </p:cNvPr>
                <p:cNvSpPr>
                  <a:spLocks noRot="1" noChangeAspect="1" noMove="1" noResize="1" noEditPoints="1" noAdjustHandles="1" noChangeArrowheads="1" noChangeShapeType="1" noTextEdit="1"/>
                </p:cNvSpPr>
                <p:nvPr/>
              </p:nvSpPr>
              <p:spPr>
                <a:xfrm>
                  <a:off x="8049670" y="6008026"/>
                  <a:ext cx="1103251" cy="369332"/>
                </a:xfrm>
                <a:prstGeom prst="rect">
                  <a:avLst/>
                </a:prstGeom>
                <a:blipFill>
                  <a:blip r:embed="rId34"/>
                  <a:stretch>
                    <a:fillRect/>
                  </a:stretch>
                </a:blipFill>
              </p:spPr>
              <p:txBody>
                <a:bodyPr/>
                <a:lstStyle/>
                <a:p>
                  <a:r>
                    <a:rPr lang="en-US">
                      <a:noFill/>
                    </a:rPr>
                    <a:t> </a:t>
                  </a:r>
                </a:p>
              </p:txBody>
            </p:sp>
          </mc:Fallback>
        </mc:AlternateContent>
      </p:grpSp>
      <p:sp>
        <p:nvSpPr>
          <p:cNvPr id="78" name="Rectangle: Rounded Corners 77">
            <a:extLst>
              <a:ext uri="{FF2B5EF4-FFF2-40B4-BE49-F238E27FC236}">
                <a16:creationId xmlns:a16="http://schemas.microsoft.com/office/drawing/2014/main" id="{BAA97B85-546F-46CF-B283-6BF966187971}"/>
              </a:ext>
            </a:extLst>
          </p:cNvPr>
          <p:cNvSpPr/>
          <p:nvPr/>
        </p:nvSpPr>
        <p:spPr>
          <a:xfrm>
            <a:off x="2437659" y="150206"/>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Systolic array</a:t>
            </a:r>
          </a:p>
        </p:txBody>
      </p:sp>
    </p:spTree>
    <p:extLst>
      <p:ext uri="{BB962C8B-B14F-4D97-AF65-F5344CB8AC3E}">
        <p14:creationId xmlns:p14="http://schemas.microsoft.com/office/powerpoint/2010/main" val="84872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A127BEFA-6513-4BD2-A8C1-22E5FCA2DAF1}"/>
              </a:ext>
            </a:extLst>
          </p:cNvPr>
          <p:cNvGrpSpPr/>
          <p:nvPr/>
        </p:nvGrpSpPr>
        <p:grpSpPr>
          <a:xfrm>
            <a:off x="746543" y="1220158"/>
            <a:ext cx="10968421" cy="5522443"/>
            <a:chOff x="985061" y="1258433"/>
            <a:chExt cx="10968421" cy="5522443"/>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57A767D-7EBD-4975-A672-6AC823E6DF00}"/>
                    </a:ext>
                  </a:extLst>
                </p:cNvPr>
                <p:cNvSpPr txBox="1"/>
                <p:nvPr/>
              </p:nvSpPr>
              <p:spPr>
                <a:xfrm>
                  <a:off x="10237086" y="1258433"/>
                  <a:ext cx="1716396" cy="369332"/>
                </a:xfrm>
                <a:prstGeom prst="rect">
                  <a:avLst/>
                </a:prstGeom>
                <a:noFill/>
              </p:spPr>
              <p:txBody>
                <a:bodyPr wrap="square" rtlCol="0">
                  <a:spAutoFit/>
                </a:bodyPr>
                <a:lstStyle/>
                <a:p>
                  <a:r>
                    <a:rPr lang="en-US" b="0" dirty="0"/>
                    <a:t>Columns </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𝐵</m:t>
                      </m:r>
                    </m:oMath>
                  </a14:m>
                  <a:endParaRPr lang="en-US" dirty="0"/>
                </a:p>
              </p:txBody>
            </p:sp>
          </mc:Choice>
          <mc:Fallback xmlns="">
            <p:sp>
              <p:nvSpPr>
                <p:cNvPr id="31" name="TextBox 30">
                  <a:extLst>
                    <a:ext uri="{FF2B5EF4-FFF2-40B4-BE49-F238E27FC236}">
                      <a16:creationId xmlns:a16="http://schemas.microsoft.com/office/drawing/2014/main" id="{557A767D-7EBD-4975-A672-6AC823E6DF00}"/>
                    </a:ext>
                  </a:extLst>
                </p:cNvPr>
                <p:cNvSpPr txBox="1">
                  <a:spLocks noRot="1" noChangeAspect="1" noMove="1" noResize="1" noEditPoints="1" noAdjustHandles="1" noChangeArrowheads="1" noChangeShapeType="1" noTextEdit="1"/>
                </p:cNvSpPr>
                <p:nvPr/>
              </p:nvSpPr>
              <p:spPr>
                <a:xfrm>
                  <a:off x="10237086" y="1258433"/>
                  <a:ext cx="1716396" cy="369332"/>
                </a:xfrm>
                <a:prstGeom prst="rect">
                  <a:avLst/>
                </a:prstGeom>
                <a:blipFill>
                  <a:blip r:embed="rId2"/>
                  <a:stretch>
                    <a:fillRect l="-2837"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5D1F808-84D6-4861-A01B-8E0C98A70753}"/>
                    </a:ext>
                  </a:extLst>
                </p:cNvPr>
                <p:cNvSpPr txBox="1"/>
                <p:nvPr/>
              </p:nvSpPr>
              <p:spPr>
                <a:xfrm>
                  <a:off x="9258108" y="4231020"/>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12</m:t>
                            </m:r>
                          </m:sub>
                        </m:sSub>
                      </m:oMath>
                    </m:oMathPara>
                  </a14:m>
                  <a:endParaRPr lang="en-US" sz="2000" dirty="0"/>
                </a:p>
              </p:txBody>
            </p:sp>
          </mc:Choice>
          <mc:Fallback xmlns="">
            <p:sp>
              <p:nvSpPr>
                <p:cNvPr id="35" name="TextBox 34">
                  <a:extLst>
                    <a:ext uri="{FF2B5EF4-FFF2-40B4-BE49-F238E27FC236}">
                      <a16:creationId xmlns:a16="http://schemas.microsoft.com/office/drawing/2014/main" id="{55D1F808-84D6-4861-A01B-8E0C98A70753}"/>
                    </a:ext>
                  </a:extLst>
                </p:cNvPr>
                <p:cNvSpPr txBox="1">
                  <a:spLocks noRot="1" noChangeAspect="1" noMove="1" noResize="1" noEditPoints="1" noAdjustHandles="1" noChangeArrowheads="1" noChangeShapeType="1" noTextEdit="1"/>
                </p:cNvSpPr>
                <p:nvPr/>
              </p:nvSpPr>
              <p:spPr>
                <a:xfrm>
                  <a:off x="9258108" y="4231020"/>
                  <a:ext cx="434340" cy="400110"/>
                </a:xfrm>
                <a:prstGeom prst="rect">
                  <a:avLst/>
                </a:prstGeom>
                <a:blipFill>
                  <a:blip r:embed="rId3"/>
                  <a:stretch>
                    <a:fillRect r="-16901"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0216F2-68A7-4B76-A862-EFEB36129AFA}"/>
                    </a:ext>
                  </a:extLst>
                </p:cNvPr>
                <p:cNvSpPr txBox="1"/>
                <p:nvPr/>
              </p:nvSpPr>
              <p:spPr>
                <a:xfrm>
                  <a:off x="9277978" y="5553770"/>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21</m:t>
                            </m:r>
                          </m:sub>
                        </m:sSub>
                      </m:oMath>
                    </m:oMathPara>
                  </a14:m>
                  <a:endParaRPr lang="en-US" sz="2000" dirty="0"/>
                </a:p>
              </p:txBody>
            </p:sp>
          </mc:Choice>
          <mc:Fallback xmlns="">
            <p:sp>
              <p:nvSpPr>
                <p:cNvPr id="37" name="TextBox 36">
                  <a:extLst>
                    <a:ext uri="{FF2B5EF4-FFF2-40B4-BE49-F238E27FC236}">
                      <a16:creationId xmlns:a16="http://schemas.microsoft.com/office/drawing/2014/main" id="{EB0216F2-68A7-4B76-A862-EFEB36129AFA}"/>
                    </a:ext>
                  </a:extLst>
                </p:cNvPr>
                <p:cNvSpPr txBox="1">
                  <a:spLocks noRot="1" noChangeAspect="1" noMove="1" noResize="1" noEditPoints="1" noAdjustHandles="1" noChangeArrowheads="1" noChangeShapeType="1" noTextEdit="1"/>
                </p:cNvSpPr>
                <p:nvPr/>
              </p:nvSpPr>
              <p:spPr>
                <a:xfrm>
                  <a:off x="9277978" y="5553770"/>
                  <a:ext cx="434340" cy="400110"/>
                </a:xfrm>
                <a:prstGeom prst="rect">
                  <a:avLst/>
                </a:prstGeom>
                <a:blipFill>
                  <a:blip r:embed="rId4"/>
                  <a:stretch>
                    <a:fillRect r="-18310"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09BDF7C-6199-4957-B46A-84548787EDF1}"/>
                    </a:ext>
                  </a:extLst>
                </p:cNvPr>
                <p:cNvSpPr txBox="1"/>
                <p:nvPr/>
              </p:nvSpPr>
              <p:spPr>
                <a:xfrm>
                  <a:off x="7389861" y="5550229"/>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22</m:t>
                            </m:r>
                          </m:sub>
                        </m:sSub>
                      </m:oMath>
                    </m:oMathPara>
                  </a14:m>
                  <a:endParaRPr lang="en-US" sz="2000" dirty="0"/>
                </a:p>
              </p:txBody>
            </p:sp>
          </mc:Choice>
          <mc:Fallback xmlns="">
            <p:sp>
              <p:nvSpPr>
                <p:cNvPr id="38" name="TextBox 37">
                  <a:extLst>
                    <a:ext uri="{FF2B5EF4-FFF2-40B4-BE49-F238E27FC236}">
                      <a16:creationId xmlns:a16="http://schemas.microsoft.com/office/drawing/2014/main" id="{409BDF7C-6199-4957-B46A-84548787EDF1}"/>
                    </a:ext>
                  </a:extLst>
                </p:cNvPr>
                <p:cNvSpPr txBox="1">
                  <a:spLocks noRot="1" noChangeAspect="1" noMove="1" noResize="1" noEditPoints="1" noAdjustHandles="1" noChangeArrowheads="1" noChangeShapeType="1" noTextEdit="1"/>
                </p:cNvSpPr>
                <p:nvPr/>
              </p:nvSpPr>
              <p:spPr>
                <a:xfrm>
                  <a:off x="7389861" y="5550229"/>
                  <a:ext cx="434340" cy="400110"/>
                </a:xfrm>
                <a:prstGeom prst="rect">
                  <a:avLst/>
                </a:prstGeom>
                <a:blipFill>
                  <a:blip r:embed="rId5"/>
                  <a:stretch>
                    <a:fillRect r="-197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E9B239B-0A0D-4975-8E8C-0ECD6596BCF8}"/>
                    </a:ext>
                  </a:extLst>
                </p:cNvPr>
                <p:cNvSpPr txBox="1"/>
                <p:nvPr/>
              </p:nvSpPr>
              <p:spPr>
                <a:xfrm>
                  <a:off x="985061" y="6026732"/>
                  <a:ext cx="9029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𝑇</m:t>
                        </m:r>
                        <m:r>
                          <a:rPr lang="en-US" b="0" i="1" smtClean="0">
                            <a:latin typeface="Cambria Math" panose="02040503050406030204" pitchFamily="18" charset="0"/>
                          </a:rPr>
                          <m:t>=6</m:t>
                        </m:r>
                      </m:oMath>
                    </m:oMathPara>
                  </a14:m>
                  <a:endParaRPr lang="en-US" dirty="0"/>
                </a:p>
              </p:txBody>
            </p:sp>
          </mc:Choice>
          <mc:Fallback xmlns="">
            <p:sp>
              <p:nvSpPr>
                <p:cNvPr id="39" name="TextBox 38">
                  <a:extLst>
                    <a:ext uri="{FF2B5EF4-FFF2-40B4-BE49-F238E27FC236}">
                      <a16:creationId xmlns:a16="http://schemas.microsoft.com/office/drawing/2014/main" id="{6E9B239B-0A0D-4975-8E8C-0ECD6596BCF8}"/>
                    </a:ext>
                  </a:extLst>
                </p:cNvPr>
                <p:cNvSpPr txBox="1">
                  <a:spLocks noRot="1" noChangeAspect="1" noMove="1" noResize="1" noEditPoints="1" noAdjustHandles="1" noChangeArrowheads="1" noChangeShapeType="1" noTextEdit="1"/>
                </p:cNvSpPr>
                <p:nvPr/>
              </p:nvSpPr>
              <p:spPr>
                <a:xfrm>
                  <a:off x="985061" y="6026732"/>
                  <a:ext cx="902964"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3DCC1C0-597A-4262-880D-4EFE9F5A305F}"/>
                    </a:ext>
                  </a:extLst>
                </p:cNvPr>
                <p:cNvSpPr txBox="1"/>
                <p:nvPr/>
              </p:nvSpPr>
              <p:spPr>
                <a:xfrm>
                  <a:off x="4249274" y="2790882"/>
                  <a:ext cx="1207755" cy="369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m:t>
                        </m:r>
                        <m:r>
                          <a:rPr lang="en-US" b="0" i="1" smtClean="0">
                            <a:latin typeface="Cambria Math" panose="02040503050406030204" pitchFamily="18" charset="0"/>
                          </a:rPr>
                          <m:t>𝑜𝑤𝑠</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𝐴</m:t>
                        </m:r>
                      </m:oMath>
                    </m:oMathPara>
                  </a14:m>
                  <a:endParaRPr lang="en-US" dirty="0"/>
                </a:p>
              </p:txBody>
            </p:sp>
          </mc:Choice>
          <mc:Fallback xmlns="">
            <p:sp>
              <p:nvSpPr>
                <p:cNvPr id="40" name="TextBox 39">
                  <a:extLst>
                    <a:ext uri="{FF2B5EF4-FFF2-40B4-BE49-F238E27FC236}">
                      <a16:creationId xmlns:a16="http://schemas.microsoft.com/office/drawing/2014/main" id="{93DCC1C0-597A-4262-880D-4EFE9F5A305F}"/>
                    </a:ext>
                  </a:extLst>
                </p:cNvPr>
                <p:cNvSpPr txBox="1">
                  <a:spLocks noRot="1" noChangeAspect="1" noMove="1" noResize="1" noEditPoints="1" noAdjustHandles="1" noChangeArrowheads="1" noChangeShapeType="1" noTextEdit="1"/>
                </p:cNvSpPr>
                <p:nvPr/>
              </p:nvSpPr>
              <p:spPr>
                <a:xfrm>
                  <a:off x="4249274" y="2790882"/>
                  <a:ext cx="1207755" cy="369333"/>
                </a:xfrm>
                <a:prstGeom prst="rect">
                  <a:avLst/>
                </a:prstGeom>
                <a:blipFill>
                  <a:blip r:embed="rId7"/>
                  <a:stretch>
                    <a:fillRect r="-101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E250516E-F4F9-4B24-B732-F4E950B64238}"/>
                    </a:ext>
                  </a:extLst>
                </p:cNvPr>
                <p:cNvSpPr txBox="1"/>
                <p:nvPr/>
              </p:nvSpPr>
              <p:spPr>
                <a:xfrm>
                  <a:off x="8655008" y="5107732"/>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21</m:t>
                            </m:r>
                          </m:sub>
                        </m:sSub>
                      </m:oMath>
                    </m:oMathPara>
                  </a14:m>
                  <a:endParaRPr lang="en-US" sz="2000" dirty="0"/>
                </a:p>
              </p:txBody>
            </p:sp>
          </mc:Choice>
          <mc:Fallback xmlns="">
            <p:sp>
              <p:nvSpPr>
                <p:cNvPr id="43" name="TextBox 42">
                  <a:extLst>
                    <a:ext uri="{FF2B5EF4-FFF2-40B4-BE49-F238E27FC236}">
                      <a16:creationId xmlns:a16="http://schemas.microsoft.com/office/drawing/2014/main" id="{E250516E-F4F9-4B24-B732-F4E950B64238}"/>
                    </a:ext>
                  </a:extLst>
                </p:cNvPr>
                <p:cNvSpPr txBox="1">
                  <a:spLocks noRot="1" noChangeAspect="1" noMove="1" noResize="1" noEditPoints="1" noAdjustHandles="1" noChangeArrowheads="1" noChangeShapeType="1" noTextEdit="1"/>
                </p:cNvSpPr>
                <p:nvPr/>
              </p:nvSpPr>
              <p:spPr>
                <a:xfrm>
                  <a:off x="8655008" y="5107732"/>
                  <a:ext cx="472435" cy="400110"/>
                </a:xfrm>
                <a:prstGeom prst="rect">
                  <a:avLst/>
                </a:prstGeom>
                <a:blipFill>
                  <a:blip r:embed="rId8"/>
                  <a:stretch>
                    <a:fillRect r="-6494"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F24962E-6BC3-44C1-9EA8-D638AD38D898}"/>
                    </a:ext>
                  </a:extLst>
                </p:cNvPr>
                <p:cNvSpPr txBox="1"/>
                <p:nvPr/>
              </p:nvSpPr>
              <p:spPr>
                <a:xfrm>
                  <a:off x="10581400" y="5135139"/>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12</m:t>
                            </m:r>
                          </m:sub>
                        </m:sSub>
                      </m:oMath>
                    </m:oMathPara>
                  </a14:m>
                  <a:endParaRPr lang="en-US" sz="2000" dirty="0"/>
                </a:p>
              </p:txBody>
            </p:sp>
          </mc:Choice>
          <mc:Fallback xmlns="">
            <p:sp>
              <p:nvSpPr>
                <p:cNvPr id="44" name="TextBox 43">
                  <a:extLst>
                    <a:ext uri="{FF2B5EF4-FFF2-40B4-BE49-F238E27FC236}">
                      <a16:creationId xmlns:a16="http://schemas.microsoft.com/office/drawing/2014/main" id="{2F24962E-6BC3-44C1-9EA8-D638AD38D898}"/>
                    </a:ext>
                  </a:extLst>
                </p:cNvPr>
                <p:cNvSpPr txBox="1">
                  <a:spLocks noRot="1" noChangeAspect="1" noMove="1" noResize="1" noEditPoints="1" noAdjustHandles="1" noChangeArrowheads="1" noChangeShapeType="1" noTextEdit="1"/>
                </p:cNvSpPr>
                <p:nvPr/>
              </p:nvSpPr>
              <p:spPr>
                <a:xfrm>
                  <a:off x="10581400" y="5135139"/>
                  <a:ext cx="472435" cy="400110"/>
                </a:xfrm>
                <a:prstGeom prst="rect">
                  <a:avLst/>
                </a:prstGeom>
                <a:blipFill>
                  <a:blip r:embed="rId9"/>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091C07F-6381-4FD6-AAC6-8E6D2B61293B}"/>
                    </a:ext>
                  </a:extLst>
                </p:cNvPr>
                <p:cNvSpPr txBox="1"/>
                <p:nvPr/>
              </p:nvSpPr>
              <p:spPr>
                <a:xfrm>
                  <a:off x="10581400" y="3721727"/>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22</m:t>
                            </m:r>
                          </m:sub>
                        </m:sSub>
                      </m:oMath>
                    </m:oMathPara>
                  </a14:m>
                  <a:endParaRPr lang="en-US" sz="2000" dirty="0"/>
                </a:p>
              </p:txBody>
            </p:sp>
          </mc:Choice>
          <mc:Fallback xmlns="">
            <p:sp>
              <p:nvSpPr>
                <p:cNvPr id="45" name="TextBox 44">
                  <a:extLst>
                    <a:ext uri="{FF2B5EF4-FFF2-40B4-BE49-F238E27FC236}">
                      <a16:creationId xmlns:a16="http://schemas.microsoft.com/office/drawing/2014/main" id="{1091C07F-6381-4FD6-AAC6-8E6D2B61293B}"/>
                    </a:ext>
                  </a:extLst>
                </p:cNvPr>
                <p:cNvSpPr txBox="1">
                  <a:spLocks noRot="1" noChangeAspect="1" noMove="1" noResize="1" noEditPoints="1" noAdjustHandles="1" noChangeArrowheads="1" noChangeShapeType="1" noTextEdit="1"/>
                </p:cNvSpPr>
                <p:nvPr/>
              </p:nvSpPr>
              <p:spPr>
                <a:xfrm>
                  <a:off x="10581400" y="3721727"/>
                  <a:ext cx="472435" cy="400110"/>
                </a:xfrm>
                <a:prstGeom prst="rect">
                  <a:avLst/>
                </a:prstGeom>
                <a:blipFill>
                  <a:blip r:embed="rId10"/>
                  <a:stretch>
                    <a:fillRect r="-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FD510448-2118-4FCC-89A7-63B0E54F41E2}"/>
                    </a:ext>
                  </a:extLst>
                </p:cNvPr>
                <p:cNvSpPr/>
                <p:nvPr/>
              </p:nvSpPr>
              <p:spPr>
                <a:xfrm>
                  <a:off x="5988549" y="284246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00</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00</m:t>
                            </m:r>
                          </m:sub>
                        </m:sSub>
                      </m:oMath>
                    </m:oMathPara>
                  </a14:m>
                  <a:endParaRPr lang="en-US" dirty="0">
                    <a:solidFill>
                      <a:schemeClr val="tx1"/>
                    </a:solidFill>
                  </a:endParaRPr>
                </a:p>
                <a:p>
                  <a:pPr algn="ct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01</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10</m:t>
                          </m:r>
                        </m:sub>
                      </m:sSub>
                    </m:oMath>
                  </a14:m>
                  <a:endParaRPr lang="en-US" dirty="0">
                    <a:solidFill>
                      <a:schemeClr val="tx1"/>
                    </a:solidFill>
                  </a:endParaRPr>
                </a:p>
                <a:p>
                  <a:pPr algn="ct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m:t>
                          </m:r>
                          <m:r>
                            <a:rPr lang="en-US" b="0" i="1" smtClean="0">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m:t>
                          </m:r>
                          <m:r>
                            <a:rPr lang="en-US" i="1">
                              <a:solidFill>
                                <a:schemeClr val="tx1"/>
                              </a:solidFill>
                              <a:latin typeface="Cambria Math" panose="02040503050406030204" pitchFamily="18" charset="0"/>
                            </a:rPr>
                            <m:t>0</m:t>
                          </m:r>
                        </m:sub>
                      </m:sSub>
                    </m:oMath>
                  </a14:m>
                  <a:endParaRPr lang="en-US" dirty="0">
                    <a:solidFill>
                      <a:schemeClr val="tx1"/>
                    </a:solidFill>
                  </a:endParaRPr>
                </a:p>
              </p:txBody>
            </p:sp>
          </mc:Choice>
          <mc:Fallback xmlns="">
            <p:sp>
              <p:nvSpPr>
                <p:cNvPr id="46" name="Rectangle 45">
                  <a:extLst>
                    <a:ext uri="{FF2B5EF4-FFF2-40B4-BE49-F238E27FC236}">
                      <a16:creationId xmlns:a16="http://schemas.microsoft.com/office/drawing/2014/main" id="{FD510448-2118-4FCC-89A7-63B0E54F41E2}"/>
                    </a:ext>
                  </a:extLst>
                </p:cNvPr>
                <p:cNvSpPr>
                  <a:spLocks noRot="1" noChangeAspect="1" noMove="1" noResize="1" noEditPoints="1" noAdjustHandles="1" noChangeArrowheads="1" noChangeShapeType="1" noTextEdit="1"/>
                </p:cNvSpPr>
                <p:nvPr/>
              </p:nvSpPr>
              <p:spPr>
                <a:xfrm>
                  <a:off x="5988549" y="2842465"/>
                  <a:ext cx="1371600" cy="914400"/>
                </a:xfrm>
                <a:prstGeom prst="rect">
                  <a:avLst/>
                </a:prstGeom>
                <a:blipFill>
                  <a:blip r:embed="rId11"/>
                  <a:stretch>
                    <a:fillRect b="-9868"/>
                  </a:stretch>
                </a:blipFill>
              </p:spPr>
              <p:txBody>
                <a:bodyPr/>
                <a:lstStyle/>
                <a:p>
                  <a:r>
                    <a:rPr lang="en-US">
                      <a:noFill/>
                    </a:rPr>
                    <a:t> </a:t>
                  </a:r>
                </a:p>
              </p:txBody>
            </p:sp>
          </mc:Fallback>
        </mc:AlternateContent>
        <p:sp>
          <p:nvSpPr>
            <p:cNvPr id="47" name="Rectangle 46">
              <a:extLst>
                <a:ext uri="{FF2B5EF4-FFF2-40B4-BE49-F238E27FC236}">
                  <a16:creationId xmlns:a16="http://schemas.microsoft.com/office/drawing/2014/main" id="{6ED612BF-7946-4559-AA52-F6EC7FDAFFD8}"/>
                </a:ext>
              </a:extLst>
            </p:cNvPr>
            <p:cNvSpPr/>
            <p:nvPr/>
          </p:nvSpPr>
          <p:spPr>
            <a:xfrm>
              <a:off x="7901149" y="284246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C228D91-8622-4D6D-98CB-698160C42021}"/>
                </a:ext>
              </a:extLst>
            </p:cNvPr>
            <p:cNvSpPr/>
            <p:nvPr/>
          </p:nvSpPr>
          <p:spPr>
            <a:xfrm>
              <a:off x="9813748" y="284246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a:extLst>
                <a:ext uri="{FF2B5EF4-FFF2-40B4-BE49-F238E27FC236}">
                  <a16:creationId xmlns:a16="http://schemas.microsoft.com/office/drawing/2014/main" id="{3125063E-3CFF-491B-AB29-4E30EFB68C0C}"/>
                </a:ext>
              </a:extLst>
            </p:cNvPr>
            <p:cNvCxnSpPr>
              <a:cxnSpLocks/>
              <a:endCxn id="48" idx="1"/>
            </p:cNvCxnSpPr>
            <p:nvPr/>
          </p:nvCxnSpPr>
          <p:spPr>
            <a:xfrm>
              <a:off x="9272705" y="3299665"/>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3CBE9317-DDBA-4EED-9465-D768630E13FF}"/>
                </a:ext>
              </a:extLst>
            </p:cNvPr>
            <p:cNvSpPr/>
            <p:nvPr/>
          </p:nvSpPr>
          <p:spPr>
            <a:xfrm>
              <a:off x="5988506" y="418114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C0BAA772-B25B-4549-9540-8C8E122A1B6F}"/>
                </a:ext>
              </a:extLst>
            </p:cNvPr>
            <p:cNvSpPr/>
            <p:nvPr/>
          </p:nvSpPr>
          <p:spPr>
            <a:xfrm>
              <a:off x="7901105" y="418114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1AFF70EA-FD88-4FFD-89AB-C3FDC7F4C181}"/>
                </a:ext>
              </a:extLst>
            </p:cNvPr>
            <p:cNvSpPr/>
            <p:nvPr/>
          </p:nvSpPr>
          <p:spPr>
            <a:xfrm>
              <a:off x="9813748" y="4171288"/>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Arrow Connector 52">
              <a:extLst>
                <a:ext uri="{FF2B5EF4-FFF2-40B4-BE49-F238E27FC236}">
                  <a16:creationId xmlns:a16="http://schemas.microsoft.com/office/drawing/2014/main" id="{49A705D2-44FF-4AB1-9C3B-E472BD8546D2}"/>
                </a:ext>
              </a:extLst>
            </p:cNvPr>
            <p:cNvCxnSpPr>
              <a:cxnSpLocks/>
              <a:stCxn id="50" idx="3"/>
            </p:cNvCxnSpPr>
            <p:nvPr/>
          </p:nvCxnSpPr>
          <p:spPr>
            <a:xfrm>
              <a:off x="7360106" y="4638344"/>
              <a:ext cx="5409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8AD4EAD-D3D8-4E80-AB6D-A6BE8A8CCD8C}"/>
                </a:ext>
              </a:extLst>
            </p:cNvPr>
            <p:cNvCxnSpPr>
              <a:cxnSpLocks/>
              <a:stCxn id="51" idx="3"/>
            </p:cNvCxnSpPr>
            <p:nvPr/>
          </p:nvCxnSpPr>
          <p:spPr>
            <a:xfrm>
              <a:off x="9272705" y="4638344"/>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4D78FBB4-28DE-4032-8447-F24EE1226B42}"/>
                </a:ext>
              </a:extLst>
            </p:cNvPr>
            <p:cNvSpPr/>
            <p:nvPr/>
          </p:nvSpPr>
          <p:spPr>
            <a:xfrm>
              <a:off x="5988506" y="5550826"/>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39190939-0909-4AAA-9B19-F81928CBFBCA}"/>
                </a:ext>
              </a:extLst>
            </p:cNvPr>
            <p:cNvSpPr/>
            <p:nvPr/>
          </p:nvSpPr>
          <p:spPr>
            <a:xfrm>
              <a:off x="7901105" y="5569532"/>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2236968E-FCFF-464D-A1D5-0E8DB9A15BD1}"/>
                </a:ext>
              </a:extLst>
            </p:cNvPr>
            <p:cNvSpPr/>
            <p:nvPr/>
          </p:nvSpPr>
          <p:spPr>
            <a:xfrm>
              <a:off x="9817558" y="5550826"/>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Arrow Connector 57">
              <a:extLst>
                <a:ext uri="{FF2B5EF4-FFF2-40B4-BE49-F238E27FC236}">
                  <a16:creationId xmlns:a16="http://schemas.microsoft.com/office/drawing/2014/main" id="{35A414D5-545F-4166-ABB9-073655BE36B4}"/>
                </a:ext>
              </a:extLst>
            </p:cNvPr>
            <p:cNvCxnSpPr>
              <a:cxnSpLocks/>
              <a:endCxn id="56" idx="1"/>
            </p:cNvCxnSpPr>
            <p:nvPr/>
          </p:nvCxnSpPr>
          <p:spPr>
            <a:xfrm flipV="1">
              <a:off x="7360106" y="6026732"/>
              <a:ext cx="540999" cy="3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3A8AF3A-6729-4EA2-BA3E-31C6173C3AAB}"/>
                </a:ext>
              </a:extLst>
            </p:cNvPr>
            <p:cNvCxnSpPr>
              <a:cxnSpLocks/>
              <a:stCxn id="56" idx="3"/>
              <a:endCxn id="57" idx="1"/>
            </p:cNvCxnSpPr>
            <p:nvPr/>
          </p:nvCxnSpPr>
          <p:spPr>
            <a:xfrm flipV="1">
              <a:off x="9272705" y="6008026"/>
              <a:ext cx="544853" cy="187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ACDADEB-07F2-47A7-B0C7-D17DC791A815}"/>
                </a:ext>
              </a:extLst>
            </p:cNvPr>
            <p:cNvCxnSpPr>
              <a:cxnSpLocks/>
              <a:stCxn id="48" idx="2"/>
              <a:endCxn id="52" idx="0"/>
            </p:cNvCxnSpPr>
            <p:nvPr/>
          </p:nvCxnSpPr>
          <p:spPr>
            <a:xfrm>
              <a:off x="10499548" y="3756865"/>
              <a:ext cx="0" cy="414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49BBA8E-E361-4FC9-9E09-6304C4CC2C59}"/>
                </a:ext>
              </a:extLst>
            </p:cNvPr>
            <p:cNvCxnSpPr>
              <a:cxnSpLocks/>
              <a:stCxn id="52" idx="2"/>
              <a:endCxn id="57" idx="0"/>
            </p:cNvCxnSpPr>
            <p:nvPr/>
          </p:nvCxnSpPr>
          <p:spPr>
            <a:xfrm>
              <a:off x="10499548" y="5085688"/>
              <a:ext cx="3810" cy="465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AD017AB-76BC-4906-88F3-422F25ED57B9}"/>
                </a:ext>
              </a:extLst>
            </p:cNvPr>
            <p:cNvCxnSpPr>
              <a:cxnSpLocks/>
              <a:stCxn id="47" idx="2"/>
              <a:endCxn id="51" idx="0"/>
            </p:cNvCxnSpPr>
            <p:nvPr/>
          </p:nvCxnSpPr>
          <p:spPr>
            <a:xfrm flipH="1">
              <a:off x="8586905" y="3756865"/>
              <a:ext cx="44"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C0846E1-2989-4647-97F7-DC58D1D2FCD7}"/>
                </a:ext>
              </a:extLst>
            </p:cNvPr>
            <p:cNvCxnSpPr>
              <a:cxnSpLocks/>
              <a:stCxn id="46" idx="2"/>
              <a:endCxn id="50" idx="0"/>
            </p:cNvCxnSpPr>
            <p:nvPr/>
          </p:nvCxnSpPr>
          <p:spPr>
            <a:xfrm flipH="1">
              <a:off x="6674306" y="3756865"/>
              <a:ext cx="43"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4233176-5CE4-4A10-AA79-4C4603D81820}"/>
                </a:ext>
              </a:extLst>
            </p:cNvPr>
            <p:cNvCxnSpPr>
              <a:cxnSpLocks/>
              <a:stCxn id="50" idx="2"/>
            </p:cNvCxnSpPr>
            <p:nvPr/>
          </p:nvCxnSpPr>
          <p:spPr>
            <a:xfrm>
              <a:off x="6674306" y="5095544"/>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A16EA68-F694-40D1-9751-3C87F084E171}"/>
                </a:ext>
              </a:extLst>
            </p:cNvPr>
            <p:cNvCxnSpPr>
              <a:cxnSpLocks/>
              <a:stCxn id="51" idx="2"/>
              <a:endCxn id="56" idx="0"/>
            </p:cNvCxnSpPr>
            <p:nvPr/>
          </p:nvCxnSpPr>
          <p:spPr>
            <a:xfrm>
              <a:off x="8586905" y="5095544"/>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5999077-7B01-4917-BAC9-BEEA78287C09}"/>
                </a:ext>
              </a:extLst>
            </p:cNvPr>
            <p:cNvCxnSpPr/>
            <p:nvPr/>
          </p:nvCxnSpPr>
          <p:spPr>
            <a:xfrm>
              <a:off x="5542782" y="3299665"/>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70DEA3D-F320-48BF-891A-C12AD192CD4C}"/>
                </a:ext>
              </a:extLst>
            </p:cNvPr>
            <p:cNvCxnSpPr/>
            <p:nvPr/>
          </p:nvCxnSpPr>
          <p:spPr>
            <a:xfrm>
              <a:off x="5527495" y="6026732"/>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6316340-E56D-4EA4-BF5E-7B7F2F57AC54}"/>
                </a:ext>
              </a:extLst>
            </p:cNvPr>
            <p:cNvCxnSpPr/>
            <p:nvPr/>
          </p:nvCxnSpPr>
          <p:spPr>
            <a:xfrm>
              <a:off x="5527494" y="4601317"/>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45B2FB4-7980-4318-8B8E-AF1C30567C34}"/>
                </a:ext>
              </a:extLst>
            </p:cNvPr>
            <p:cNvCxnSpPr>
              <a:cxnSpLocks/>
            </p:cNvCxnSpPr>
            <p:nvPr/>
          </p:nvCxnSpPr>
          <p:spPr>
            <a:xfrm>
              <a:off x="7360106" y="3277010"/>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C4327A8-62A6-4DC1-BEA5-50FD25F7900B}"/>
                </a:ext>
              </a:extLst>
            </p:cNvPr>
            <p:cNvCxnSpPr>
              <a:cxnSpLocks/>
              <a:endCxn id="46" idx="0"/>
            </p:cNvCxnSpPr>
            <p:nvPr/>
          </p:nvCxnSpPr>
          <p:spPr>
            <a:xfrm>
              <a:off x="6674306" y="2486780"/>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F9EBC63-82C8-4A9E-ACAF-53A3F956FAC0}"/>
                </a:ext>
              </a:extLst>
            </p:cNvPr>
            <p:cNvCxnSpPr>
              <a:cxnSpLocks/>
            </p:cNvCxnSpPr>
            <p:nvPr/>
          </p:nvCxnSpPr>
          <p:spPr>
            <a:xfrm>
              <a:off x="8590862" y="2486780"/>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54B27FA-011A-47A8-9AD9-5DA82D7BD042}"/>
                </a:ext>
              </a:extLst>
            </p:cNvPr>
            <p:cNvCxnSpPr>
              <a:cxnSpLocks/>
            </p:cNvCxnSpPr>
            <p:nvPr/>
          </p:nvCxnSpPr>
          <p:spPr>
            <a:xfrm>
              <a:off x="10499548" y="2507033"/>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C0317F20-3B1D-498C-A072-9F83A656F100}"/>
                    </a:ext>
                  </a:extLst>
                </p:cNvPr>
                <p:cNvSpPr/>
                <p:nvPr/>
              </p:nvSpPr>
              <p:spPr>
                <a:xfrm>
                  <a:off x="6135147" y="4143151"/>
                  <a:ext cx="1095329" cy="36933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00</m:t>
                            </m:r>
                          </m:sub>
                        </m:sSub>
                      </m:oMath>
                    </m:oMathPara>
                  </a14:m>
                  <a:endParaRPr lang="en-US" dirty="0"/>
                </a:p>
              </p:txBody>
            </p:sp>
          </mc:Choice>
          <mc:Fallback xmlns="">
            <p:sp>
              <p:nvSpPr>
                <p:cNvPr id="29" name="Rectangle 28">
                  <a:extLst>
                    <a:ext uri="{FF2B5EF4-FFF2-40B4-BE49-F238E27FC236}">
                      <a16:creationId xmlns:a16="http://schemas.microsoft.com/office/drawing/2014/main" id="{C0317F20-3B1D-498C-A072-9F83A656F100}"/>
                    </a:ext>
                  </a:extLst>
                </p:cNvPr>
                <p:cNvSpPr>
                  <a:spLocks noRot="1" noChangeAspect="1" noMove="1" noResize="1" noEditPoints="1" noAdjustHandles="1" noChangeArrowheads="1" noChangeShapeType="1" noTextEdit="1"/>
                </p:cNvSpPr>
                <p:nvPr/>
              </p:nvSpPr>
              <p:spPr>
                <a:xfrm>
                  <a:off x="6135147" y="4143151"/>
                  <a:ext cx="1095329"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42162E08-E1CA-4958-8B42-8181B615C0FD}"/>
                    </a:ext>
                  </a:extLst>
                </p:cNvPr>
                <p:cNvSpPr/>
                <p:nvPr/>
              </p:nvSpPr>
              <p:spPr>
                <a:xfrm>
                  <a:off x="8100722" y="2798475"/>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1</m:t>
                            </m:r>
                          </m:sub>
                        </m:sSub>
                      </m:oMath>
                    </m:oMathPara>
                  </a14:m>
                  <a:endParaRPr lang="en-US" dirty="0"/>
                </a:p>
              </p:txBody>
            </p:sp>
          </mc:Choice>
          <mc:Fallback xmlns="">
            <p:sp>
              <p:nvSpPr>
                <p:cNvPr id="30" name="Rectangle 29">
                  <a:extLst>
                    <a:ext uri="{FF2B5EF4-FFF2-40B4-BE49-F238E27FC236}">
                      <a16:creationId xmlns:a16="http://schemas.microsoft.com/office/drawing/2014/main" id="{42162E08-E1CA-4958-8B42-8181B615C0FD}"/>
                    </a:ext>
                  </a:extLst>
                </p:cNvPr>
                <p:cNvSpPr>
                  <a:spLocks noRot="1" noChangeAspect="1" noMove="1" noResize="1" noEditPoints="1" noAdjustHandles="1" noChangeArrowheads="1" noChangeShapeType="1" noTextEdit="1"/>
                </p:cNvSpPr>
                <p:nvPr/>
              </p:nvSpPr>
              <p:spPr>
                <a:xfrm>
                  <a:off x="8100722" y="2798475"/>
                  <a:ext cx="1108573"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DB57F037-99E6-4EC5-A66F-C1C25C76FBC4}"/>
                    </a:ext>
                  </a:extLst>
                </p:cNvPr>
                <p:cNvSpPr/>
                <p:nvPr/>
              </p:nvSpPr>
              <p:spPr>
                <a:xfrm>
                  <a:off x="10002381" y="2819503"/>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2</m:t>
                            </m:r>
                          </m:sub>
                        </m:sSub>
                      </m:oMath>
                    </m:oMathPara>
                  </a14:m>
                  <a:endParaRPr lang="en-US" dirty="0"/>
                </a:p>
              </p:txBody>
            </p:sp>
          </mc:Choice>
          <mc:Fallback xmlns="">
            <p:sp>
              <p:nvSpPr>
                <p:cNvPr id="22" name="Rectangle 21">
                  <a:extLst>
                    <a:ext uri="{FF2B5EF4-FFF2-40B4-BE49-F238E27FC236}">
                      <a16:creationId xmlns:a16="http://schemas.microsoft.com/office/drawing/2014/main" id="{DB57F037-99E6-4EC5-A66F-C1C25C76FBC4}"/>
                    </a:ext>
                  </a:extLst>
                </p:cNvPr>
                <p:cNvSpPr>
                  <a:spLocks noRot="1" noChangeAspect="1" noMove="1" noResize="1" noEditPoints="1" noAdjustHandles="1" noChangeArrowheads="1" noChangeShapeType="1" noTextEdit="1"/>
                </p:cNvSpPr>
                <p:nvPr/>
              </p:nvSpPr>
              <p:spPr>
                <a:xfrm>
                  <a:off x="10002381" y="2819503"/>
                  <a:ext cx="1108573"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F851220C-EAC5-4CDF-B07F-8C87C4DA3D52}"/>
                    </a:ext>
                  </a:extLst>
                </p:cNvPr>
                <p:cNvSpPr/>
                <p:nvPr/>
              </p:nvSpPr>
              <p:spPr>
                <a:xfrm>
                  <a:off x="8002459" y="3050858"/>
                  <a:ext cx="127637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11</m:t>
                            </m:r>
                          </m:sub>
                        </m:sSub>
                      </m:oMath>
                    </m:oMathPara>
                  </a14:m>
                  <a:endParaRPr lang="en-US" dirty="0"/>
                </a:p>
              </p:txBody>
            </p:sp>
          </mc:Choice>
          <mc:Fallback xmlns="">
            <p:sp>
              <p:nvSpPr>
                <p:cNvPr id="23" name="Rectangle 22">
                  <a:extLst>
                    <a:ext uri="{FF2B5EF4-FFF2-40B4-BE49-F238E27FC236}">
                      <a16:creationId xmlns:a16="http://schemas.microsoft.com/office/drawing/2014/main" id="{F851220C-EAC5-4CDF-B07F-8C87C4DA3D52}"/>
                    </a:ext>
                  </a:extLst>
                </p:cNvPr>
                <p:cNvSpPr>
                  <a:spLocks noRot="1" noChangeAspect="1" noMove="1" noResize="1" noEditPoints="1" noAdjustHandles="1" noChangeArrowheads="1" noChangeShapeType="1" noTextEdit="1"/>
                </p:cNvSpPr>
                <p:nvPr/>
              </p:nvSpPr>
              <p:spPr>
                <a:xfrm>
                  <a:off x="8002459" y="3050858"/>
                  <a:ext cx="1276375"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553F12BD-BF84-46BF-832A-90C9790D166F}"/>
                    </a:ext>
                  </a:extLst>
                </p:cNvPr>
                <p:cNvSpPr/>
                <p:nvPr/>
              </p:nvSpPr>
              <p:spPr>
                <a:xfrm>
                  <a:off x="7957678" y="4160233"/>
                  <a:ext cx="1218667" cy="92333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1</m:t>
                            </m:r>
                          </m:sub>
                        </m:sSub>
                      </m:oMath>
                    </m:oMathPara>
                  </a14:m>
                  <a:endParaRPr lang="en-US" dirty="0"/>
                </a:p>
                <a:p>
                  <a:pPr algn="ctr"/>
                  <a:r>
                    <a:rPr lang="en-US" dirty="0"/>
                    <a:t>+</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r>
                            <a:rPr lang="en-US" b="0" i="1" smtClean="0">
                              <a:latin typeface="Cambria Math" panose="02040503050406030204" pitchFamily="18" charset="0"/>
                            </a:rPr>
                            <m:t>1</m:t>
                          </m:r>
                        </m:sub>
                      </m:sSub>
                    </m:oMath>
                  </a14:m>
                  <a:endParaRPr lang="en-US" dirty="0"/>
                </a:p>
                <a:p>
                  <a:pPr algn="ct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1</m:t>
                          </m:r>
                        </m:sub>
                      </m:sSub>
                    </m:oMath>
                  </a14:m>
                  <a:endParaRPr lang="en-US" dirty="0"/>
                </a:p>
              </p:txBody>
            </p:sp>
          </mc:Choice>
          <mc:Fallback xmlns="">
            <p:sp>
              <p:nvSpPr>
                <p:cNvPr id="24" name="Rectangle 23">
                  <a:extLst>
                    <a:ext uri="{FF2B5EF4-FFF2-40B4-BE49-F238E27FC236}">
                      <a16:creationId xmlns:a16="http://schemas.microsoft.com/office/drawing/2014/main" id="{553F12BD-BF84-46BF-832A-90C9790D166F}"/>
                    </a:ext>
                  </a:extLst>
                </p:cNvPr>
                <p:cNvSpPr>
                  <a:spLocks noRot="1" noChangeAspect="1" noMove="1" noResize="1" noEditPoints="1" noAdjustHandles="1" noChangeArrowheads="1" noChangeShapeType="1" noTextEdit="1"/>
                </p:cNvSpPr>
                <p:nvPr/>
              </p:nvSpPr>
              <p:spPr>
                <a:xfrm>
                  <a:off x="7957678" y="4160233"/>
                  <a:ext cx="1218667" cy="923330"/>
                </a:xfrm>
                <a:prstGeom prst="rect">
                  <a:avLst/>
                </a:prstGeom>
                <a:blipFill>
                  <a:blip r:embed="rId16"/>
                  <a:stretch>
                    <a:fillRect l="-3500"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446025F0-6F5E-4020-B269-2057975F7ADE}"/>
                    </a:ext>
                  </a:extLst>
                </p:cNvPr>
                <p:cNvSpPr/>
                <p:nvPr/>
              </p:nvSpPr>
              <p:spPr>
                <a:xfrm>
                  <a:off x="6075377" y="4435789"/>
                  <a:ext cx="1271054"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11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10</m:t>
                            </m:r>
                          </m:sub>
                        </m:sSub>
                      </m:oMath>
                    </m:oMathPara>
                  </a14:m>
                  <a:endParaRPr lang="en-US" dirty="0"/>
                </a:p>
              </p:txBody>
            </p:sp>
          </mc:Choice>
          <mc:Fallback xmlns="">
            <p:sp>
              <p:nvSpPr>
                <p:cNvPr id="25" name="Rectangle 24">
                  <a:extLst>
                    <a:ext uri="{FF2B5EF4-FFF2-40B4-BE49-F238E27FC236}">
                      <a16:creationId xmlns:a16="http://schemas.microsoft.com/office/drawing/2014/main" id="{446025F0-6F5E-4020-B269-2057975F7ADE}"/>
                    </a:ext>
                  </a:extLst>
                </p:cNvPr>
                <p:cNvSpPr>
                  <a:spLocks noRot="1" noChangeAspect="1" noMove="1" noResize="1" noEditPoints="1" noAdjustHandles="1" noChangeArrowheads="1" noChangeShapeType="1" noTextEdit="1"/>
                </p:cNvSpPr>
                <p:nvPr/>
              </p:nvSpPr>
              <p:spPr>
                <a:xfrm>
                  <a:off x="6075377" y="4435789"/>
                  <a:ext cx="1271054" cy="369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5715925-B8F3-4C14-92FE-B9AE018E2343}"/>
                    </a:ext>
                  </a:extLst>
                </p:cNvPr>
                <p:cNvSpPr/>
                <p:nvPr/>
              </p:nvSpPr>
              <p:spPr>
                <a:xfrm>
                  <a:off x="6135147" y="5581007"/>
                  <a:ext cx="1095329" cy="36933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00</m:t>
                            </m:r>
                          </m:sub>
                        </m:sSub>
                      </m:oMath>
                    </m:oMathPara>
                  </a14:m>
                  <a:endParaRPr lang="en-US" dirty="0"/>
                </a:p>
              </p:txBody>
            </p:sp>
          </mc:Choice>
          <mc:Fallback xmlns="">
            <p:sp>
              <p:nvSpPr>
                <p:cNvPr id="26" name="Rectangle 25">
                  <a:extLst>
                    <a:ext uri="{FF2B5EF4-FFF2-40B4-BE49-F238E27FC236}">
                      <a16:creationId xmlns:a16="http://schemas.microsoft.com/office/drawing/2014/main" id="{65715925-B8F3-4C14-92FE-B9AE018E2343}"/>
                    </a:ext>
                  </a:extLst>
                </p:cNvPr>
                <p:cNvSpPr>
                  <a:spLocks noRot="1" noChangeAspect="1" noMove="1" noResize="1" noEditPoints="1" noAdjustHandles="1" noChangeArrowheads="1" noChangeShapeType="1" noTextEdit="1"/>
                </p:cNvSpPr>
                <p:nvPr/>
              </p:nvSpPr>
              <p:spPr>
                <a:xfrm>
                  <a:off x="6135147" y="5581007"/>
                  <a:ext cx="1095329"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46B3E3D-70EC-4ED6-A495-C9049616D0A4}"/>
                    </a:ext>
                  </a:extLst>
                </p:cNvPr>
                <p:cNvSpPr/>
                <p:nvPr/>
              </p:nvSpPr>
              <p:spPr>
                <a:xfrm>
                  <a:off x="9937025" y="3102252"/>
                  <a:ext cx="127637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m:t>
                            </m:r>
                            <m:r>
                              <a:rPr lang="en-US" i="1">
                                <a:latin typeface="Cambria Math" panose="02040503050406030204" pitchFamily="18" charset="0"/>
                              </a:rPr>
                              <m:t>2</m:t>
                            </m:r>
                          </m:sub>
                        </m:sSub>
                      </m:oMath>
                    </m:oMathPara>
                  </a14:m>
                  <a:endParaRPr lang="en-US" dirty="0"/>
                </a:p>
              </p:txBody>
            </p:sp>
          </mc:Choice>
          <mc:Fallback xmlns="">
            <p:sp>
              <p:nvSpPr>
                <p:cNvPr id="14" name="Rectangle 13">
                  <a:extLst>
                    <a:ext uri="{FF2B5EF4-FFF2-40B4-BE49-F238E27FC236}">
                      <a16:creationId xmlns:a16="http://schemas.microsoft.com/office/drawing/2014/main" id="{146B3E3D-70EC-4ED6-A495-C9049616D0A4}"/>
                    </a:ext>
                  </a:extLst>
                </p:cNvPr>
                <p:cNvSpPr>
                  <a:spLocks noRot="1" noChangeAspect="1" noMove="1" noResize="1" noEditPoints="1" noAdjustHandles="1" noChangeArrowheads="1" noChangeShapeType="1" noTextEdit="1"/>
                </p:cNvSpPr>
                <p:nvPr/>
              </p:nvSpPr>
              <p:spPr>
                <a:xfrm>
                  <a:off x="9937025" y="3102252"/>
                  <a:ext cx="1276375" cy="36933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65FE3CB4-08A0-41AD-A86E-F14A947AF8A5}"/>
                    </a:ext>
                  </a:extLst>
                </p:cNvPr>
                <p:cNvSpPr/>
                <p:nvPr/>
              </p:nvSpPr>
              <p:spPr>
                <a:xfrm>
                  <a:off x="9992033" y="4154166"/>
                  <a:ext cx="1103251"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0</m:t>
                            </m:r>
                            <m:r>
                              <a:rPr lang="en-US" i="1">
                                <a:latin typeface="Cambria Math" panose="02040503050406030204" pitchFamily="18" charset="0"/>
                              </a:rPr>
                              <m:t>2</m:t>
                            </m:r>
                          </m:sub>
                        </m:sSub>
                      </m:oMath>
                    </m:oMathPara>
                  </a14:m>
                  <a:endParaRPr lang="en-US" dirty="0"/>
                </a:p>
              </p:txBody>
            </p:sp>
          </mc:Choice>
          <mc:Fallback xmlns="">
            <p:sp>
              <p:nvSpPr>
                <p:cNvPr id="15" name="Rectangle 14">
                  <a:extLst>
                    <a:ext uri="{FF2B5EF4-FFF2-40B4-BE49-F238E27FC236}">
                      <a16:creationId xmlns:a16="http://schemas.microsoft.com/office/drawing/2014/main" id="{65FE3CB4-08A0-41AD-A86E-F14A947AF8A5}"/>
                    </a:ext>
                  </a:extLst>
                </p:cNvPr>
                <p:cNvSpPr>
                  <a:spLocks noRot="1" noChangeAspect="1" noMove="1" noResize="1" noEditPoints="1" noAdjustHandles="1" noChangeArrowheads="1" noChangeShapeType="1" noTextEdit="1"/>
                </p:cNvSpPr>
                <p:nvPr/>
              </p:nvSpPr>
              <p:spPr>
                <a:xfrm>
                  <a:off x="9992033" y="4154166"/>
                  <a:ext cx="1103251"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FAA5BA6B-C738-43CA-9652-D1ECAB6B109B}"/>
                    </a:ext>
                  </a:extLst>
                </p:cNvPr>
                <p:cNvSpPr/>
                <p:nvPr/>
              </p:nvSpPr>
              <p:spPr>
                <a:xfrm>
                  <a:off x="8028497" y="3338862"/>
                  <a:ext cx="1281698"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1</m:t>
                            </m:r>
                          </m:sub>
                        </m:sSub>
                      </m:oMath>
                    </m:oMathPara>
                  </a14:m>
                  <a:endParaRPr lang="en-US" dirty="0"/>
                </a:p>
              </p:txBody>
            </p:sp>
          </mc:Choice>
          <mc:Fallback xmlns="">
            <p:sp>
              <p:nvSpPr>
                <p:cNvPr id="16" name="Rectangle 15">
                  <a:extLst>
                    <a:ext uri="{FF2B5EF4-FFF2-40B4-BE49-F238E27FC236}">
                      <a16:creationId xmlns:a16="http://schemas.microsoft.com/office/drawing/2014/main" id="{FAA5BA6B-C738-43CA-9652-D1ECAB6B109B}"/>
                    </a:ext>
                  </a:extLst>
                </p:cNvPr>
                <p:cNvSpPr>
                  <a:spLocks noRot="1" noChangeAspect="1" noMove="1" noResize="1" noEditPoints="1" noAdjustHandles="1" noChangeArrowheads="1" noChangeShapeType="1" noTextEdit="1"/>
                </p:cNvSpPr>
                <p:nvPr/>
              </p:nvSpPr>
              <p:spPr>
                <a:xfrm>
                  <a:off x="8028497" y="3338862"/>
                  <a:ext cx="1281698"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7709A977-A83F-481D-B918-89B63A6EA9F7}"/>
                    </a:ext>
                  </a:extLst>
                </p:cNvPr>
                <p:cNvSpPr/>
                <p:nvPr/>
              </p:nvSpPr>
              <p:spPr>
                <a:xfrm>
                  <a:off x="6134091" y="4728427"/>
                  <a:ext cx="127637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12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20</m:t>
                            </m:r>
                          </m:sub>
                        </m:sSub>
                      </m:oMath>
                    </m:oMathPara>
                  </a14:m>
                  <a:endParaRPr lang="en-US" dirty="0"/>
                </a:p>
              </p:txBody>
            </p:sp>
          </mc:Choice>
          <mc:Fallback xmlns="">
            <p:sp>
              <p:nvSpPr>
                <p:cNvPr id="17" name="Rectangle 16">
                  <a:extLst>
                    <a:ext uri="{FF2B5EF4-FFF2-40B4-BE49-F238E27FC236}">
                      <a16:creationId xmlns:a16="http://schemas.microsoft.com/office/drawing/2014/main" id="{7709A977-A83F-481D-B918-89B63A6EA9F7}"/>
                    </a:ext>
                  </a:extLst>
                </p:cNvPr>
                <p:cNvSpPr>
                  <a:spLocks noRot="1" noChangeAspect="1" noMove="1" noResize="1" noEditPoints="1" noAdjustHandles="1" noChangeArrowheads="1" noChangeShapeType="1" noTextEdit="1"/>
                </p:cNvSpPr>
                <p:nvPr/>
              </p:nvSpPr>
              <p:spPr>
                <a:xfrm>
                  <a:off x="6134091" y="4728427"/>
                  <a:ext cx="1276375"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2ABF3CD1-4E52-4714-8653-6490476EDD51}"/>
                    </a:ext>
                  </a:extLst>
                </p:cNvPr>
                <p:cNvSpPr/>
                <p:nvPr/>
              </p:nvSpPr>
              <p:spPr>
                <a:xfrm>
                  <a:off x="8034545" y="5534038"/>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01</m:t>
                            </m:r>
                          </m:sub>
                        </m:sSub>
                      </m:oMath>
                    </m:oMathPara>
                  </a14:m>
                  <a:endParaRPr lang="en-US" dirty="0"/>
                </a:p>
              </p:txBody>
            </p:sp>
          </mc:Choice>
          <mc:Fallback xmlns="">
            <p:sp>
              <p:nvSpPr>
                <p:cNvPr id="18" name="Rectangle 17">
                  <a:extLst>
                    <a:ext uri="{FF2B5EF4-FFF2-40B4-BE49-F238E27FC236}">
                      <a16:creationId xmlns:a16="http://schemas.microsoft.com/office/drawing/2014/main" id="{2ABF3CD1-4E52-4714-8653-6490476EDD51}"/>
                    </a:ext>
                  </a:extLst>
                </p:cNvPr>
                <p:cNvSpPr>
                  <a:spLocks noRot="1" noChangeAspect="1" noMove="1" noResize="1" noEditPoints="1" noAdjustHandles="1" noChangeArrowheads="1" noChangeShapeType="1" noTextEdit="1"/>
                </p:cNvSpPr>
                <p:nvPr/>
              </p:nvSpPr>
              <p:spPr>
                <a:xfrm>
                  <a:off x="8034545" y="5534038"/>
                  <a:ext cx="1108573" cy="36933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B1E9FE1C-809F-4F93-B249-F7CBF3F67DA6}"/>
                    </a:ext>
                  </a:extLst>
                </p:cNvPr>
                <p:cNvSpPr/>
                <p:nvPr/>
              </p:nvSpPr>
              <p:spPr>
                <a:xfrm>
                  <a:off x="6019082" y="5857546"/>
                  <a:ext cx="1249893" cy="92333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21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m:t>
                            </m:r>
                            <m:r>
                              <a:rPr lang="en-US" i="1">
                                <a:latin typeface="Cambria Math" panose="02040503050406030204" pitchFamily="18" charset="0"/>
                              </a:rPr>
                              <m:t>0</m:t>
                            </m:r>
                          </m:sub>
                        </m:sSub>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2</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0</m:t>
                            </m:r>
                          </m:sub>
                        </m:sSub>
                      </m:oMath>
                    </m:oMathPara>
                  </a14:m>
                  <a:endParaRPr lang="en-US" dirty="0"/>
                </a:p>
                <a:p>
                  <a:pPr algn="ctr"/>
                  <a:endParaRPr lang="en-US" dirty="0"/>
                </a:p>
              </p:txBody>
            </p:sp>
          </mc:Choice>
          <mc:Fallback xmlns="">
            <p:sp>
              <p:nvSpPr>
                <p:cNvPr id="19" name="Rectangle 18">
                  <a:extLst>
                    <a:ext uri="{FF2B5EF4-FFF2-40B4-BE49-F238E27FC236}">
                      <a16:creationId xmlns:a16="http://schemas.microsoft.com/office/drawing/2014/main" id="{B1E9FE1C-809F-4F93-B249-F7CBF3F67DA6}"/>
                    </a:ext>
                  </a:extLst>
                </p:cNvPr>
                <p:cNvSpPr>
                  <a:spLocks noRot="1" noChangeAspect="1" noMove="1" noResize="1" noEditPoints="1" noAdjustHandles="1" noChangeArrowheads="1" noChangeShapeType="1" noTextEdit="1"/>
                </p:cNvSpPr>
                <p:nvPr/>
              </p:nvSpPr>
              <p:spPr>
                <a:xfrm>
                  <a:off x="6019082" y="5857546"/>
                  <a:ext cx="1249893" cy="923330"/>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D1DB44D-3E9C-4A2F-93DF-9C0ED3E727A8}"/>
                    </a:ext>
                  </a:extLst>
                </p:cNvPr>
                <p:cNvSpPr/>
                <p:nvPr/>
              </p:nvSpPr>
              <p:spPr>
                <a:xfrm>
                  <a:off x="9941710" y="3408276"/>
                  <a:ext cx="1281698"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2</m:t>
                            </m:r>
                          </m:sub>
                        </m:sSub>
                      </m:oMath>
                    </m:oMathPara>
                  </a14:m>
                  <a:endParaRPr lang="en-US" dirty="0"/>
                </a:p>
              </p:txBody>
            </p:sp>
          </mc:Choice>
          <mc:Fallback xmlns="">
            <p:sp>
              <p:nvSpPr>
                <p:cNvPr id="7" name="Rectangle 6">
                  <a:extLst>
                    <a:ext uri="{FF2B5EF4-FFF2-40B4-BE49-F238E27FC236}">
                      <a16:creationId xmlns:a16="http://schemas.microsoft.com/office/drawing/2014/main" id="{FD1DB44D-3E9C-4A2F-93DF-9C0ED3E727A8}"/>
                    </a:ext>
                  </a:extLst>
                </p:cNvPr>
                <p:cNvSpPr>
                  <a:spLocks noRot="1" noChangeAspect="1" noMove="1" noResize="1" noEditPoints="1" noAdjustHandles="1" noChangeArrowheads="1" noChangeShapeType="1" noTextEdit="1"/>
                </p:cNvSpPr>
                <p:nvPr/>
              </p:nvSpPr>
              <p:spPr>
                <a:xfrm>
                  <a:off x="9941710" y="3408276"/>
                  <a:ext cx="1281698" cy="36933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A1BE08C-C832-4959-BF58-488FCE53F884}"/>
                    </a:ext>
                  </a:extLst>
                </p:cNvPr>
                <p:cNvSpPr/>
                <p:nvPr/>
              </p:nvSpPr>
              <p:spPr>
                <a:xfrm>
                  <a:off x="9918480" y="4431075"/>
                  <a:ext cx="1276375" cy="64633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11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m:t>
                            </m:r>
                            <m:r>
                              <a:rPr lang="en-US" i="1">
                                <a:latin typeface="Cambria Math" panose="02040503050406030204" pitchFamily="18" charset="0"/>
                              </a:rPr>
                              <m:t>2</m:t>
                            </m:r>
                          </m:sub>
                        </m:sSub>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1</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2</m:t>
                            </m:r>
                          </m:sub>
                        </m:sSub>
                      </m:oMath>
                    </m:oMathPara>
                  </a14:m>
                  <a:endParaRPr lang="en-US" dirty="0"/>
                </a:p>
              </p:txBody>
            </p:sp>
          </mc:Choice>
          <mc:Fallback xmlns="">
            <p:sp>
              <p:nvSpPr>
                <p:cNvPr id="9" name="Rectangle 8">
                  <a:extLst>
                    <a:ext uri="{FF2B5EF4-FFF2-40B4-BE49-F238E27FC236}">
                      <a16:creationId xmlns:a16="http://schemas.microsoft.com/office/drawing/2014/main" id="{CA1BE08C-C832-4959-BF58-488FCE53F884}"/>
                    </a:ext>
                  </a:extLst>
                </p:cNvPr>
                <p:cNvSpPr>
                  <a:spLocks noRot="1" noChangeAspect="1" noMove="1" noResize="1" noEditPoints="1" noAdjustHandles="1" noChangeArrowheads="1" noChangeShapeType="1" noTextEdit="1"/>
                </p:cNvSpPr>
                <p:nvPr/>
              </p:nvSpPr>
              <p:spPr>
                <a:xfrm>
                  <a:off x="9918480" y="4431075"/>
                  <a:ext cx="1276375" cy="646331"/>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69F63AE-432B-4004-889B-81CD8E00AF0E}"/>
                    </a:ext>
                  </a:extLst>
                </p:cNvPr>
                <p:cNvSpPr/>
                <p:nvPr/>
              </p:nvSpPr>
              <p:spPr>
                <a:xfrm>
                  <a:off x="9921141" y="5680207"/>
                  <a:ext cx="1276375" cy="92333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0</m:t>
                            </m:r>
                            <m:r>
                              <a:rPr lang="en-US" i="1">
                                <a:latin typeface="Cambria Math" panose="02040503050406030204" pitchFamily="18" charset="0"/>
                              </a:rPr>
                              <m:t>2</m:t>
                            </m:r>
                          </m:sub>
                        </m:sSub>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21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r>
                              <a:rPr lang="en-US" b="0" i="1" smtClean="0">
                                <a:latin typeface="Cambria Math" panose="02040503050406030204" pitchFamily="18" charset="0"/>
                              </a:rPr>
                              <m:t>2</m:t>
                            </m:r>
                          </m:sub>
                        </m:sSub>
                      </m:oMath>
                    </m:oMathPara>
                  </a14:m>
                  <a:endParaRPr lang="en-US" dirty="0"/>
                </a:p>
                <a:p>
                  <a:pPr algn="ctr"/>
                  <a:endParaRPr lang="en-US" dirty="0"/>
                </a:p>
              </p:txBody>
            </p:sp>
          </mc:Choice>
          <mc:Fallback xmlns="">
            <p:sp>
              <p:nvSpPr>
                <p:cNvPr id="10" name="Rectangle 9">
                  <a:extLst>
                    <a:ext uri="{FF2B5EF4-FFF2-40B4-BE49-F238E27FC236}">
                      <a16:creationId xmlns:a16="http://schemas.microsoft.com/office/drawing/2014/main" id="{269F63AE-432B-4004-889B-81CD8E00AF0E}"/>
                    </a:ext>
                  </a:extLst>
                </p:cNvPr>
                <p:cNvSpPr>
                  <a:spLocks noRot="1" noChangeAspect="1" noMove="1" noResize="1" noEditPoints="1" noAdjustHandles="1" noChangeArrowheads="1" noChangeShapeType="1" noTextEdit="1"/>
                </p:cNvSpPr>
                <p:nvPr/>
              </p:nvSpPr>
              <p:spPr>
                <a:xfrm>
                  <a:off x="9921141" y="5680207"/>
                  <a:ext cx="1276375" cy="923330"/>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C2196B9-3E74-4011-A776-1F78A7CE10BB}"/>
                    </a:ext>
                  </a:extLst>
                </p:cNvPr>
                <p:cNvSpPr/>
                <p:nvPr/>
              </p:nvSpPr>
              <p:spPr>
                <a:xfrm>
                  <a:off x="7975810" y="5797164"/>
                  <a:ext cx="1281698" cy="64633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21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11</m:t>
                            </m:r>
                          </m:sub>
                        </m:sSub>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2</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1</m:t>
                            </m:r>
                          </m:sub>
                        </m:sSub>
                      </m:oMath>
                    </m:oMathPara>
                  </a14:m>
                  <a:endParaRPr lang="en-US" dirty="0"/>
                </a:p>
              </p:txBody>
            </p:sp>
          </mc:Choice>
          <mc:Fallback xmlns="">
            <p:sp>
              <p:nvSpPr>
                <p:cNvPr id="11" name="Rectangle 10">
                  <a:extLst>
                    <a:ext uri="{FF2B5EF4-FFF2-40B4-BE49-F238E27FC236}">
                      <a16:creationId xmlns:a16="http://schemas.microsoft.com/office/drawing/2014/main" id="{4C2196B9-3E74-4011-A776-1F78A7CE10BB}"/>
                    </a:ext>
                  </a:extLst>
                </p:cNvPr>
                <p:cNvSpPr>
                  <a:spLocks noRot="1" noChangeAspect="1" noMove="1" noResize="1" noEditPoints="1" noAdjustHandles="1" noChangeArrowheads="1" noChangeShapeType="1" noTextEdit="1"/>
                </p:cNvSpPr>
                <p:nvPr/>
              </p:nvSpPr>
              <p:spPr>
                <a:xfrm>
                  <a:off x="7975810" y="5797164"/>
                  <a:ext cx="1281698" cy="646331"/>
                </a:xfrm>
                <a:prstGeom prst="rect">
                  <a:avLst/>
                </a:prstGeom>
                <a:blipFill>
                  <a:blip r:embed="rId28"/>
                  <a:stretch>
                    <a:fillRect/>
                  </a:stretch>
                </a:blipFill>
              </p:spPr>
              <p:txBody>
                <a:bodyPr/>
                <a:lstStyle/>
                <a:p>
                  <a:r>
                    <a:rPr lang="en-US">
                      <a:noFill/>
                    </a:rPr>
                    <a:t> </a:t>
                  </a:r>
                </a:p>
              </p:txBody>
            </p:sp>
          </mc:Fallback>
        </mc:AlternateContent>
      </p:grpSp>
      <p:sp>
        <p:nvSpPr>
          <p:cNvPr id="77" name="Rectangle: Rounded Corners 76">
            <a:extLst>
              <a:ext uri="{FF2B5EF4-FFF2-40B4-BE49-F238E27FC236}">
                <a16:creationId xmlns:a16="http://schemas.microsoft.com/office/drawing/2014/main" id="{D200CB07-9636-4194-A6BE-D37FC22B9D11}"/>
              </a:ext>
            </a:extLst>
          </p:cNvPr>
          <p:cNvSpPr/>
          <p:nvPr/>
        </p:nvSpPr>
        <p:spPr>
          <a:xfrm>
            <a:off x="2437659" y="150206"/>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Systolic array</a:t>
            </a:r>
          </a:p>
        </p:txBody>
      </p:sp>
    </p:spTree>
    <p:extLst>
      <p:ext uri="{BB962C8B-B14F-4D97-AF65-F5344CB8AC3E}">
        <p14:creationId xmlns:p14="http://schemas.microsoft.com/office/powerpoint/2010/main" val="412803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9418A4CA-4C08-4571-BFCE-F67966139C57}"/>
              </a:ext>
            </a:extLst>
          </p:cNvPr>
          <p:cNvGrpSpPr/>
          <p:nvPr/>
        </p:nvGrpSpPr>
        <p:grpSpPr>
          <a:xfrm>
            <a:off x="4487792" y="944986"/>
            <a:ext cx="7719878" cy="4821963"/>
            <a:chOff x="4249274" y="1669353"/>
            <a:chExt cx="7719878" cy="4821963"/>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87FED21-67FE-49F2-AC8C-FA406A8413D9}"/>
                    </a:ext>
                  </a:extLst>
                </p:cNvPr>
                <p:cNvSpPr txBox="1"/>
                <p:nvPr/>
              </p:nvSpPr>
              <p:spPr>
                <a:xfrm>
                  <a:off x="10252756" y="1669353"/>
                  <a:ext cx="1716396" cy="369332"/>
                </a:xfrm>
                <a:prstGeom prst="rect">
                  <a:avLst/>
                </a:prstGeom>
                <a:noFill/>
              </p:spPr>
              <p:txBody>
                <a:bodyPr wrap="square" rtlCol="0">
                  <a:spAutoFit/>
                </a:bodyPr>
                <a:lstStyle/>
                <a:p>
                  <a:r>
                    <a:rPr lang="en-US" b="0" dirty="0"/>
                    <a:t>Columns </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𝐵</m:t>
                      </m:r>
                    </m:oMath>
                  </a14:m>
                  <a:endParaRPr lang="en-US" dirty="0"/>
                </a:p>
              </p:txBody>
            </p:sp>
          </mc:Choice>
          <mc:Fallback xmlns="">
            <p:sp>
              <p:nvSpPr>
                <p:cNvPr id="30" name="TextBox 29">
                  <a:extLst>
                    <a:ext uri="{FF2B5EF4-FFF2-40B4-BE49-F238E27FC236}">
                      <a16:creationId xmlns:a16="http://schemas.microsoft.com/office/drawing/2014/main" id="{A87FED21-67FE-49F2-AC8C-FA406A8413D9}"/>
                    </a:ext>
                  </a:extLst>
                </p:cNvPr>
                <p:cNvSpPr txBox="1">
                  <a:spLocks noRot="1" noChangeAspect="1" noMove="1" noResize="1" noEditPoints="1" noAdjustHandles="1" noChangeArrowheads="1" noChangeShapeType="1" noTextEdit="1"/>
                </p:cNvSpPr>
                <p:nvPr/>
              </p:nvSpPr>
              <p:spPr>
                <a:xfrm>
                  <a:off x="10252756" y="1669353"/>
                  <a:ext cx="1716396" cy="369332"/>
                </a:xfrm>
                <a:prstGeom prst="rect">
                  <a:avLst/>
                </a:prstGeom>
                <a:blipFill>
                  <a:blip r:embed="rId3"/>
                  <a:stretch>
                    <a:fillRect l="-2837"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21A2E75-8E23-42BC-8991-446C4BA65796}"/>
                    </a:ext>
                  </a:extLst>
                </p:cNvPr>
                <p:cNvSpPr txBox="1"/>
                <p:nvPr/>
              </p:nvSpPr>
              <p:spPr>
                <a:xfrm>
                  <a:off x="9249734" y="5290299"/>
                  <a:ext cx="4343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22</m:t>
                            </m:r>
                          </m:sub>
                        </m:sSub>
                      </m:oMath>
                    </m:oMathPara>
                  </a14:m>
                  <a:endParaRPr lang="en-US" sz="2000" dirty="0"/>
                </a:p>
              </p:txBody>
            </p:sp>
          </mc:Choice>
          <mc:Fallback xmlns="">
            <p:sp>
              <p:nvSpPr>
                <p:cNvPr id="34" name="TextBox 33">
                  <a:extLst>
                    <a:ext uri="{FF2B5EF4-FFF2-40B4-BE49-F238E27FC236}">
                      <a16:creationId xmlns:a16="http://schemas.microsoft.com/office/drawing/2014/main" id="{E21A2E75-8E23-42BC-8991-446C4BA65796}"/>
                    </a:ext>
                  </a:extLst>
                </p:cNvPr>
                <p:cNvSpPr txBox="1">
                  <a:spLocks noRot="1" noChangeAspect="1" noMove="1" noResize="1" noEditPoints="1" noAdjustHandles="1" noChangeArrowheads="1" noChangeShapeType="1" noTextEdit="1"/>
                </p:cNvSpPr>
                <p:nvPr/>
              </p:nvSpPr>
              <p:spPr>
                <a:xfrm>
                  <a:off x="9249734" y="5290299"/>
                  <a:ext cx="434340" cy="400110"/>
                </a:xfrm>
                <a:prstGeom prst="rect">
                  <a:avLst/>
                </a:prstGeom>
                <a:blipFill>
                  <a:blip r:embed="rId4"/>
                  <a:stretch>
                    <a:fillRect r="-180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96AE84A-E422-4FDC-BF9A-3992DB2D27F3}"/>
                    </a:ext>
                  </a:extLst>
                </p:cNvPr>
                <p:cNvSpPr txBox="1"/>
                <p:nvPr/>
              </p:nvSpPr>
              <p:spPr>
                <a:xfrm>
                  <a:off x="4401669" y="6071233"/>
                  <a:ext cx="9029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𝑇</m:t>
                        </m:r>
                        <m:r>
                          <a:rPr lang="en-US" b="0" i="1" smtClean="0">
                            <a:latin typeface="Cambria Math" panose="02040503050406030204" pitchFamily="18" charset="0"/>
                          </a:rPr>
                          <m:t>=7</m:t>
                        </m:r>
                      </m:oMath>
                    </m:oMathPara>
                  </a14:m>
                  <a:endParaRPr lang="en-US" dirty="0"/>
                </a:p>
              </p:txBody>
            </p:sp>
          </mc:Choice>
          <mc:Fallback xmlns="">
            <p:sp>
              <p:nvSpPr>
                <p:cNvPr id="35" name="TextBox 34">
                  <a:extLst>
                    <a:ext uri="{FF2B5EF4-FFF2-40B4-BE49-F238E27FC236}">
                      <a16:creationId xmlns:a16="http://schemas.microsoft.com/office/drawing/2014/main" id="{F96AE84A-E422-4FDC-BF9A-3992DB2D27F3}"/>
                    </a:ext>
                  </a:extLst>
                </p:cNvPr>
                <p:cNvSpPr txBox="1">
                  <a:spLocks noRot="1" noChangeAspect="1" noMove="1" noResize="1" noEditPoints="1" noAdjustHandles="1" noChangeArrowheads="1" noChangeShapeType="1" noTextEdit="1"/>
                </p:cNvSpPr>
                <p:nvPr/>
              </p:nvSpPr>
              <p:spPr>
                <a:xfrm>
                  <a:off x="4401669" y="6071233"/>
                  <a:ext cx="90296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DF9C078-B75D-4781-AC37-02F7CB04BA1E}"/>
                    </a:ext>
                  </a:extLst>
                </p:cNvPr>
                <p:cNvSpPr txBox="1"/>
                <p:nvPr/>
              </p:nvSpPr>
              <p:spPr>
                <a:xfrm>
                  <a:off x="4249274" y="2501322"/>
                  <a:ext cx="1207755" cy="369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m:t>
                        </m:r>
                        <m:r>
                          <a:rPr lang="en-US" b="0" i="1" smtClean="0">
                            <a:latin typeface="Cambria Math" panose="02040503050406030204" pitchFamily="18" charset="0"/>
                          </a:rPr>
                          <m:t>𝑜𝑤𝑠</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𝐴</m:t>
                        </m:r>
                      </m:oMath>
                    </m:oMathPara>
                  </a14:m>
                  <a:endParaRPr lang="en-US" dirty="0"/>
                </a:p>
              </p:txBody>
            </p:sp>
          </mc:Choice>
          <mc:Fallback xmlns="">
            <p:sp>
              <p:nvSpPr>
                <p:cNvPr id="36" name="TextBox 35">
                  <a:extLst>
                    <a:ext uri="{FF2B5EF4-FFF2-40B4-BE49-F238E27FC236}">
                      <a16:creationId xmlns:a16="http://schemas.microsoft.com/office/drawing/2014/main" id="{5DF9C078-B75D-4781-AC37-02F7CB04BA1E}"/>
                    </a:ext>
                  </a:extLst>
                </p:cNvPr>
                <p:cNvSpPr txBox="1">
                  <a:spLocks noRot="1" noChangeAspect="1" noMove="1" noResize="1" noEditPoints="1" noAdjustHandles="1" noChangeArrowheads="1" noChangeShapeType="1" noTextEdit="1"/>
                </p:cNvSpPr>
                <p:nvPr/>
              </p:nvSpPr>
              <p:spPr>
                <a:xfrm>
                  <a:off x="4249274" y="2501322"/>
                  <a:ext cx="1207755" cy="369333"/>
                </a:xfrm>
                <a:prstGeom prst="rect">
                  <a:avLst/>
                </a:prstGeom>
                <a:blipFill>
                  <a:blip r:embed="rId6"/>
                  <a:stretch>
                    <a:fillRect r="-1515"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820DCF0-CBFA-4D33-A2BA-23E1B156FD88}"/>
                    </a:ext>
                  </a:extLst>
                </p:cNvPr>
                <p:cNvSpPr txBox="1"/>
                <p:nvPr/>
              </p:nvSpPr>
              <p:spPr>
                <a:xfrm>
                  <a:off x="10638519" y="4866904"/>
                  <a:ext cx="47243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22</m:t>
                            </m:r>
                          </m:sub>
                        </m:sSub>
                      </m:oMath>
                    </m:oMathPara>
                  </a14:m>
                  <a:endParaRPr lang="en-US" sz="2000" dirty="0"/>
                </a:p>
              </p:txBody>
            </p:sp>
          </mc:Choice>
          <mc:Fallback xmlns="">
            <p:sp>
              <p:nvSpPr>
                <p:cNvPr id="39" name="TextBox 38">
                  <a:extLst>
                    <a:ext uri="{FF2B5EF4-FFF2-40B4-BE49-F238E27FC236}">
                      <a16:creationId xmlns:a16="http://schemas.microsoft.com/office/drawing/2014/main" id="{8820DCF0-CBFA-4D33-A2BA-23E1B156FD88}"/>
                    </a:ext>
                  </a:extLst>
                </p:cNvPr>
                <p:cNvSpPr txBox="1">
                  <a:spLocks noRot="1" noChangeAspect="1" noMove="1" noResize="1" noEditPoints="1" noAdjustHandles="1" noChangeArrowheads="1" noChangeShapeType="1" noTextEdit="1"/>
                </p:cNvSpPr>
                <p:nvPr/>
              </p:nvSpPr>
              <p:spPr>
                <a:xfrm>
                  <a:off x="10638519" y="4866904"/>
                  <a:ext cx="472435" cy="400110"/>
                </a:xfrm>
                <a:prstGeom prst="rect">
                  <a:avLst/>
                </a:prstGeom>
                <a:blipFill>
                  <a:blip r:embed="rId7"/>
                  <a:stretch>
                    <a:fillRect r="-6410"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1938CED9-55C5-4522-99E4-FB8AE6F4AA48}"/>
                    </a:ext>
                  </a:extLst>
                </p:cNvPr>
                <p:cNvSpPr/>
                <p:nvPr/>
              </p:nvSpPr>
              <p:spPr>
                <a:xfrm>
                  <a:off x="5988549" y="2552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00</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00</m:t>
                            </m:r>
                          </m:sub>
                        </m:sSub>
                      </m:oMath>
                    </m:oMathPara>
                  </a14:m>
                  <a:endParaRPr lang="en-US" dirty="0">
                    <a:solidFill>
                      <a:schemeClr val="tx1"/>
                    </a:solidFill>
                  </a:endParaRPr>
                </a:p>
                <a:p>
                  <a:pPr algn="ct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01</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10</m:t>
                          </m:r>
                        </m:sub>
                      </m:sSub>
                    </m:oMath>
                  </a14:m>
                  <a:endParaRPr lang="en-US" dirty="0">
                    <a:solidFill>
                      <a:schemeClr val="tx1"/>
                    </a:solidFill>
                  </a:endParaRPr>
                </a:p>
                <a:p>
                  <a:pPr algn="ct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0</m:t>
                          </m:r>
                          <m:r>
                            <a:rPr lang="en-US" b="0" i="1" smtClean="0">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2</m:t>
                          </m:r>
                          <m:r>
                            <a:rPr lang="en-US" i="1">
                              <a:solidFill>
                                <a:schemeClr val="tx1"/>
                              </a:solidFill>
                              <a:latin typeface="Cambria Math" panose="02040503050406030204" pitchFamily="18" charset="0"/>
                            </a:rPr>
                            <m:t>0</m:t>
                          </m:r>
                        </m:sub>
                      </m:sSub>
                    </m:oMath>
                  </a14:m>
                  <a:endParaRPr lang="en-US" dirty="0">
                    <a:solidFill>
                      <a:schemeClr val="tx1"/>
                    </a:solidFill>
                  </a:endParaRPr>
                </a:p>
              </p:txBody>
            </p:sp>
          </mc:Choice>
          <mc:Fallback xmlns="">
            <p:sp>
              <p:nvSpPr>
                <p:cNvPr id="40" name="Rectangle 39">
                  <a:extLst>
                    <a:ext uri="{FF2B5EF4-FFF2-40B4-BE49-F238E27FC236}">
                      <a16:creationId xmlns:a16="http://schemas.microsoft.com/office/drawing/2014/main" id="{1938CED9-55C5-4522-99E4-FB8AE6F4AA48}"/>
                    </a:ext>
                  </a:extLst>
                </p:cNvPr>
                <p:cNvSpPr>
                  <a:spLocks noRot="1" noChangeAspect="1" noMove="1" noResize="1" noEditPoints="1" noAdjustHandles="1" noChangeArrowheads="1" noChangeShapeType="1" noTextEdit="1"/>
                </p:cNvSpPr>
                <p:nvPr/>
              </p:nvSpPr>
              <p:spPr>
                <a:xfrm>
                  <a:off x="5988549" y="2552905"/>
                  <a:ext cx="1371600" cy="914400"/>
                </a:xfrm>
                <a:prstGeom prst="rect">
                  <a:avLst/>
                </a:prstGeom>
                <a:blipFill>
                  <a:blip r:embed="rId8"/>
                  <a:stretch>
                    <a:fillRect b="-9868"/>
                  </a:stretch>
                </a:blipFill>
              </p:spPr>
              <p:txBody>
                <a:bodyPr/>
                <a:lstStyle/>
                <a:p>
                  <a:r>
                    <a:rPr lang="en-US">
                      <a:noFill/>
                    </a:rPr>
                    <a:t> </a:t>
                  </a:r>
                </a:p>
              </p:txBody>
            </p:sp>
          </mc:Fallback>
        </mc:AlternateContent>
        <p:sp>
          <p:nvSpPr>
            <p:cNvPr id="41" name="Rectangle 40">
              <a:extLst>
                <a:ext uri="{FF2B5EF4-FFF2-40B4-BE49-F238E27FC236}">
                  <a16:creationId xmlns:a16="http://schemas.microsoft.com/office/drawing/2014/main" id="{D1546666-507A-46B8-B879-D178136E8A53}"/>
                </a:ext>
              </a:extLst>
            </p:cNvPr>
            <p:cNvSpPr/>
            <p:nvPr/>
          </p:nvSpPr>
          <p:spPr>
            <a:xfrm>
              <a:off x="7901149" y="2552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B2F261F5-3222-42C0-B586-C7CB87D7FC84}"/>
                </a:ext>
              </a:extLst>
            </p:cNvPr>
            <p:cNvSpPr/>
            <p:nvPr/>
          </p:nvSpPr>
          <p:spPr>
            <a:xfrm>
              <a:off x="9813748" y="2552905"/>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Arrow Connector 42">
              <a:extLst>
                <a:ext uri="{FF2B5EF4-FFF2-40B4-BE49-F238E27FC236}">
                  <a16:creationId xmlns:a16="http://schemas.microsoft.com/office/drawing/2014/main" id="{929AD402-228A-4A00-8020-163061C9BC3B}"/>
                </a:ext>
              </a:extLst>
            </p:cNvPr>
            <p:cNvCxnSpPr>
              <a:cxnSpLocks/>
              <a:endCxn id="42" idx="1"/>
            </p:cNvCxnSpPr>
            <p:nvPr/>
          </p:nvCxnSpPr>
          <p:spPr>
            <a:xfrm>
              <a:off x="9272705" y="3010105"/>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51A36940-1AB4-4E7D-8CF1-4B867676FCBC}"/>
                </a:ext>
              </a:extLst>
            </p:cNvPr>
            <p:cNvSpPr/>
            <p:nvPr/>
          </p:nvSpPr>
          <p:spPr>
            <a:xfrm>
              <a:off x="5988506" y="389158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33909D3F-95A9-4832-A016-0CCA65EFAA42}"/>
                </a:ext>
              </a:extLst>
            </p:cNvPr>
            <p:cNvSpPr/>
            <p:nvPr/>
          </p:nvSpPr>
          <p:spPr>
            <a:xfrm>
              <a:off x="7901105" y="3891584"/>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3351B9D-54D1-48A7-910B-AB3C7EA86043}"/>
                </a:ext>
              </a:extLst>
            </p:cNvPr>
            <p:cNvSpPr/>
            <p:nvPr/>
          </p:nvSpPr>
          <p:spPr>
            <a:xfrm>
              <a:off x="9813748" y="3881728"/>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Arrow Connector 46">
              <a:extLst>
                <a:ext uri="{FF2B5EF4-FFF2-40B4-BE49-F238E27FC236}">
                  <a16:creationId xmlns:a16="http://schemas.microsoft.com/office/drawing/2014/main" id="{4837B03E-0570-4DE5-8F20-681075C89660}"/>
                </a:ext>
              </a:extLst>
            </p:cNvPr>
            <p:cNvCxnSpPr>
              <a:cxnSpLocks/>
              <a:stCxn id="44" idx="3"/>
            </p:cNvCxnSpPr>
            <p:nvPr/>
          </p:nvCxnSpPr>
          <p:spPr>
            <a:xfrm>
              <a:off x="7360106" y="4348784"/>
              <a:ext cx="5409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E07C70F-9BB6-47A4-851E-76215ED94FC7}"/>
                </a:ext>
              </a:extLst>
            </p:cNvPr>
            <p:cNvCxnSpPr>
              <a:cxnSpLocks/>
              <a:stCxn id="45" idx="3"/>
            </p:cNvCxnSpPr>
            <p:nvPr/>
          </p:nvCxnSpPr>
          <p:spPr>
            <a:xfrm>
              <a:off x="9272705" y="4348784"/>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7D594AF-9C9C-42E8-9565-0AAA6111270D}"/>
                </a:ext>
              </a:extLst>
            </p:cNvPr>
            <p:cNvSpPr/>
            <p:nvPr/>
          </p:nvSpPr>
          <p:spPr>
            <a:xfrm>
              <a:off x="5988506" y="5261266"/>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17CD1D5-4BC3-4BD7-90BE-07FC57A55E4D}"/>
                </a:ext>
              </a:extLst>
            </p:cNvPr>
            <p:cNvSpPr/>
            <p:nvPr/>
          </p:nvSpPr>
          <p:spPr>
            <a:xfrm>
              <a:off x="7901105" y="5279972"/>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8F67CE5B-3343-410C-A05C-9394FD9E4003}"/>
                </a:ext>
              </a:extLst>
            </p:cNvPr>
            <p:cNvSpPr/>
            <p:nvPr/>
          </p:nvSpPr>
          <p:spPr>
            <a:xfrm>
              <a:off x="9817558" y="5261266"/>
              <a:ext cx="13716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C2A59E44-76A2-47D5-81A2-389E33380C0F}"/>
                </a:ext>
              </a:extLst>
            </p:cNvPr>
            <p:cNvCxnSpPr>
              <a:cxnSpLocks/>
              <a:endCxn id="50" idx="1"/>
            </p:cNvCxnSpPr>
            <p:nvPr/>
          </p:nvCxnSpPr>
          <p:spPr>
            <a:xfrm flipV="1">
              <a:off x="7360106" y="5737172"/>
              <a:ext cx="540999" cy="3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7EF1CBB-5280-48E8-A445-1AA89F2EA37F}"/>
                </a:ext>
              </a:extLst>
            </p:cNvPr>
            <p:cNvCxnSpPr>
              <a:cxnSpLocks/>
              <a:stCxn id="50" idx="3"/>
              <a:endCxn id="51" idx="1"/>
            </p:cNvCxnSpPr>
            <p:nvPr/>
          </p:nvCxnSpPr>
          <p:spPr>
            <a:xfrm flipV="1">
              <a:off x="9272705" y="5718466"/>
              <a:ext cx="544853" cy="187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37D15C3-A12D-420A-9FB9-6E3DCBC935C2}"/>
                </a:ext>
              </a:extLst>
            </p:cNvPr>
            <p:cNvCxnSpPr>
              <a:cxnSpLocks/>
              <a:stCxn id="42" idx="2"/>
              <a:endCxn id="46" idx="0"/>
            </p:cNvCxnSpPr>
            <p:nvPr/>
          </p:nvCxnSpPr>
          <p:spPr>
            <a:xfrm>
              <a:off x="10499548" y="3467305"/>
              <a:ext cx="0" cy="414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3D9C7E8-138A-4A1C-8E2C-98A754CCD1E5}"/>
                </a:ext>
              </a:extLst>
            </p:cNvPr>
            <p:cNvCxnSpPr>
              <a:cxnSpLocks/>
              <a:stCxn id="46" idx="2"/>
              <a:endCxn id="51" idx="0"/>
            </p:cNvCxnSpPr>
            <p:nvPr/>
          </p:nvCxnSpPr>
          <p:spPr>
            <a:xfrm>
              <a:off x="10499548" y="4796128"/>
              <a:ext cx="3810" cy="465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A3E157E-622F-42E8-BE77-698A5D46F900}"/>
                </a:ext>
              </a:extLst>
            </p:cNvPr>
            <p:cNvCxnSpPr>
              <a:cxnSpLocks/>
              <a:stCxn id="41" idx="2"/>
              <a:endCxn id="45" idx="0"/>
            </p:cNvCxnSpPr>
            <p:nvPr/>
          </p:nvCxnSpPr>
          <p:spPr>
            <a:xfrm flipH="1">
              <a:off x="8586905" y="3467305"/>
              <a:ext cx="44"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6274823-AE79-4B75-8BFF-45AB4C31A23C}"/>
                </a:ext>
              </a:extLst>
            </p:cNvPr>
            <p:cNvCxnSpPr>
              <a:cxnSpLocks/>
              <a:stCxn id="40" idx="2"/>
              <a:endCxn id="44" idx="0"/>
            </p:cNvCxnSpPr>
            <p:nvPr/>
          </p:nvCxnSpPr>
          <p:spPr>
            <a:xfrm flipH="1">
              <a:off x="6674306" y="3467305"/>
              <a:ext cx="43" cy="424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BB1B87C-DE16-430C-B378-B09B07E4D374}"/>
                </a:ext>
              </a:extLst>
            </p:cNvPr>
            <p:cNvCxnSpPr>
              <a:cxnSpLocks/>
              <a:stCxn id="44" idx="2"/>
            </p:cNvCxnSpPr>
            <p:nvPr/>
          </p:nvCxnSpPr>
          <p:spPr>
            <a:xfrm>
              <a:off x="6674306" y="4805984"/>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84E7A8C-37AB-4415-B61F-8838AC3E777C}"/>
                </a:ext>
              </a:extLst>
            </p:cNvPr>
            <p:cNvCxnSpPr>
              <a:cxnSpLocks/>
              <a:stCxn id="45" idx="2"/>
              <a:endCxn id="50" idx="0"/>
            </p:cNvCxnSpPr>
            <p:nvPr/>
          </p:nvCxnSpPr>
          <p:spPr>
            <a:xfrm>
              <a:off x="8586905" y="4805984"/>
              <a:ext cx="0" cy="473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DDD9416-A2CA-4FE2-A5AF-9191F231C99B}"/>
                </a:ext>
              </a:extLst>
            </p:cNvPr>
            <p:cNvCxnSpPr/>
            <p:nvPr/>
          </p:nvCxnSpPr>
          <p:spPr>
            <a:xfrm>
              <a:off x="5542782" y="3010105"/>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307028E-DE32-4812-B1F9-009A9E24D35A}"/>
                </a:ext>
              </a:extLst>
            </p:cNvPr>
            <p:cNvCxnSpPr/>
            <p:nvPr/>
          </p:nvCxnSpPr>
          <p:spPr>
            <a:xfrm>
              <a:off x="5527495" y="5737172"/>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B0567F9-FA0B-4FAC-B903-602DDD0367B6}"/>
                </a:ext>
              </a:extLst>
            </p:cNvPr>
            <p:cNvCxnSpPr/>
            <p:nvPr/>
          </p:nvCxnSpPr>
          <p:spPr>
            <a:xfrm>
              <a:off x="5527494" y="4311757"/>
              <a:ext cx="461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8E3D6BC-7672-43D1-A3A6-BDA5BF93C412}"/>
                </a:ext>
              </a:extLst>
            </p:cNvPr>
            <p:cNvCxnSpPr>
              <a:cxnSpLocks/>
            </p:cNvCxnSpPr>
            <p:nvPr/>
          </p:nvCxnSpPr>
          <p:spPr>
            <a:xfrm>
              <a:off x="7360106" y="2987450"/>
              <a:ext cx="541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F7C150A-7595-4032-8E18-72FD13871932}"/>
                </a:ext>
              </a:extLst>
            </p:cNvPr>
            <p:cNvCxnSpPr>
              <a:cxnSpLocks/>
              <a:endCxn id="40" idx="0"/>
            </p:cNvCxnSpPr>
            <p:nvPr/>
          </p:nvCxnSpPr>
          <p:spPr>
            <a:xfrm>
              <a:off x="6674306" y="2197220"/>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DB7E4F43-5837-4E9D-8FCD-D0F0286E7F46}"/>
                </a:ext>
              </a:extLst>
            </p:cNvPr>
            <p:cNvCxnSpPr>
              <a:cxnSpLocks/>
            </p:cNvCxnSpPr>
            <p:nvPr/>
          </p:nvCxnSpPr>
          <p:spPr>
            <a:xfrm>
              <a:off x="8590862" y="2197220"/>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4C7783C-431D-45AA-BD26-8A7E44588033}"/>
                </a:ext>
              </a:extLst>
            </p:cNvPr>
            <p:cNvCxnSpPr>
              <a:cxnSpLocks/>
            </p:cNvCxnSpPr>
            <p:nvPr/>
          </p:nvCxnSpPr>
          <p:spPr>
            <a:xfrm>
              <a:off x="10499548" y="2217473"/>
              <a:ext cx="43" cy="355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A7D9FB70-B64F-4DE1-929A-2E926FCCD531}"/>
                    </a:ext>
                  </a:extLst>
                </p:cNvPr>
                <p:cNvSpPr/>
                <p:nvPr/>
              </p:nvSpPr>
              <p:spPr>
                <a:xfrm>
                  <a:off x="6135147" y="3853591"/>
                  <a:ext cx="1095329" cy="36933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00</m:t>
                            </m:r>
                          </m:sub>
                        </m:sSub>
                      </m:oMath>
                    </m:oMathPara>
                  </a14:m>
                  <a:endParaRPr lang="en-US" dirty="0"/>
                </a:p>
              </p:txBody>
            </p:sp>
          </mc:Choice>
          <mc:Fallback xmlns="">
            <p:sp>
              <p:nvSpPr>
                <p:cNvPr id="28" name="Rectangle 27">
                  <a:extLst>
                    <a:ext uri="{FF2B5EF4-FFF2-40B4-BE49-F238E27FC236}">
                      <a16:creationId xmlns:a16="http://schemas.microsoft.com/office/drawing/2014/main" id="{A7D9FB70-B64F-4DE1-929A-2E926FCCD531}"/>
                    </a:ext>
                  </a:extLst>
                </p:cNvPr>
                <p:cNvSpPr>
                  <a:spLocks noRot="1" noChangeAspect="1" noMove="1" noResize="1" noEditPoints="1" noAdjustHandles="1" noChangeArrowheads="1" noChangeShapeType="1" noTextEdit="1"/>
                </p:cNvSpPr>
                <p:nvPr/>
              </p:nvSpPr>
              <p:spPr>
                <a:xfrm>
                  <a:off x="6135147" y="3853591"/>
                  <a:ext cx="1095329"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9FFAAEEE-C1AB-4408-A267-15CF44486A0B}"/>
                    </a:ext>
                  </a:extLst>
                </p:cNvPr>
                <p:cNvSpPr/>
                <p:nvPr/>
              </p:nvSpPr>
              <p:spPr>
                <a:xfrm>
                  <a:off x="8100722" y="2508915"/>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1</m:t>
                            </m:r>
                          </m:sub>
                        </m:sSub>
                      </m:oMath>
                    </m:oMathPara>
                  </a14:m>
                  <a:endParaRPr lang="en-US" dirty="0"/>
                </a:p>
              </p:txBody>
            </p:sp>
          </mc:Choice>
          <mc:Fallback xmlns="">
            <p:sp>
              <p:nvSpPr>
                <p:cNvPr id="29" name="Rectangle 28">
                  <a:extLst>
                    <a:ext uri="{FF2B5EF4-FFF2-40B4-BE49-F238E27FC236}">
                      <a16:creationId xmlns:a16="http://schemas.microsoft.com/office/drawing/2014/main" id="{9FFAAEEE-C1AB-4408-A267-15CF44486A0B}"/>
                    </a:ext>
                  </a:extLst>
                </p:cNvPr>
                <p:cNvSpPr>
                  <a:spLocks noRot="1" noChangeAspect="1" noMove="1" noResize="1" noEditPoints="1" noAdjustHandles="1" noChangeArrowheads="1" noChangeShapeType="1" noTextEdit="1"/>
                </p:cNvSpPr>
                <p:nvPr/>
              </p:nvSpPr>
              <p:spPr>
                <a:xfrm>
                  <a:off x="8100722" y="2508915"/>
                  <a:ext cx="1108573"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142FD2DB-F3C4-40C2-97BA-DE535B82747A}"/>
                    </a:ext>
                  </a:extLst>
                </p:cNvPr>
                <p:cNvSpPr/>
                <p:nvPr/>
              </p:nvSpPr>
              <p:spPr>
                <a:xfrm>
                  <a:off x="10002381" y="2529943"/>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2</m:t>
                            </m:r>
                          </m:sub>
                        </m:sSub>
                      </m:oMath>
                    </m:oMathPara>
                  </a14:m>
                  <a:endParaRPr lang="en-US" dirty="0"/>
                </a:p>
              </p:txBody>
            </p:sp>
          </mc:Choice>
          <mc:Fallback xmlns="">
            <p:sp>
              <p:nvSpPr>
                <p:cNvPr id="21" name="Rectangle 20">
                  <a:extLst>
                    <a:ext uri="{FF2B5EF4-FFF2-40B4-BE49-F238E27FC236}">
                      <a16:creationId xmlns:a16="http://schemas.microsoft.com/office/drawing/2014/main" id="{142FD2DB-F3C4-40C2-97BA-DE535B82747A}"/>
                    </a:ext>
                  </a:extLst>
                </p:cNvPr>
                <p:cNvSpPr>
                  <a:spLocks noRot="1" noChangeAspect="1" noMove="1" noResize="1" noEditPoints="1" noAdjustHandles="1" noChangeArrowheads="1" noChangeShapeType="1" noTextEdit="1"/>
                </p:cNvSpPr>
                <p:nvPr/>
              </p:nvSpPr>
              <p:spPr>
                <a:xfrm>
                  <a:off x="10002381" y="2529943"/>
                  <a:ext cx="1108573"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AF28DBAD-1525-4454-BB6D-679BFE2F7570}"/>
                    </a:ext>
                  </a:extLst>
                </p:cNvPr>
                <p:cNvSpPr/>
                <p:nvPr/>
              </p:nvSpPr>
              <p:spPr>
                <a:xfrm>
                  <a:off x="8002459" y="2761298"/>
                  <a:ext cx="127637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11</m:t>
                            </m:r>
                          </m:sub>
                        </m:sSub>
                      </m:oMath>
                    </m:oMathPara>
                  </a14:m>
                  <a:endParaRPr lang="en-US" dirty="0"/>
                </a:p>
              </p:txBody>
            </p:sp>
          </mc:Choice>
          <mc:Fallback xmlns="">
            <p:sp>
              <p:nvSpPr>
                <p:cNvPr id="22" name="Rectangle 21">
                  <a:extLst>
                    <a:ext uri="{FF2B5EF4-FFF2-40B4-BE49-F238E27FC236}">
                      <a16:creationId xmlns:a16="http://schemas.microsoft.com/office/drawing/2014/main" id="{AF28DBAD-1525-4454-BB6D-679BFE2F7570}"/>
                    </a:ext>
                  </a:extLst>
                </p:cNvPr>
                <p:cNvSpPr>
                  <a:spLocks noRot="1" noChangeAspect="1" noMove="1" noResize="1" noEditPoints="1" noAdjustHandles="1" noChangeArrowheads="1" noChangeShapeType="1" noTextEdit="1"/>
                </p:cNvSpPr>
                <p:nvPr/>
              </p:nvSpPr>
              <p:spPr>
                <a:xfrm>
                  <a:off x="8002459" y="2761298"/>
                  <a:ext cx="1276375"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4F1AD83C-39F0-4F5C-BCCB-B6C5953BBBDE}"/>
                    </a:ext>
                  </a:extLst>
                </p:cNvPr>
                <p:cNvSpPr/>
                <p:nvPr/>
              </p:nvSpPr>
              <p:spPr>
                <a:xfrm>
                  <a:off x="7957678" y="3870673"/>
                  <a:ext cx="1218667" cy="92333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m:t>
                            </m:r>
                            <m:r>
                              <a:rPr lang="en-US" b="0" i="1" smtClean="0">
                                <a:latin typeface="Cambria Math" panose="02040503050406030204" pitchFamily="18" charset="0"/>
                              </a:rPr>
                              <m:t>1</m:t>
                            </m:r>
                          </m:sub>
                        </m:sSub>
                      </m:oMath>
                    </m:oMathPara>
                  </a14:m>
                  <a:endParaRPr lang="en-US" dirty="0"/>
                </a:p>
                <a:p>
                  <a:pPr algn="ctr"/>
                  <a:r>
                    <a:rPr lang="en-US" dirty="0"/>
                    <a:t>+</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r>
                            <a:rPr lang="en-US" b="0" i="1" smtClean="0">
                              <a:latin typeface="Cambria Math" panose="02040503050406030204" pitchFamily="18" charset="0"/>
                            </a:rPr>
                            <m:t>1</m:t>
                          </m:r>
                        </m:sub>
                      </m:sSub>
                    </m:oMath>
                  </a14:m>
                  <a:endParaRPr lang="en-US" dirty="0"/>
                </a:p>
                <a:p>
                  <a:pPr algn="ct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1</m:t>
                          </m:r>
                        </m:sub>
                      </m:sSub>
                    </m:oMath>
                  </a14:m>
                  <a:endParaRPr lang="en-US" dirty="0"/>
                </a:p>
              </p:txBody>
            </p:sp>
          </mc:Choice>
          <mc:Fallback xmlns="">
            <p:sp>
              <p:nvSpPr>
                <p:cNvPr id="23" name="Rectangle 22">
                  <a:extLst>
                    <a:ext uri="{FF2B5EF4-FFF2-40B4-BE49-F238E27FC236}">
                      <a16:creationId xmlns:a16="http://schemas.microsoft.com/office/drawing/2014/main" id="{4F1AD83C-39F0-4F5C-BCCB-B6C5953BBBDE}"/>
                    </a:ext>
                  </a:extLst>
                </p:cNvPr>
                <p:cNvSpPr>
                  <a:spLocks noRot="1" noChangeAspect="1" noMove="1" noResize="1" noEditPoints="1" noAdjustHandles="1" noChangeArrowheads="1" noChangeShapeType="1" noTextEdit="1"/>
                </p:cNvSpPr>
                <p:nvPr/>
              </p:nvSpPr>
              <p:spPr>
                <a:xfrm>
                  <a:off x="7957678" y="3870673"/>
                  <a:ext cx="1218667" cy="923330"/>
                </a:xfrm>
                <a:prstGeom prst="rect">
                  <a:avLst/>
                </a:prstGeom>
                <a:blipFill>
                  <a:blip r:embed="rId13"/>
                  <a:stretch>
                    <a:fillRect l="-4020"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C14DC154-C3F2-42FA-A44C-9B1436AE2409}"/>
                    </a:ext>
                  </a:extLst>
                </p:cNvPr>
                <p:cNvSpPr/>
                <p:nvPr/>
              </p:nvSpPr>
              <p:spPr>
                <a:xfrm>
                  <a:off x="6075377" y="4146229"/>
                  <a:ext cx="1271054"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11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10</m:t>
                            </m:r>
                          </m:sub>
                        </m:sSub>
                      </m:oMath>
                    </m:oMathPara>
                  </a14:m>
                  <a:endParaRPr lang="en-US" dirty="0"/>
                </a:p>
              </p:txBody>
            </p:sp>
          </mc:Choice>
          <mc:Fallback xmlns="">
            <p:sp>
              <p:nvSpPr>
                <p:cNvPr id="24" name="Rectangle 23">
                  <a:extLst>
                    <a:ext uri="{FF2B5EF4-FFF2-40B4-BE49-F238E27FC236}">
                      <a16:creationId xmlns:a16="http://schemas.microsoft.com/office/drawing/2014/main" id="{C14DC154-C3F2-42FA-A44C-9B1436AE2409}"/>
                    </a:ext>
                  </a:extLst>
                </p:cNvPr>
                <p:cNvSpPr>
                  <a:spLocks noRot="1" noChangeAspect="1" noMove="1" noResize="1" noEditPoints="1" noAdjustHandles="1" noChangeArrowheads="1" noChangeShapeType="1" noTextEdit="1"/>
                </p:cNvSpPr>
                <p:nvPr/>
              </p:nvSpPr>
              <p:spPr>
                <a:xfrm>
                  <a:off x="6075377" y="4146229"/>
                  <a:ext cx="1271054"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5A6F6951-DDC8-43E4-97E9-C1653860094A}"/>
                    </a:ext>
                  </a:extLst>
                </p:cNvPr>
                <p:cNvSpPr/>
                <p:nvPr/>
              </p:nvSpPr>
              <p:spPr>
                <a:xfrm>
                  <a:off x="6135147" y="5291447"/>
                  <a:ext cx="1095329" cy="36933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00</m:t>
                            </m:r>
                          </m:sub>
                        </m:sSub>
                      </m:oMath>
                    </m:oMathPara>
                  </a14:m>
                  <a:endParaRPr lang="en-US" dirty="0"/>
                </a:p>
              </p:txBody>
            </p:sp>
          </mc:Choice>
          <mc:Fallback xmlns="">
            <p:sp>
              <p:nvSpPr>
                <p:cNvPr id="25" name="Rectangle 24">
                  <a:extLst>
                    <a:ext uri="{FF2B5EF4-FFF2-40B4-BE49-F238E27FC236}">
                      <a16:creationId xmlns:a16="http://schemas.microsoft.com/office/drawing/2014/main" id="{5A6F6951-DDC8-43E4-97E9-C1653860094A}"/>
                    </a:ext>
                  </a:extLst>
                </p:cNvPr>
                <p:cNvSpPr>
                  <a:spLocks noRot="1" noChangeAspect="1" noMove="1" noResize="1" noEditPoints="1" noAdjustHandles="1" noChangeArrowheads="1" noChangeShapeType="1" noTextEdit="1"/>
                </p:cNvSpPr>
                <p:nvPr/>
              </p:nvSpPr>
              <p:spPr>
                <a:xfrm>
                  <a:off x="6135147" y="5291447"/>
                  <a:ext cx="1095329"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13E8C0B5-9932-4C23-8D90-BF1EDBC993A5}"/>
                    </a:ext>
                  </a:extLst>
                </p:cNvPr>
                <p:cNvSpPr/>
                <p:nvPr/>
              </p:nvSpPr>
              <p:spPr>
                <a:xfrm>
                  <a:off x="9937025" y="2812692"/>
                  <a:ext cx="127637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m:t>
                            </m:r>
                            <m:r>
                              <a:rPr lang="en-US" i="1">
                                <a:latin typeface="Cambria Math" panose="02040503050406030204" pitchFamily="18" charset="0"/>
                              </a:rPr>
                              <m:t>2</m:t>
                            </m:r>
                          </m:sub>
                        </m:sSub>
                      </m:oMath>
                    </m:oMathPara>
                  </a14:m>
                  <a:endParaRPr lang="en-US" dirty="0"/>
                </a:p>
              </p:txBody>
            </p:sp>
          </mc:Choice>
          <mc:Fallback xmlns="">
            <p:sp>
              <p:nvSpPr>
                <p:cNvPr id="13" name="Rectangle 12">
                  <a:extLst>
                    <a:ext uri="{FF2B5EF4-FFF2-40B4-BE49-F238E27FC236}">
                      <a16:creationId xmlns:a16="http://schemas.microsoft.com/office/drawing/2014/main" id="{13E8C0B5-9932-4C23-8D90-BF1EDBC993A5}"/>
                    </a:ext>
                  </a:extLst>
                </p:cNvPr>
                <p:cNvSpPr>
                  <a:spLocks noRot="1" noChangeAspect="1" noMove="1" noResize="1" noEditPoints="1" noAdjustHandles="1" noChangeArrowheads="1" noChangeShapeType="1" noTextEdit="1"/>
                </p:cNvSpPr>
                <p:nvPr/>
              </p:nvSpPr>
              <p:spPr>
                <a:xfrm>
                  <a:off x="9937025" y="2812692"/>
                  <a:ext cx="1276375"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8D3E524-0ED6-42A7-A8C5-93339DED24D5}"/>
                    </a:ext>
                  </a:extLst>
                </p:cNvPr>
                <p:cNvSpPr/>
                <p:nvPr/>
              </p:nvSpPr>
              <p:spPr>
                <a:xfrm>
                  <a:off x="10007703" y="3880183"/>
                  <a:ext cx="1103251"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0</m:t>
                            </m:r>
                            <m:r>
                              <a:rPr lang="en-US" i="1">
                                <a:latin typeface="Cambria Math" panose="02040503050406030204" pitchFamily="18" charset="0"/>
                              </a:rPr>
                              <m:t>2</m:t>
                            </m:r>
                          </m:sub>
                        </m:sSub>
                      </m:oMath>
                    </m:oMathPara>
                  </a14:m>
                  <a:endParaRPr lang="en-US" dirty="0"/>
                </a:p>
              </p:txBody>
            </p:sp>
          </mc:Choice>
          <mc:Fallback xmlns="">
            <p:sp>
              <p:nvSpPr>
                <p:cNvPr id="14" name="Rectangle 13">
                  <a:extLst>
                    <a:ext uri="{FF2B5EF4-FFF2-40B4-BE49-F238E27FC236}">
                      <a16:creationId xmlns:a16="http://schemas.microsoft.com/office/drawing/2014/main" id="{58D3E524-0ED6-42A7-A8C5-93339DED24D5}"/>
                    </a:ext>
                  </a:extLst>
                </p:cNvPr>
                <p:cNvSpPr>
                  <a:spLocks noRot="1" noChangeAspect="1" noMove="1" noResize="1" noEditPoints="1" noAdjustHandles="1" noChangeArrowheads="1" noChangeShapeType="1" noTextEdit="1"/>
                </p:cNvSpPr>
                <p:nvPr/>
              </p:nvSpPr>
              <p:spPr>
                <a:xfrm>
                  <a:off x="10007703" y="3880183"/>
                  <a:ext cx="1103251" cy="369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AEDE3A53-88FD-4D83-A600-DD69CB81E883}"/>
                    </a:ext>
                  </a:extLst>
                </p:cNvPr>
                <p:cNvSpPr/>
                <p:nvPr/>
              </p:nvSpPr>
              <p:spPr>
                <a:xfrm>
                  <a:off x="8028497" y="3049302"/>
                  <a:ext cx="1281698"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1</m:t>
                            </m:r>
                          </m:sub>
                        </m:sSub>
                      </m:oMath>
                    </m:oMathPara>
                  </a14:m>
                  <a:endParaRPr lang="en-US" dirty="0"/>
                </a:p>
              </p:txBody>
            </p:sp>
          </mc:Choice>
          <mc:Fallback xmlns="">
            <p:sp>
              <p:nvSpPr>
                <p:cNvPr id="15" name="Rectangle 14">
                  <a:extLst>
                    <a:ext uri="{FF2B5EF4-FFF2-40B4-BE49-F238E27FC236}">
                      <a16:creationId xmlns:a16="http://schemas.microsoft.com/office/drawing/2014/main" id="{AEDE3A53-88FD-4D83-A600-DD69CB81E883}"/>
                    </a:ext>
                  </a:extLst>
                </p:cNvPr>
                <p:cNvSpPr>
                  <a:spLocks noRot="1" noChangeAspect="1" noMove="1" noResize="1" noEditPoints="1" noAdjustHandles="1" noChangeArrowheads="1" noChangeShapeType="1" noTextEdit="1"/>
                </p:cNvSpPr>
                <p:nvPr/>
              </p:nvSpPr>
              <p:spPr>
                <a:xfrm>
                  <a:off x="8028497" y="3049302"/>
                  <a:ext cx="1281698"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D46D10AB-1ECC-466C-9B37-A4D8D223186B}"/>
                    </a:ext>
                  </a:extLst>
                </p:cNvPr>
                <p:cNvSpPr/>
                <p:nvPr/>
              </p:nvSpPr>
              <p:spPr>
                <a:xfrm>
                  <a:off x="6134091" y="4438867"/>
                  <a:ext cx="127637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12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20</m:t>
                            </m:r>
                          </m:sub>
                        </m:sSub>
                      </m:oMath>
                    </m:oMathPara>
                  </a14:m>
                  <a:endParaRPr lang="en-US" dirty="0"/>
                </a:p>
              </p:txBody>
            </p:sp>
          </mc:Choice>
          <mc:Fallback xmlns="">
            <p:sp>
              <p:nvSpPr>
                <p:cNvPr id="16" name="Rectangle 15">
                  <a:extLst>
                    <a:ext uri="{FF2B5EF4-FFF2-40B4-BE49-F238E27FC236}">
                      <a16:creationId xmlns:a16="http://schemas.microsoft.com/office/drawing/2014/main" id="{D46D10AB-1ECC-466C-9B37-A4D8D223186B}"/>
                    </a:ext>
                  </a:extLst>
                </p:cNvPr>
                <p:cNvSpPr>
                  <a:spLocks noRot="1" noChangeAspect="1" noMove="1" noResize="1" noEditPoints="1" noAdjustHandles="1" noChangeArrowheads="1" noChangeShapeType="1" noTextEdit="1"/>
                </p:cNvSpPr>
                <p:nvPr/>
              </p:nvSpPr>
              <p:spPr>
                <a:xfrm>
                  <a:off x="6134091" y="4438867"/>
                  <a:ext cx="1276375" cy="36933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D257EA21-F354-4998-BC35-6AA29F902900}"/>
                    </a:ext>
                  </a:extLst>
                </p:cNvPr>
                <p:cNvSpPr/>
                <p:nvPr/>
              </p:nvSpPr>
              <p:spPr>
                <a:xfrm>
                  <a:off x="8034545" y="5244478"/>
                  <a:ext cx="11085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01</m:t>
                            </m:r>
                          </m:sub>
                        </m:sSub>
                      </m:oMath>
                    </m:oMathPara>
                  </a14:m>
                  <a:endParaRPr lang="en-US" dirty="0"/>
                </a:p>
              </p:txBody>
            </p:sp>
          </mc:Choice>
          <mc:Fallback xmlns="">
            <p:sp>
              <p:nvSpPr>
                <p:cNvPr id="17" name="Rectangle 16">
                  <a:extLst>
                    <a:ext uri="{FF2B5EF4-FFF2-40B4-BE49-F238E27FC236}">
                      <a16:creationId xmlns:a16="http://schemas.microsoft.com/office/drawing/2014/main" id="{D257EA21-F354-4998-BC35-6AA29F902900}"/>
                    </a:ext>
                  </a:extLst>
                </p:cNvPr>
                <p:cNvSpPr>
                  <a:spLocks noRot="1" noChangeAspect="1" noMove="1" noResize="1" noEditPoints="1" noAdjustHandles="1" noChangeArrowheads="1" noChangeShapeType="1" noTextEdit="1"/>
                </p:cNvSpPr>
                <p:nvPr/>
              </p:nvSpPr>
              <p:spPr>
                <a:xfrm>
                  <a:off x="8034545" y="5244478"/>
                  <a:ext cx="1108573"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F627E89-9C17-41C7-B0AB-DB2A38C8D840}"/>
                    </a:ext>
                  </a:extLst>
                </p:cNvPr>
                <p:cNvSpPr/>
                <p:nvPr/>
              </p:nvSpPr>
              <p:spPr>
                <a:xfrm>
                  <a:off x="6019082" y="5567986"/>
                  <a:ext cx="1249893" cy="92333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21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m:t>
                            </m:r>
                            <m:r>
                              <a:rPr lang="en-US" i="1">
                                <a:latin typeface="Cambria Math" panose="02040503050406030204" pitchFamily="18" charset="0"/>
                              </a:rPr>
                              <m:t>0</m:t>
                            </m:r>
                          </m:sub>
                        </m:sSub>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2</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0</m:t>
                            </m:r>
                          </m:sub>
                        </m:sSub>
                      </m:oMath>
                    </m:oMathPara>
                  </a14:m>
                  <a:endParaRPr lang="en-US" dirty="0"/>
                </a:p>
                <a:p>
                  <a:pPr algn="ctr"/>
                  <a:endParaRPr lang="en-US" dirty="0"/>
                </a:p>
              </p:txBody>
            </p:sp>
          </mc:Choice>
          <mc:Fallback xmlns="">
            <p:sp>
              <p:nvSpPr>
                <p:cNvPr id="18" name="Rectangle 17">
                  <a:extLst>
                    <a:ext uri="{FF2B5EF4-FFF2-40B4-BE49-F238E27FC236}">
                      <a16:creationId xmlns:a16="http://schemas.microsoft.com/office/drawing/2014/main" id="{FF627E89-9C17-41C7-B0AB-DB2A38C8D840}"/>
                    </a:ext>
                  </a:extLst>
                </p:cNvPr>
                <p:cNvSpPr>
                  <a:spLocks noRot="1" noChangeAspect="1" noMove="1" noResize="1" noEditPoints="1" noAdjustHandles="1" noChangeArrowheads="1" noChangeShapeType="1" noTextEdit="1"/>
                </p:cNvSpPr>
                <p:nvPr/>
              </p:nvSpPr>
              <p:spPr>
                <a:xfrm>
                  <a:off x="6019082" y="5567986"/>
                  <a:ext cx="1249893" cy="92333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BF0D478-9256-486D-B7B8-70648C769C26}"/>
                    </a:ext>
                  </a:extLst>
                </p:cNvPr>
                <p:cNvSpPr/>
                <p:nvPr/>
              </p:nvSpPr>
              <p:spPr>
                <a:xfrm>
                  <a:off x="9941710" y="3118716"/>
                  <a:ext cx="1281698"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0</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2</m:t>
                            </m:r>
                          </m:sub>
                        </m:sSub>
                      </m:oMath>
                    </m:oMathPara>
                  </a14:m>
                  <a:endParaRPr lang="en-US" dirty="0"/>
                </a:p>
              </p:txBody>
            </p:sp>
          </mc:Choice>
          <mc:Fallback xmlns="">
            <p:sp>
              <p:nvSpPr>
                <p:cNvPr id="7" name="Rectangle 6">
                  <a:extLst>
                    <a:ext uri="{FF2B5EF4-FFF2-40B4-BE49-F238E27FC236}">
                      <a16:creationId xmlns:a16="http://schemas.microsoft.com/office/drawing/2014/main" id="{9BF0D478-9256-486D-B7B8-70648C769C26}"/>
                    </a:ext>
                  </a:extLst>
                </p:cNvPr>
                <p:cNvSpPr>
                  <a:spLocks noRot="1" noChangeAspect="1" noMove="1" noResize="1" noEditPoints="1" noAdjustHandles="1" noChangeArrowheads="1" noChangeShapeType="1" noTextEdit="1"/>
                </p:cNvSpPr>
                <p:nvPr/>
              </p:nvSpPr>
              <p:spPr>
                <a:xfrm>
                  <a:off x="9941710" y="3118716"/>
                  <a:ext cx="1281698"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12EC4AA-F0CC-4E3F-B8EA-DC55C78D4E0B}"/>
                    </a:ext>
                  </a:extLst>
                </p:cNvPr>
                <p:cNvSpPr/>
                <p:nvPr/>
              </p:nvSpPr>
              <p:spPr>
                <a:xfrm>
                  <a:off x="9918803" y="4140755"/>
                  <a:ext cx="1276375" cy="64633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11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m:t>
                            </m:r>
                            <m:r>
                              <a:rPr lang="en-US" i="1">
                                <a:latin typeface="Cambria Math" panose="02040503050406030204" pitchFamily="18" charset="0"/>
                              </a:rPr>
                              <m:t>2</m:t>
                            </m:r>
                          </m:sub>
                        </m:sSub>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12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22</m:t>
                            </m:r>
                          </m:sub>
                        </m:sSub>
                      </m:oMath>
                    </m:oMathPara>
                  </a14:m>
                  <a:endParaRPr lang="en-US" dirty="0"/>
                </a:p>
              </p:txBody>
            </p:sp>
          </mc:Choice>
          <mc:Fallback xmlns="">
            <p:sp>
              <p:nvSpPr>
                <p:cNvPr id="8" name="Rectangle 7">
                  <a:extLst>
                    <a:ext uri="{FF2B5EF4-FFF2-40B4-BE49-F238E27FC236}">
                      <a16:creationId xmlns:a16="http://schemas.microsoft.com/office/drawing/2014/main" id="{E12EC4AA-F0CC-4E3F-B8EA-DC55C78D4E0B}"/>
                    </a:ext>
                  </a:extLst>
                </p:cNvPr>
                <p:cNvSpPr>
                  <a:spLocks noRot="1" noChangeAspect="1" noMove="1" noResize="1" noEditPoints="1" noAdjustHandles="1" noChangeArrowheads="1" noChangeShapeType="1" noTextEdit="1"/>
                </p:cNvSpPr>
                <p:nvPr/>
              </p:nvSpPr>
              <p:spPr>
                <a:xfrm>
                  <a:off x="9918803" y="4140755"/>
                  <a:ext cx="1276375" cy="646331"/>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54505D6B-8D51-491A-8192-9D7D8A2FB8D2}"/>
                    </a:ext>
                  </a:extLst>
                </p:cNvPr>
                <p:cNvSpPr/>
                <p:nvPr/>
              </p:nvSpPr>
              <p:spPr>
                <a:xfrm>
                  <a:off x="9918803" y="5268559"/>
                  <a:ext cx="1281698" cy="92333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0</m:t>
                            </m:r>
                            <m:r>
                              <a:rPr lang="en-US" i="1">
                                <a:latin typeface="Cambria Math" panose="02040503050406030204" pitchFamily="18" charset="0"/>
                              </a:rPr>
                              <m:t>2</m:t>
                            </m:r>
                          </m:sub>
                        </m:sSub>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21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r>
                              <a:rPr lang="en-US" b="0" i="1" smtClean="0">
                                <a:latin typeface="Cambria Math" panose="02040503050406030204" pitchFamily="18" charset="0"/>
                              </a:rPr>
                              <m:t>2</m:t>
                            </m:r>
                          </m:sub>
                        </m:sSub>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2</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2</m:t>
                            </m:r>
                          </m:sub>
                        </m:sSub>
                      </m:oMath>
                    </m:oMathPara>
                  </a14:m>
                  <a:endParaRPr lang="en-US" dirty="0"/>
                </a:p>
              </p:txBody>
            </p:sp>
          </mc:Choice>
          <mc:Fallback xmlns="">
            <p:sp>
              <p:nvSpPr>
                <p:cNvPr id="9" name="Rectangle 8">
                  <a:extLst>
                    <a:ext uri="{FF2B5EF4-FFF2-40B4-BE49-F238E27FC236}">
                      <a16:creationId xmlns:a16="http://schemas.microsoft.com/office/drawing/2014/main" id="{54505D6B-8D51-491A-8192-9D7D8A2FB8D2}"/>
                    </a:ext>
                  </a:extLst>
                </p:cNvPr>
                <p:cNvSpPr>
                  <a:spLocks noRot="1" noChangeAspect="1" noMove="1" noResize="1" noEditPoints="1" noAdjustHandles="1" noChangeArrowheads="1" noChangeShapeType="1" noTextEdit="1"/>
                </p:cNvSpPr>
                <p:nvPr/>
              </p:nvSpPr>
              <p:spPr>
                <a:xfrm>
                  <a:off x="9918803" y="5268559"/>
                  <a:ext cx="1281698" cy="923330"/>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7FFE090-C6CC-4EEA-9184-ED8E6CB295D0}"/>
                    </a:ext>
                  </a:extLst>
                </p:cNvPr>
                <p:cNvSpPr/>
                <p:nvPr/>
              </p:nvSpPr>
              <p:spPr>
                <a:xfrm>
                  <a:off x="7975810" y="5507604"/>
                  <a:ext cx="1281698" cy="64633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b="0" i="1" smtClean="0">
                                <a:latin typeface="Cambria Math" panose="02040503050406030204" pitchFamily="18" charset="0"/>
                              </a:rPr>
                              <m:t>21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11</m:t>
                            </m:r>
                          </m:sub>
                        </m:sSub>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2</m:t>
                            </m:r>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1</m:t>
                            </m:r>
                          </m:sub>
                        </m:sSub>
                      </m:oMath>
                    </m:oMathPara>
                  </a14:m>
                  <a:endParaRPr lang="en-US" dirty="0"/>
                </a:p>
              </p:txBody>
            </p:sp>
          </mc:Choice>
          <mc:Fallback xmlns="">
            <p:sp>
              <p:nvSpPr>
                <p:cNvPr id="10" name="Rectangle 9">
                  <a:extLst>
                    <a:ext uri="{FF2B5EF4-FFF2-40B4-BE49-F238E27FC236}">
                      <a16:creationId xmlns:a16="http://schemas.microsoft.com/office/drawing/2014/main" id="{D7FFE090-C6CC-4EEA-9184-ED8E6CB295D0}"/>
                    </a:ext>
                  </a:extLst>
                </p:cNvPr>
                <p:cNvSpPr>
                  <a:spLocks noRot="1" noChangeAspect="1" noMove="1" noResize="1" noEditPoints="1" noAdjustHandles="1" noChangeArrowheads="1" noChangeShapeType="1" noTextEdit="1"/>
                </p:cNvSpPr>
                <p:nvPr/>
              </p:nvSpPr>
              <p:spPr>
                <a:xfrm>
                  <a:off x="7975810" y="5507604"/>
                  <a:ext cx="1281698" cy="646331"/>
                </a:xfrm>
                <a:prstGeom prst="rect">
                  <a:avLst/>
                </a:prstGeom>
                <a:blipFill>
                  <a:blip r:embed="rId25"/>
                  <a:stretch>
                    <a:fillRect/>
                  </a:stretch>
                </a:blipFill>
              </p:spPr>
              <p:txBody>
                <a:bodyPr/>
                <a:lstStyle/>
                <a:p>
                  <a:r>
                    <a:rPr lang="en-US">
                      <a:noFill/>
                    </a:rPr>
                    <a:t> </a:t>
                  </a:r>
                </a:p>
              </p:txBody>
            </p:sp>
          </mc:Fallback>
        </mc:AlternateContent>
      </p:grpSp>
      <p:pic>
        <p:nvPicPr>
          <p:cNvPr id="70" name="Picture 69">
            <a:extLst>
              <a:ext uri="{FF2B5EF4-FFF2-40B4-BE49-F238E27FC236}">
                <a16:creationId xmlns:a16="http://schemas.microsoft.com/office/drawing/2014/main" id="{2710C095-08F4-4B25-AD77-150E48CDA4FB}"/>
              </a:ext>
            </a:extLst>
          </p:cNvPr>
          <p:cNvPicPr>
            <a:picLocks noChangeAspect="1"/>
          </p:cNvPicPr>
          <p:nvPr/>
        </p:nvPicPr>
        <p:blipFill>
          <a:blip r:embed="rId26"/>
          <a:stretch>
            <a:fillRect/>
          </a:stretch>
        </p:blipFill>
        <p:spPr>
          <a:xfrm>
            <a:off x="558554" y="1245940"/>
            <a:ext cx="3533775" cy="4467225"/>
          </a:xfrm>
          <a:prstGeom prst="rect">
            <a:avLst/>
          </a:prstGeom>
        </p:spPr>
      </p:pic>
      <p:sp>
        <p:nvSpPr>
          <p:cNvPr id="73" name="Rectangle: Rounded Corners 72">
            <a:extLst>
              <a:ext uri="{FF2B5EF4-FFF2-40B4-BE49-F238E27FC236}">
                <a16:creationId xmlns:a16="http://schemas.microsoft.com/office/drawing/2014/main" id="{1176AD5E-234E-456D-AE31-17F09970BD14}"/>
              </a:ext>
            </a:extLst>
          </p:cNvPr>
          <p:cNvSpPr/>
          <p:nvPr/>
        </p:nvSpPr>
        <p:spPr>
          <a:xfrm>
            <a:off x="2437659" y="150206"/>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Systolic array</a:t>
            </a:r>
          </a:p>
        </p:txBody>
      </p:sp>
    </p:spTree>
    <p:extLst>
      <p:ext uri="{BB962C8B-B14F-4D97-AF65-F5344CB8AC3E}">
        <p14:creationId xmlns:p14="http://schemas.microsoft.com/office/powerpoint/2010/main" val="2621910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DA9B4-24C6-4EE7-B681-A2F06BCD9534}"/>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Memory Access is Energy Hog</a:t>
            </a:r>
          </a:p>
        </p:txBody>
      </p:sp>
      <p:pic>
        <p:nvPicPr>
          <p:cNvPr id="4" name="Content Placeholder 3">
            <a:extLst>
              <a:ext uri="{FF2B5EF4-FFF2-40B4-BE49-F238E27FC236}">
                <a16:creationId xmlns:a16="http://schemas.microsoft.com/office/drawing/2014/main" id="{0EBE50E8-3C59-4025-8822-D7AC86F31848}"/>
              </a:ext>
            </a:extLst>
          </p:cNvPr>
          <p:cNvPicPr>
            <a:picLocks noGrp="1" noChangeAspect="1"/>
          </p:cNvPicPr>
          <p:nvPr>
            <p:ph idx="1"/>
          </p:nvPr>
        </p:nvPicPr>
        <p:blipFill>
          <a:blip r:embed="rId2"/>
          <a:stretch>
            <a:fillRect/>
          </a:stretch>
        </p:blipFill>
        <p:spPr>
          <a:xfrm>
            <a:off x="1526652" y="2300362"/>
            <a:ext cx="9138696" cy="3401863"/>
          </a:xfrm>
          <a:prstGeom prst="rect">
            <a:avLst/>
          </a:prstGeom>
        </p:spPr>
      </p:pic>
    </p:spTree>
    <p:extLst>
      <p:ext uri="{BB962C8B-B14F-4D97-AF65-F5344CB8AC3E}">
        <p14:creationId xmlns:p14="http://schemas.microsoft.com/office/powerpoint/2010/main" val="3430177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269C57-BA65-4080-8506-27A8F17882E0}"/>
              </a:ext>
            </a:extLst>
          </p:cNvPr>
          <p:cNvSpPr/>
          <p:nvPr/>
        </p:nvSpPr>
        <p:spPr>
          <a:xfrm>
            <a:off x="95609" y="1370310"/>
            <a:ext cx="6491250" cy="3054939"/>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600" b="1" dirty="0"/>
              <a:t>How can we have energy efficient device</a:t>
            </a:r>
            <a:r>
              <a:rPr lang="en-US" sz="1600" dirty="0"/>
              <a:t>?</a:t>
            </a:r>
          </a:p>
          <a:p>
            <a:pPr marL="285750" indent="-285750" algn="just">
              <a:lnSpc>
                <a:spcPct val="150000"/>
              </a:lnSpc>
              <a:buFont typeface="Arial" panose="020B0604020202020204" pitchFamily="34" charset="0"/>
              <a:buChar char="•"/>
            </a:pPr>
            <a:r>
              <a:rPr lang="en-US" sz="1600" dirty="0"/>
              <a:t>DNNs have lots of parameters and MAC operations. The parameters have to be stored in external memory (DRAM).</a:t>
            </a:r>
          </a:p>
          <a:p>
            <a:pPr marL="285750" indent="-285750" algn="just">
              <a:lnSpc>
                <a:spcPct val="150000"/>
              </a:lnSpc>
              <a:buFont typeface="Arial" panose="020B0604020202020204" pitchFamily="34" charset="0"/>
              <a:buChar char="•"/>
            </a:pPr>
            <a:r>
              <a:rPr lang="en-US" sz="1600" b="1" dirty="0"/>
              <a:t>Each MAC operation requires</a:t>
            </a:r>
            <a:r>
              <a:rPr lang="en-US" sz="1600" dirty="0"/>
              <a:t> </a:t>
            </a:r>
            <a:r>
              <a:rPr lang="en-US" b="1" i="1" u="sng" dirty="0"/>
              <a:t>three</a:t>
            </a:r>
            <a:r>
              <a:rPr lang="en-US" sz="1600" b="1" dirty="0"/>
              <a:t> memory accesses to be performed</a:t>
            </a:r>
            <a:r>
              <a:rPr lang="en-US" sz="1600" dirty="0"/>
              <a:t>.</a:t>
            </a:r>
          </a:p>
          <a:p>
            <a:pPr marL="285750" indent="-285750" algn="just">
              <a:lnSpc>
                <a:spcPct val="150000"/>
              </a:lnSpc>
              <a:buFont typeface="Arial" panose="020B0604020202020204" pitchFamily="34" charset="0"/>
              <a:buChar char="•"/>
            </a:pPr>
            <a:r>
              <a:rPr lang="en-US" sz="1600" dirty="0"/>
              <a:t>DRAM accesses require up to several orders of  magnitude higher energy consumption than MAC computation.</a:t>
            </a:r>
          </a:p>
          <a:p>
            <a:pPr marL="285750" indent="-285750" algn="just">
              <a:lnSpc>
                <a:spcPct val="150000"/>
              </a:lnSpc>
              <a:buFont typeface="Arial" panose="020B0604020202020204" pitchFamily="34" charset="0"/>
              <a:buChar char="•"/>
            </a:pPr>
            <a:r>
              <a:rPr lang="en-US" sz="1600" dirty="0"/>
              <a:t>Thus, If all accesses go to the </a:t>
            </a:r>
            <a:r>
              <a:rPr lang="en-US" sz="1600" u="sng" dirty="0"/>
              <a:t>DRAM, the latency and energy consumption of the data transfer may exceed the computation itself</a:t>
            </a:r>
            <a:r>
              <a:rPr lang="en-US" sz="1600" dirty="0"/>
              <a:t>.</a:t>
            </a:r>
          </a:p>
        </p:txBody>
      </p:sp>
      <p:pic>
        <p:nvPicPr>
          <p:cNvPr id="6" name="Picture 5">
            <a:extLst>
              <a:ext uri="{FF2B5EF4-FFF2-40B4-BE49-F238E27FC236}">
                <a16:creationId xmlns:a16="http://schemas.microsoft.com/office/drawing/2014/main" id="{C1F2055E-9779-4AE7-BACB-0B7B19AC84C9}"/>
              </a:ext>
            </a:extLst>
          </p:cNvPr>
          <p:cNvPicPr>
            <a:picLocks noChangeAspect="1"/>
          </p:cNvPicPr>
          <p:nvPr/>
        </p:nvPicPr>
        <p:blipFill>
          <a:blip r:embed="rId3"/>
          <a:stretch>
            <a:fillRect/>
          </a:stretch>
        </p:blipFill>
        <p:spPr>
          <a:xfrm>
            <a:off x="371816" y="4599083"/>
            <a:ext cx="5938837" cy="1858412"/>
          </a:xfrm>
          <a:prstGeom prst="rect">
            <a:avLst/>
          </a:prstGeom>
        </p:spPr>
      </p:pic>
      <p:grpSp>
        <p:nvGrpSpPr>
          <p:cNvPr id="7" name="Group 6">
            <a:extLst>
              <a:ext uri="{FF2B5EF4-FFF2-40B4-BE49-F238E27FC236}">
                <a16:creationId xmlns:a16="http://schemas.microsoft.com/office/drawing/2014/main" id="{611AEF4C-267B-4506-964A-37EAC26710AD}"/>
              </a:ext>
            </a:extLst>
          </p:cNvPr>
          <p:cNvGrpSpPr/>
          <p:nvPr/>
        </p:nvGrpSpPr>
        <p:grpSpPr>
          <a:xfrm>
            <a:off x="6750264" y="974700"/>
            <a:ext cx="5165601" cy="5379347"/>
            <a:chOff x="6929513" y="1071728"/>
            <a:chExt cx="5165601" cy="5379347"/>
          </a:xfrm>
        </p:grpSpPr>
        <p:sp>
          <p:nvSpPr>
            <p:cNvPr id="8" name="Rectangle 7">
              <a:extLst>
                <a:ext uri="{FF2B5EF4-FFF2-40B4-BE49-F238E27FC236}">
                  <a16:creationId xmlns:a16="http://schemas.microsoft.com/office/drawing/2014/main" id="{3E5D7822-84A9-4FBE-971C-5C3088019A19}"/>
                </a:ext>
              </a:extLst>
            </p:cNvPr>
            <p:cNvSpPr/>
            <p:nvPr/>
          </p:nvSpPr>
          <p:spPr>
            <a:xfrm>
              <a:off x="6929513" y="1071728"/>
              <a:ext cx="5165601" cy="537934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ACE0176-2E00-4990-B31F-CD641FFCE2A4}"/>
                </a:ext>
              </a:extLst>
            </p:cNvPr>
            <p:cNvPicPr>
              <a:picLocks noChangeAspect="1"/>
            </p:cNvPicPr>
            <p:nvPr/>
          </p:nvPicPr>
          <p:blipFill>
            <a:blip r:embed="rId4"/>
            <a:stretch>
              <a:fillRect/>
            </a:stretch>
          </p:blipFill>
          <p:spPr>
            <a:xfrm>
              <a:off x="7013091" y="1174927"/>
              <a:ext cx="5012434" cy="3301183"/>
            </a:xfrm>
            <a:prstGeom prst="rect">
              <a:avLst/>
            </a:prstGeom>
          </p:spPr>
        </p:pic>
        <p:sp>
          <p:nvSpPr>
            <p:cNvPr id="10" name="Rectangle 9">
              <a:extLst>
                <a:ext uri="{FF2B5EF4-FFF2-40B4-BE49-F238E27FC236}">
                  <a16:creationId xmlns:a16="http://schemas.microsoft.com/office/drawing/2014/main" id="{944BC664-72F9-4DC9-A3FE-8F4F7BE5E7E3}"/>
                </a:ext>
              </a:extLst>
            </p:cNvPr>
            <p:cNvSpPr/>
            <p:nvPr/>
          </p:nvSpPr>
          <p:spPr>
            <a:xfrm>
              <a:off x="7013091" y="4842662"/>
              <a:ext cx="5012434" cy="152994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endParaRPr>
            </a:p>
          </p:txBody>
        </p:sp>
        <p:sp>
          <p:nvSpPr>
            <p:cNvPr id="11" name="Rectangle 10">
              <a:extLst>
                <a:ext uri="{FF2B5EF4-FFF2-40B4-BE49-F238E27FC236}">
                  <a16:creationId xmlns:a16="http://schemas.microsoft.com/office/drawing/2014/main" id="{78F5A0BA-0F09-4EC3-8F1C-B7C3DD1C4A9E}"/>
                </a:ext>
              </a:extLst>
            </p:cNvPr>
            <p:cNvSpPr/>
            <p:nvPr/>
          </p:nvSpPr>
          <p:spPr>
            <a:xfrm>
              <a:off x="7056326" y="5212824"/>
              <a:ext cx="4950101" cy="646331"/>
            </a:xfrm>
            <a:prstGeom prst="rect">
              <a:avLst/>
            </a:prstGeom>
          </p:spPr>
          <p:txBody>
            <a:bodyPr wrap="square">
              <a:spAutoFit/>
            </a:bodyPr>
            <a:lstStyle/>
            <a:p>
              <a:pPr algn="just"/>
              <a:r>
                <a:rPr lang="en-US" dirty="0"/>
                <a:t>energy cost of data movement in different level of memory hierarchy.</a:t>
              </a:r>
            </a:p>
          </p:txBody>
        </p:sp>
      </p:grpSp>
      <p:sp>
        <p:nvSpPr>
          <p:cNvPr id="15" name="Rectangle: Rounded Corners 14">
            <a:extLst>
              <a:ext uri="{FF2B5EF4-FFF2-40B4-BE49-F238E27FC236}">
                <a16:creationId xmlns:a16="http://schemas.microsoft.com/office/drawing/2014/main" id="{26486B31-2955-41D4-AF13-7F46E32C1B07}"/>
              </a:ext>
            </a:extLst>
          </p:cNvPr>
          <p:cNvSpPr/>
          <p:nvPr/>
        </p:nvSpPr>
        <p:spPr>
          <a:xfrm>
            <a:off x="2084744" y="73582"/>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Data access in DNN</a:t>
            </a:r>
          </a:p>
        </p:txBody>
      </p:sp>
    </p:spTree>
    <p:extLst>
      <p:ext uri="{BB962C8B-B14F-4D97-AF65-F5344CB8AC3E}">
        <p14:creationId xmlns:p14="http://schemas.microsoft.com/office/powerpoint/2010/main" val="4182014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3852513-1ADE-4F82-BEB9-BB6EF5ACEE33}"/>
              </a:ext>
            </a:extLst>
          </p:cNvPr>
          <p:cNvSpPr/>
          <p:nvPr/>
        </p:nvSpPr>
        <p:spPr>
          <a:xfrm>
            <a:off x="2471839" y="296473"/>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Data reuse opportunities in CNN</a:t>
            </a:r>
          </a:p>
        </p:txBody>
      </p:sp>
      <p:grpSp>
        <p:nvGrpSpPr>
          <p:cNvPr id="2" name="Group 1">
            <a:extLst>
              <a:ext uri="{FF2B5EF4-FFF2-40B4-BE49-F238E27FC236}">
                <a16:creationId xmlns:a16="http://schemas.microsoft.com/office/drawing/2014/main" id="{A7A51C91-55D0-42A6-8D0E-5BA9B57F2EE5}"/>
              </a:ext>
            </a:extLst>
          </p:cNvPr>
          <p:cNvGrpSpPr/>
          <p:nvPr/>
        </p:nvGrpSpPr>
        <p:grpSpPr>
          <a:xfrm>
            <a:off x="1195497" y="3558574"/>
            <a:ext cx="4308674" cy="2904529"/>
            <a:chOff x="1051118" y="3750364"/>
            <a:chExt cx="4308674" cy="2904529"/>
          </a:xfrm>
        </p:grpSpPr>
        <p:sp>
          <p:nvSpPr>
            <p:cNvPr id="14" name="Rectangle 13">
              <a:extLst>
                <a:ext uri="{FF2B5EF4-FFF2-40B4-BE49-F238E27FC236}">
                  <a16:creationId xmlns:a16="http://schemas.microsoft.com/office/drawing/2014/main" id="{6781B537-8C65-4324-917A-6E6FB2E1E2B9}"/>
                </a:ext>
              </a:extLst>
            </p:cNvPr>
            <p:cNvSpPr/>
            <p:nvPr/>
          </p:nvSpPr>
          <p:spPr>
            <a:xfrm>
              <a:off x="1051118" y="3750364"/>
              <a:ext cx="4308674" cy="29045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6935139-82AB-4B94-A848-007769579E5C}"/>
                </a:ext>
              </a:extLst>
            </p:cNvPr>
            <p:cNvSpPr txBox="1"/>
            <p:nvPr/>
          </p:nvSpPr>
          <p:spPr>
            <a:xfrm>
              <a:off x="1158384" y="3874560"/>
              <a:ext cx="4094142" cy="2480807"/>
            </a:xfrm>
            <a:prstGeom prst="rect">
              <a:avLst/>
            </a:prstGeom>
            <a:noFill/>
          </p:spPr>
          <p:txBody>
            <a:bodyPr wrap="square" rtlCol="0">
              <a:spAutoFit/>
            </a:bodyPr>
            <a:lstStyle/>
            <a:p>
              <a:pPr algn="ctr">
                <a:lnSpc>
                  <a:spcPct val="150000"/>
                </a:lnSpc>
              </a:pPr>
              <a:r>
                <a:rPr lang="en-US" sz="2000" dirty="0"/>
                <a:t>1.Convolutional reuse:</a:t>
              </a:r>
            </a:p>
            <a:p>
              <a:endParaRPr lang="en-US" sz="2000" dirty="0"/>
            </a:p>
            <a:p>
              <a:pPr>
                <a:lnSpc>
                  <a:spcPct val="150000"/>
                </a:lnSpc>
              </a:pPr>
              <a:r>
                <a:rPr lang="en-US" dirty="0"/>
                <a:t>The </a:t>
              </a:r>
              <a:r>
                <a:rPr lang="en-US" b="1" dirty="0"/>
                <a:t>same input feature map </a:t>
              </a:r>
              <a:r>
                <a:rPr lang="en-US" dirty="0"/>
                <a:t>activations and </a:t>
              </a:r>
              <a:r>
                <a:rPr lang="en-US" b="1" dirty="0"/>
                <a:t>filter weights </a:t>
              </a:r>
              <a:r>
                <a:rPr lang="en-US" dirty="0"/>
                <a:t>are used within a given channel, just in </a:t>
              </a:r>
              <a:r>
                <a:rPr lang="en-US" b="1" dirty="0"/>
                <a:t>different combinations </a:t>
              </a:r>
              <a:r>
                <a:rPr lang="en-US" dirty="0"/>
                <a:t>for different weighted sums.</a:t>
              </a:r>
            </a:p>
          </p:txBody>
        </p:sp>
      </p:grpSp>
      <p:sp>
        <p:nvSpPr>
          <p:cNvPr id="11" name="TextBox 10">
            <a:extLst>
              <a:ext uri="{FF2B5EF4-FFF2-40B4-BE49-F238E27FC236}">
                <a16:creationId xmlns:a16="http://schemas.microsoft.com/office/drawing/2014/main" id="{AA4B37B4-08C0-47C6-AD21-73CD599A084D}"/>
              </a:ext>
            </a:extLst>
          </p:cNvPr>
          <p:cNvSpPr txBox="1"/>
          <p:nvPr/>
        </p:nvSpPr>
        <p:spPr>
          <a:xfrm>
            <a:off x="600951" y="1362614"/>
            <a:ext cx="10297551" cy="1631216"/>
          </a:xfrm>
          <a:prstGeom prst="rect">
            <a:avLst/>
          </a:prstGeom>
          <a:noFill/>
        </p:spPr>
        <p:txBody>
          <a:bodyPr wrap="square" rtlCol="0">
            <a:spAutoFit/>
          </a:bodyPr>
          <a:lstStyle/>
          <a:p>
            <a:pPr marL="342900" indent="-342900">
              <a:buFont typeface="Wingdings" panose="05000000000000000000" pitchFamily="2" charset="2"/>
              <a:buChar char="v"/>
            </a:pPr>
            <a:r>
              <a:rPr lang="en-US" sz="2000" dirty="0"/>
              <a:t>To </a:t>
            </a:r>
            <a:r>
              <a:rPr lang="en-US" sz="2000" b="1" dirty="0"/>
              <a:t>reduce energy consumption of data movement</a:t>
            </a:r>
            <a:r>
              <a:rPr lang="en-US" sz="2000" dirty="0"/>
              <a:t>, every time a piece of data is moved from an expensive level to a lower cost memory level , the system should reuse the data as much as possible.</a:t>
            </a:r>
          </a:p>
          <a:p>
            <a:pPr marL="342900" indent="-342900">
              <a:buFont typeface="Wingdings" panose="05000000000000000000" pitchFamily="2" charset="2"/>
              <a:buChar char="v"/>
            </a:pPr>
            <a:endParaRPr lang="en-US" sz="2000" dirty="0"/>
          </a:p>
          <a:p>
            <a:pPr marL="342900" indent="-342900">
              <a:buFont typeface="Wingdings" panose="05000000000000000000" pitchFamily="2" charset="2"/>
              <a:buChar char="v"/>
            </a:pPr>
            <a:r>
              <a:rPr lang="en-US" sz="2000" dirty="0"/>
              <a:t>In convolutional neural network, we can consider </a:t>
            </a:r>
            <a:r>
              <a:rPr lang="en-US" sz="2000" b="1" dirty="0"/>
              <a:t>three forms of data reuse</a:t>
            </a:r>
            <a:r>
              <a:rPr lang="en-US" sz="2000" dirty="0"/>
              <a:t>:</a:t>
            </a:r>
          </a:p>
        </p:txBody>
      </p:sp>
      <p:grpSp>
        <p:nvGrpSpPr>
          <p:cNvPr id="8" name="Group 7">
            <a:extLst>
              <a:ext uri="{FF2B5EF4-FFF2-40B4-BE49-F238E27FC236}">
                <a16:creationId xmlns:a16="http://schemas.microsoft.com/office/drawing/2014/main" id="{5CAB2291-182D-4B70-A0FF-681FAD9B6396}"/>
              </a:ext>
            </a:extLst>
          </p:cNvPr>
          <p:cNvGrpSpPr/>
          <p:nvPr/>
        </p:nvGrpSpPr>
        <p:grpSpPr>
          <a:xfrm>
            <a:off x="6892934" y="3558574"/>
            <a:ext cx="3657600" cy="2818461"/>
            <a:chOff x="3440981" y="3222000"/>
            <a:chExt cx="4071167" cy="3165472"/>
          </a:xfrm>
        </p:grpSpPr>
        <p:pic>
          <p:nvPicPr>
            <p:cNvPr id="9" name="Picture 8">
              <a:extLst>
                <a:ext uri="{FF2B5EF4-FFF2-40B4-BE49-F238E27FC236}">
                  <a16:creationId xmlns:a16="http://schemas.microsoft.com/office/drawing/2014/main" id="{C9D041EB-EAFE-42A6-BE7E-6C9F524E30A7}"/>
                </a:ext>
              </a:extLst>
            </p:cNvPr>
            <p:cNvPicPr>
              <a:picLocks noChangeAspect="1"/>
            </p:cNvPicPr>
            <p:nvPr/>
          </p:nvPicPr>
          <p:blipFill>
            <a:blip r:embed="rId3"/>
            <a:stretch>
              <a:fillRect/>
            </a:stretch>
          </p:blipFill>
          <p:spPr>
            <a:xfrm>
              <a:off x="3440981" y="3222000"/>
              <a:ext cx="4071167" cy="239441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9D4786D-9AFD-474A-9CD1-1E411E9E9FCD}"/>
                    </a:ext>
                  </a:extLst>
                </p:cNvPr>
                <p:cNvSpPr txBox="1"/>
                <p:nvPr/>
              </p:nvSpPr>
              <p:spPr>
                <a:xfrm>
                  <a:off x="3891383" y="5616410"/>
                  <a:ext cx="3620765" cy="771062"/>
                </a:xfrm>
                <a:prstGeom prst="rect">
                  <a:avLst/>
                </a:prstGeom>
                <a:noFill/>
              </p:spPr>
              <p:txBody>
                <a:bodyPr wrap="square" lIns="0" tIns="0" rIns="0" bIns="0" rtlCol="0">
                  <a:spAutoFit/>
                </a:bodyPr>
                <a:lstStyle/>
                <a:p>
                  <a:r>
                    <a:rPr lang="en-US" sz="2200" b="1" dirty="0"/>
                    <a:t>Reuse</a:t>
                  </a:r>
                  <a:r>
                    <a:rPr lang="en-US" sz="2000" dirty="0"/>
                    <a:t>: </a:t>
                  </a:r>
                  <a14:m>
                    <m:oMath xmlns:m="http://schemas.openxmlformats.org/officeDocument/2006/math">
                      <m:d>
                        <m:dPr>
                          <m:begChr m:val="{"/>
                          <m:endChr m:val=""/>
                          <m:ctrlPr>
                            <a:rPr lang="en-US" sz="2000" i="1" smtClean="0">
                              <a:latin typeface="Cambria Math" panose="02040503050406030204" pitchFamily="18" charset="0"/>
                            </a:rPr>
                          </m:ctrlPr>
                        </m:dPr>
                        <m:e>
                          <m:m>
                            <m:mPr>
                              <m:mcs>
                                <m:mc>
                                  <m:mcPr>
                                    <m:count m:val="1"/>
                                    <m:mcJc m:val="center"/>
                                  </m:mcPr>
                                </m:mc>
                              </m:mcs>
                              <m:ctrlPr>
                                <a:rPr lang="en-US" sz="2000" i="1" smtClean="0">
                                  <a:latin typeface="Cambria Math" panose="02040503050406030204" pitchFamily="18" charset="0"/>
                                </a:rPr>
                              </m:ctrlPr>
                            </m:mPr>
                            <m:mr>
                              <m:e>
                                <m:r>
                                  <m:rPr>
                                    <m:brk m:alnAt="7"/>
                                  </m:rPr>
                                  <a:rPr lang="en-US" sz="2000" b="0" i="1" smtClean="0">
                                    <a:solidFill>
                                      <a:schemeClr val="accent5">
                                        <a:lumMod val="75000"/>
                                      </a:schemeClr>
                                    </a:solidFill>
                                    <a:latin typeface="Cambria Math" panose="02040503050406030204" pitchFamily="18" charset="0"/>
                                  </a:rPr>
                                  <m:t>𝐴</m:t>
                                </m:r>
                                <m:r>
                                  <a:rPr lang="en-US" sz="2000" b="0" i="1" smtClean="0">
                                    <a:solidFill>
                                      <a:schemeClr val="accent5">
                                        <a:lumMod val="75000"/>
                                      </a:schemeClr>
                                    </a:solidFill>
                                    <a:latin typeface="Cambria Math" panose="02040503050406030204" pitchFamily="18" charset="0"/>
                                  </a:rPr>
                                  <m:t>𝑐𝑡𝑖𝑣𝑎𝑡𝑖𝑜𝑛𝑠</m:t>
                                </m:r>
                              </m:e>
                            </m:mr>
                            <m:mr>
                              <m:e>
                                <m:r>
                                  <a:rPr lang="en-US" sz="2000" b="0" i="1" smtClean="0">
                                    <a:solidFill>
                                      <a:srgbClr val="00B050"/>
                                    </a:solidFill>
                                    <a:latin typeface="Cambria Math" panose="02040503050406030204" pitchFamily="18" charset="0"/>
                                  </a:rPr>
                                  <m:t>𝐹𝑖𝑙𝑡𝑒𝑟</m:t>
                                </m:r>
                                <m:r>
                                  <a:rPr lang="en-US" sz="2000" b="0" i="1" smtClean="0">
                                    <a:solidFill>
                                      <a:srgbClr val="00B050"/>
                                    </a:solidFill>
                                    <a:latin typeface="Cambria Math" panose="02040503050406030204" pitchFamily="18" charset="0"/>
                                  </a:rPr>
                                  <m:t> </m:t>
                                </m:r>
                                <m:r>
                                  <a:rPr lang="en-US" sz="2000" b="0" i="1" smtClean="0">
                                    <a:solidFill>
                                      <a:srgbClr val="00B050"/>
                                    </a:solidFill>
                                    <a:latin typeface="Cambria Math" panose="02040503050406030204" pitchFamily="18" charset="0"/>
                                  </a:rPr>
                                  <m:t>𝑤𝑒𝑖𝑔h𝑡𝑠</m:t>
                                </m:r>
                              </m:e>
                            </m:mr>
                          </m:m>
                        </m:e>
                      </m:d>
                    </m:oMath>
                  </a14:m>
                  <a:endParaRPr lang="en-US" sz="2000" dirty="0"/>
                </a:p>
              </p:txBody>
            </p:sp>
          </mc:Choice>
          <mc:Fallback xmlns="">
            <p:sp>
              <p:nvSpPr>
                <p:cNvPr id="10" name="TextBox 9">
                  <a:extLst>
                    <a:ext uri="{FF2B5EF4-FFF2-40B4-BE49-F238E27FC236}">
                      <a16:creationId xmlns:a16="http://schemas.microsoft.com/office/drawing/2014/main" id="{89D4786D-9AFD-474A-9CD1-1E411E9E9FCD}"/>
                    </a:ext>
                  </a:extLst>
                </p:cNvPr>
                <p:cNvSpPr txBox="1">
                  <a:spLocks noRot="1" noChangeAspect="1" noMove="1" noResize="1" noEditPoints="1" noAdjustHandles="1" noChangeArrowheads="1" noChangeShapeType="1" noTextEdit="1"/>
                </p:cNvSpPr>
                <p:nvPr/>
              </p:nvSpPr>
              <p:spPr>
                <a:xfrm>
                  <a:off x="3891383" y="5616410"/>
                  <a:ext cx="3620765" cy="771062"/>
                </a:xfrm>
                <a:prstGeom prst="rect">
                  <a:avLst/>
                </a:prstGeom>
                <a:blipFill>
                  <a:blip r:embed="rId4"/>
                  <a:stretch>
                    <a:fillRect l="-5243"/>
                  </a:stretch>
                </a:blipFill>
              </p:spPr>
              <p:txBody>
                <a:bodyPr/>
                <a:lstStyle/>
                <a:p>
                  <a:r>
                    <a:rPr lang="en-US">
                      <a:noFill/>
                    </a:rPr>
                    <a:t> </a:t>
                  </a:r>
                </a:p>
              </p:txBody>
            </p:sp>
          </mc:Fallback>
        </mc:AlternateContent>
      </p:grpSp>
    </p:spTree>
    <p:extLst>
      <p:ext uri="{BB962C8B-B14F-4D97-AF65-F5344CB8AC3E}">
        <p14:creationId xmlns:p14="http://schemas.microsoft.com/office/powerpoint/2010/main" val="1212798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D0A1451-5C96-4319-9091-3B1A48E4B556}"/>
              </a:ext>
            </a:extLst>
          </p:cNvPr>
          <p:cNvSpPr/>
          <p:nvPr/>
        </p:nvSpPr>
        <p:spPr>
          <a:xfrm>
            <a:off x="1295401" y="296473"/>
            <a:ext cx="8424760"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Data reuse opportunities in CNN (cont.) </a:t>
            </a:r>
          </a:p>
        </p:txBody>
      </p:sp>
      <p:sp>
        <p:nvSpPr>
          <p:cNvPr id="4" name="Rectangle 3">
            <a:extLst>
              <a:ext uri="{FF2B5EF4-FFF2-40B4-BE49-F238E27FC236}">
                <a16:creationId xmlns:a16="http://schemas.microsoft.com/office/drawing/2014/main" id="{584158B2-E7AC-40AD-800E-32F8229E4C37}"/>
              </a:ext>
            </a:extLst>
          </p:cNvPr>
          <p:cNvSpPr/>
          <p:nvPr/>
        </p:nvSpPr>
        <p:spPr>
          <a:xfrm>
            <a:off x="338575" y="1602025"/>
            <a:ext cx="4308674" cy="229472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5697526-6E99-45F0-8F4F-1A1C2CECD037}"/>
              </a:ext>
            </a:extLst>
          </p:cNvPr>
          <p:cNvSpPr/>
          <p:nvPr/>
        </p:nvSpPr>
        <p:spPr>
          <a:xfrm>
            <a:off x="348317" y="4295638"/>
            <a:ext cx="7248321" cy="229472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6E70F92-EB45-4AD4-9213-B871C1D28EEA}"/>
              </a:ext>
            </a:extLst>
          </p:cNvPr>
          <p:cNvSpPr txBox="1"/>
          <p:nvPr/>
        </p:nvSpPr>
        <p:spPr>
          <a:xfrm>
            <a:off x="445841" y="1756992"/>
            <a:ext cx="4094142" cy="2019142"/>
          </a:xfrm>
          <a:prstGeom prst="rect">
            <a:avLst/>
          </a:prstGeom>
          <a:noFill/>
        </p:spPr>
        <p:txBody>
          <a:bodyPr wrap="square" rtlCol="0">
            <a:spAutoFit/>
          </a:bodyPr>
          <a:lstStyle/>
          <a:p>
            <a:pPr algn="ctr"/>
            <a:r>
              <a:rPr lang="en-US" sz="2000" dirty="0"/>
              <a:t>2.Feature map reuse</a:t>
            </a:r>
          </a:p>
          <a:p>
            <a:pPr>
              <a:lnSpc>
                <a:spcPct val="150000"/>
              </a:lnSpc>
            </a:pPr>
            <a:r>
              <a:rPr lang="en-US" dirty="0"/>
              <a:t>When </a:t>
            </a:r>
            <a:r>
              <a:rPr lang="en-US" b="1" dirty="0"/>
              <a:t>multiple filters are applied to the same feature map</a:t>
            </a:r>
            <a:r>
              <a:rPr lang="en-US" dirty="0"/>
              <a:t>, the input feature map activations are used multiple times across filters.</a:t>
            </a:r>
          </a:p>
        </p:txBody>
      </p:sp>
      <p:sp>
        <p:nvSpPr>
          <p:cNvPr id="7" name="TextBox 6">
            <a:extLst>
              <a:ext uri="{FF2B5EF4-FFF2-40B4-BE49-F238E27FC236}">
                <a16:creationId xmlns:a16="http://schemas.microsoft.com/office/drawing/2014/main" id="{6B0870C1-100C-44C6-BF04-F46EAF638A07}"/>
              </a:ext>
            </a:extLst>
          </p:cNvPr>
          <p:cNvSpPr txBox="1"/>
          <p:nvPr/>
        </p:nvSpPr>
        <p:spPr>
          <a:xfrm>
            <a:off x="518408" y="4467745"/>
            <a:ext cx="6939697" cy="1508105"/>
          </a:xfrm>
          <a:prstGeom prst="rect">
            <a:avLst/>
          </a:prstGeom>
          <a:noFill/>
        </p:spPr>
        <p:txBody>
          <a:bodyPr wrap="square" rtlCol="0">
            <a:spAutoFit/>
          </a:bodyPr>
          <a:lstStyle/>
          <a:p>
            <a:pPr algn="ctr"/>
            <a:r>
              <a:rPr lang="en-US" sz="2000" dirty="0"/>
              <a:t>3.Filter reuse</a:t>
            </a:r>
          </a:p>
          <a:p>
            <a:r>
              <a:rPr lang="en-US" dirty="0"/>
              <a:t>When </a:t>
            </a:r>
            <a:r>
              <a:rPr lang="en-US" b="1" dirty="0"/>
              <a:t>the same filter weights are used multiple times across input features maps. </a:t>
            </a:r>
          </a:p>
          <a:p>
            <a:endParaRPr lang="en-US" dirty="0"/>
          </a:p>
          <a:p>
            <a:r>
              <a:rPr lang="en-US" dirty="0"/>
              <a:t>Multiple input frames/images can be simultaneously processed.</a:t>
            </a:r>
          </a:p>
        </p:txBody>
      </p:sp>
      <p:pic>
        <p:nvPicPr>
          <p:cNvPr id="14" name="Picture 13">
            <a:extLst>
              <a:ext uri="{FF2B5EF4-FFF2-40B4-BE49-F238E27FC236}">
                <a16:creationId xmlns:a16="http://schemas.microsoft.com/office/drawing/2014/main" id="{FEA7AA1F-620D-40A1-9676-65823F67B291}"/>
              </a:ext>
            </a:extLst>
          </p:cNvPr>
          <p:cNvPicPr>
            <a:picLocks noChangeAspect="1"/>
          </p:cNvPicPr>
          <p:nvPr/>
        </p:nvPicPr>
        <p:blipFill>
          <a:blip r:embed="rId3"/>
          <a:stretch>
            <a:fillRect/>
          </a:stretch>
        </p:blipFill>
        <p:spPr>
          <a:xfrm>
            <a:off x="5427817" y="1291736"/>
            <a:ext cx="3340564" cy="2732167"/>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9590DB2-1456-478E-9E16-E4683694EFF0}"/>
                  </a:ext>
                </a:extLst>
              </p:cNvPr>
              <p:cNvSpPr txBox="1"/>
              <p:nvPr/>
            </p:nvSpPr>
            <p:spPr>
              <a:xfrm>
                <a:off x="8941413" y="1308948"/>
                <a:ext cx="2799471" cy="430887"/>
              </a:xfrm>
              <a:prstGeom prst="rect">
                <a:avLst/>
              </a:prstGeom>
              <a:noFill/>
            </p:spPr>
            <p:txBody>
              <a:bodyPr wrap="square" rtlCol="0">
                <a:spAutoFit/>
              </a:bodyPr>
              <a:lstStyle/>
              <a:p>
                <a:r>
                  <a:rPr lang="en-US" sz="2200" b="1" dirty="0"/>
                  <a:t>Reuse</a:t>
                </a:r>
                <a:r>
                  <a:rPr lang="en-US" sz="2000" dirty="0"/>
                  <a:t>: </a:t>
                </a:r>
                <a14:m>
                  <m:oMath xmlns:m="http://schemas.openxmlformats.org/officeDocument/2006/math">
                    <m:r>
                      <a:rPr lang="en-US" sz="2000" b="0" i="1" smtClean="0">
                        <a:solidFill>
                          <a:schemeClr val="accent5">
                            <a:lumMod val="75000"/>
                          </a:schemeClr>
                        </a:solidFill>
                        <a:latin typeface="Cambria Math" panose="02040503050406030204" pitchFamily="18" charset="0"/>
                      </a:rPr>
                      <m:t>𝐴𝑐𝑡𝑖𝑣𝑎𝑡𝑖𝑜𝑛𝑠</m:t>
                    </m:r>
                  </m:oMath>
                </a14:m>
                <a:endParaRPr lang="en-US" sz="2000" dirty="0"/>
              </a:p>
            </p:txBody>
          </p:sp>
        </mc:Choice>
        <mc:Fallback xmlns="">
          <p:sp>
            <p:nvSpPr>
              <p:cNvPr id="15" name="TextBox 14">
                <a:extLst>
                  <a:ext uri="{FF2B5EF4-FFF2-40B4-BE49-F238E27FC236}">
                    <a16:creationId xmlns:a16="http://schemas.microsoft.com/office/drawing/2014/main" id="{C9590DB2-1456-478E-9E16-E4683694EFF0}"/>
                  </a:ext>
                </a:extLst>
              </p:cNvPr>
              <p:cNvSpPr txBox="1">
                <a:spLocks noRot="1" noChangeAspect="1" noMove="1" noResize="1" noEditPoints="1" noAdjustHandles="1" noChangeArrowheads="1" noChangeShapeType="1" noTextEdit="1"/>
              </p:cNvSpPr>
              <p:nvPr/>
            </p:nvSpPr>
            <p:spPr>
              <a:xfrm>
                <a:off x="8941413" y="1308948"/>
                <a:ext cx="2799471" cy="430887"/>
              </a:xfrm>
              <a:prstGeom prst="rect">
                <a:avLst/>
              </a:prstGeom>
              <a:blipFill>
                <a:blip r:embed="rId4"/>
                <a:stretch>
                  <a:fillRect l="-2832" t="-1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BC87D2C-25E1-466C-81F9-66F08D9BF32A}"/>
                  </a:ext>
                </a:extLst>
              </p:cNvPr>
              <p:cNvSpPr txBox="1"/>
              <p:nvPr/>
            </p:nvSpPr>
            <p:spPr>
              <a:xfrm>
                <a:off x="7952454" y="6132945"/>
                <a:ext cx="2799471" cy="430887"/>
              </a:xfrm>
              <a:prstGeom prst="rect">
                <a:avLst/>
              </a:prstGeom>
              <a:noFill/>
            </p:spPr>
            <p:txBody>
              <a:bodyPr wrap="square" rtlCol="0">
                <a:spAutoFit/>
              </a:bodyPr>
              <a:lstStyle/>
              <a:p>
                <a:r>
                  <a:rPr lang="en-US" sz="2200" b="1" dirty="0"/>
                  <a:t>Reuse</a:t>
                </a:r>
                <a:r>
                  <a:rPr lang="en-US" sz="2000" dirty="0"/>
                  <a:t>: </a:t>
                </a:r>
                <a14:m>
                  <m:oMath xmlns:m="http://schemas.openxmlformats.org/officeDocument/2006/math">
                    <m:r>
                      <a:rPr lang="en-US" sz="2000" b="0" i="1" smtClean="0">
                        <a:solidFill>
                          <a:srgbClr val="00B050"/>
                        </a:solidFill>
                        <a:latin typeface="Cambria Math" panose="02040503050406030204" pitchFamily="18" charset="0"/>
                      </a:rPr>
                      <m:t>𝐹𝑖𝑙𝑡𝑒𝑟</m:t>
                    </m:r>
                    <m:r>
                      <a:rPr lang="en-US" sz="2000" b="0" i="1" smtClean="0">
                        <a:solidFill>
                          <a:srgbClr val="00B050"/>
                        </a:solidFill>
                        <a:latin typeface="Cambria Math" panose="02040503050406030204" pitchFamily="18" charset="0"/>
                      </a:rPr>
                      <m:t> </m:t>
                    </m:r>
                    <m:r>
                      <a:rPr lang="en-US" sz="2000" b="0" i="1" smtClean="0">
                        <a:solidFill>
                          <a:srgbClr val="00B050"/>
                        </a:solidFill>
                        <a:latin typeface="Cambria Math" panose="02040503050406030204" pitchFamily="18" charset="0"/>
                      </a:rPr>
                      <m:t>𝑤𝑒𝑖𝑔h𝑡𝑠</m:t>
                    </m:r>
                  </m:oMath>
                </a14:m>
                <a:endParaRPr lang="en-US" sz="2000" dirty="0"/>
              </a:p>
            </p:txBody>
          </p:sp>
        </mc:Choice>
        <mc:Fallback xmlns="">
          <p:sp>
            <p:nvSpPr>
              <p:cNvPr id="17" name="TextBox 16">
                <a:extLst>
                  <a:ext uri="{FF2B5EF4-FFF2-40B4-BE49-F238E27FC236}">
                    <a16:creationId xmlns:a16="http://schemas.microsoft.com/office/drawing/2014/main" id="{CBC87D2C-25E1-466C-81F9-66F08D9BF32A}"/>
                  </a:ext>
                </a:extLst>
              </p:cNvPr>
              <p:cNvSpPr txBox="1">
                <a:spLocks noRot="1" noChangeAspect="1" noMove="1" noResize="1" noEditPoints="1" noAdjustHandles="1" noChangeArrowheads="1" noChangeShapeType="1" noTextEdit="1"/>
              </p:cNvSpPr>
              <p:nvPr/>
            </p:nvSpPr>
            <p:spPr>
              <a:xfrm>
                <a:off x="7952454" y="6132945"/>
                <a:ext cx="2799471" cy="430887"/>
              </a:xfrm>
              <a:prstGeom prst="rect">
                <a:avLst/>
              </a:prstGeom>
              <a:blipFill>
                <a:blip r:embed="rId5"/>
                <a:stretch>
                  <a:fillRect l="-2832" t="-9859" b="-28169"/>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018204E-D9CB-4749-BE11-9704C0D103DE}"/>
              </a:ext>
            </a:extLst>
          </p:cNvPr>
          <p:cNvPicPr>
            <a:picLocks noChangeAspect="1"/>
          </p:cNvPicPr>
          <p:nvPr/>
        </p:nvPicPr>
        <p:blipFill>
          <a:blip r:embed="rId6"/>
          <a:stretch>
            <a:fillRect/>
          </a:stretch>
        </p:blipFill>
        <p:spPr>
          <a:xfrm>
            <a:off x="8681383" y="2064271"/>
            <a:ext cx="3162300" cy="4191000"/>
          </a:xfrm>
          <a:prstGeom prst="rect">
            <a:avLst/>
          </a:prstGeom>
        </p:spPr>
      </p:pic>
    </p:spTree>
    <p:extLst>
      <p:ext uri="{BB962C8B-B14F-4D97-AF65-F5344CB8AC3E}">
        <p14:creationId xmlns:p14="http://schemas.microsoft.com/office/powerpoint/2010/main" val="1828880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6A575E6-D739-46E0-B7C1-70F3710B6A05}"/>
              </a:ext>
            </a:extLst>
          </p:cNvPr>
          <p:cNvSpPr/>
          <p:nvPr/>
        </p:nvSpPr>
        <p:spPr>
          <a:xfrm>
            <a:off x="2471839" y="296473"/>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Compression</a:t>
            </a:r>
          </a:p>
        </p:txBody>
      </p:sp>
      <p:sp>
        <p:nvSpPr>
          <p:cNvPr id="5" name="TextBox 4">
            <a:extLst>
              <a:ext uri="{FF2B5EF4-FFF2-40B4-BE49-F238E27FC236}">
                <a16:creationId xmlns:a16="http://schemas.microsoft.com/office/drawing/2014/main" id="{9FF69280-FDA4-4B44-B769-3A7F15B05B27}"/>
              </a:ext>
            </a:extLst>
          </p:cNvPr>
          <p:cNvSpPr txBox="1"/>
          <p:nvPr/>
        </p:nvSpPr>
        <p:spPr>
          <a:xfrm>
            <a:off x="591708" y="1182609"/>
            <a:ext cx="10811325" cy="707886"/>
          </a:xfrm>
          <a:prstGeom prst="rect">
            <a:avLst/>
          </a:prstGeom>
          <a:noFill/>
        </p:spPr>
        <p:txBody>
          <a:bodyPr wrap="square" rtlCol="0">
            <a:spAutoFit/>
          </a:bodyPr>
          <a:lstStyle/>
          <a:p>
            <a:pPr marL="285750" indent="-285750">
              <a:buFont typeface="Wingdings" panose="05000000000000000000" pitchFamily="2" charset="2"/>
              <a:buChar char="v"/>
            </a:pPr>
            <a:r>
              <a:rPr lang="en-US" sz="2000" b="1" dirty="0"/>
              <a:t>Compression</a:t>
            </a:r>
            <a:r>
              <a:rPr lang="en-US" sz="2000" dirty="0"/>
              <a:t> methods try to </a:t>
            </a:r>
            <a:r>
              <a:rPr lang="en-US" sz="2000" dirty="0">
                <a:solidFill>
                  <a:schemeClr val="accent2">
                    <a:lumMod val="75000"/>
                  </a:schemeClr>
                </a:solidFill>
              </a:rPr>
              <a:t>reduce the number of weights </a:t>
            </a:r>
            <a:r>
              <a:rPr lang="en-US" sz="2000" dirty="0"/>
              <a:t>or </a:t>
            </a:r>
            <a:r>
              <a:rPr lang="en-US" sz="2000" dirty="0">
                <a:solidFill>
                  <a:schemeClr val="accent2">
                    <a:lumMod val="75000"/>
                  </a:schemeClr>
                </a:solidFill>
              </a:rPr>
              <a:t>reduce the number of  bits used for each activation or weight</a:t>
            </a:r>
            <a:r>
              <a:rPr lang="en-US" sz="2000" dirty="0"/>
              <a:t>. This technique lowers down the computation and storage requirements.</a:t>
            </a:r>
          </a:p>
        </p:txBody>
      </p:sp>
      <p:cxnSp>
        <p:nvCxnSpPr>
          <p:cNvPr id="8" name="Straight Connector 7">
            <a:extLst>
              <a:ext uri="{FF2B5EF4-FFF2-40B4-BE49-F238E27FC236}">
                <a16:creationId xmlns:a16="http://schemas.microsoft.com/office/drawing/2014/main" id="{B9B8C6EB-78B6-4647-87A6-D3C08CD7E291}"/>
              </a:ext>
            </a:extLst>
          </p:cNvPr>
          <p:cNvCxnSpPr/>
          <p:nvPr/>
        </p:nvCxnSpPr>
        <p:spPr>
          <a:xfrm>
            <a:off x="511836" y="1932698"/>
            <a:ext cx="10811325"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6F67DCA-CC67-45A7-A052-753A3CC5FF19}"/>
              </a:ext>
            </a:extLst>
          </p:cNvPr>
          <p:cNvSpPr/>
          <p:nvPr/>
        </p:nvSpPr>
        <p:spPr>
          <a:xfrm>
            <a:off x="511836" y="2064614"/>
            <a:ext cx="11065552" cy="120031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000" dirty="0"/>
          </a:p>
        </p:txBody>
      </p:sp>
      <p:sp>
        <p:nvSpPr>
          <p:cNvPr id="11" name="Rectangle 10">
            <a:extLst>
              <a:ext uri="{FF2B5EF4-FFF2-40B4-BE49-F238E27FC236}">
                <a16:creationId xmlns:a16="http://schemas.microsoft.com/office/drawing/2014/main" id="{F1CF6C6B-7B68-4098-8E3D-AEA8A2FA3313}"/>
              </a:ext>
            </a:extLst>
          </p:cNvPr>
          <p:cNvSpPr/>
          <p:nvPr/>
        </p:nvSpPr>
        <p:spPr>
          <a:xfrm>
            <a:off x="591708" y="2144580"/>
            <a:ext cx="1785577" cy="100689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Quantization</a:t>
            </a:r>
          </a:p>
        </p:txBody>
      </p:sp>
      <p:sp>
        <p:nvSpPr>
          <p:cNvPr id="13" name="TextBox 12">
            <a:extLst>
              <a:ext uri="{FF2B5EF4-FFF2-40B4-BE49-F238E27FC236}">
                <a16:creationId xmlns:a16="http://schemas.microsoft.com/office/drawing/2014/main" id="{157E7811-5644-446C-8CFC-4F380116B546}"/>
              </a:ext>
            </a:extLst>
          </p:cNvPr>
          <p:cNvSpPr txBox="1"/>
          <p:nvPr/>
        </p:nvSpPr>
        <p:spPr>
          <a:xfrm>
            <a:off x="2457157" y="2324862"/>
            <a:ext cx="8927120" cy="646331"/>
          </a:xfrm>
          <a:prstGeom prst="rect">
            <a:avLst/>
          </a:prstGeom>
          <a:noFill/>
        </p:spPr>
        <p:txBody>
          <a:bodyPr wrap="square" rtlCol="0">
            <a:spAutoFit/>
          </a:bodyPr>
          <a:lstStyle/>
          <a:p>
            <a:r>
              <a:rPr lang="en-US" dirty="0"/>
              <a:t> Quantization or reduced precision approach </a:t>
            </a:r>
            <a:r>
              <a:rPr lang="en-US" b="1" dirty="0"/>
              <a:t>allocates the smaller number of bits for representing weight and activations</a:t>
            </a:r>
            <a:r>
              <a:rPr lang="en-US" dirty="0"/>
              <a:t>.</a:t>
            </a:r>
          </a:p>
        </p:txBody>
      </p:sp>
      <p:sp>
        <p:nvSpPr>
          <p:cNvPr id="25" name="Rectangle 24">
            <a:extLst>
              <a:ext uri="{FF2B5EF4-FFF2-40B4-BE49-F238E27FC236}">
                <a16:creationId xmlns:a16="http://schemas.microsoft.com/office/drawing/2014/main" id="{78DFD816-64F9-4D29-B767-7BB125E9E40D}"/>
              </a:ext>
            </a:extLst>
          </p:cNvPr>
          <p:cNvSpPr/>
          <p:nvPr/>
        </p:nvSpPr>
        <p:spPr>
          <a:xfrm>
            <a:off x="511836" y="3354872"/>
            <a:ext cx="4085073" cy="338579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85F37B0-F499-45E8-8F98-D0B40A3F05FD}"/>
              </a:ext>
            </a:extLst>
          </p:cNvPr>
          <p:cNvSpPr txBox="1"/>
          <p:nvPr/>
        </p:nvSpPr>
        <p:spPr>
          <a:xfrm>
            <a:off x="591707" y="3406636"/>
            <a:ext cx="4005201" cy="892552"/>
          </a:xfrm>
          <a:prstGeom prst="rect">
            <a:avLst/>
          </a:prstGeom>
          <a:noFill/>
        </p:spPr>
        <p:txBody>
          <a:bodyPr wrap="square" rtlCol="0">
            <a:spAutoFit/>
          </a:bodyPr>
          <a:lstStyle/>
          <a:p>
            <a:pPr marL="285750" indent="-285750">
              <a:buFont typeface="Wingdings" panose="05000000000000000000" pitchFamily="2" charset="2"/>
              <a:buChar char="Ø"/>
            </a:pPr>
            <a:r>
              <a:rPr lang="en-US" b="1" dirty="0"/>
              <a:t>Uniformed quantization</a:t>
            </a:r>
            <a:r>
              <a:rPr lang="en-US" sz="1600" dirty="0"/>
              <a:t>:</a:t>
            </a:r>
          </a:p>
          <a:p>
            <a:r>
              <a:rPr lang="en-US" sz="1700" dirty="0"/>
              <a:t>It uses a mapping function with uniform distance between each quantization level.</a:t>
            </a:r>
          </a:p>
        </p:txBody>
      </p:sp>
      <p:pic>
        <p:nvPicPr>
          <p:cNvPr id="27" name="Picture 26">
            <a:extLst>
              <a:ext uri="{FF2B5EF4-FFF2-40B4-BE49-F238E27FC236}">
                <a16:creationId xmlns:a16="http://schemas.microsoft.com/office/drawing/2014/main" id="{29244B32-0197-4482-B663-78FC62404490}"/>
              </a:ext>
            </a:extLst>
          </p:cNvPr>
          <p:cNvPicPr>
            <a:picLocks noChangeAspect="1"/>
          </p:cNvPicPr>
          <p:nvPr/>
        </p:nvPicPr>
        <p:blipFill>
          <a:blip r:embed="rId3"/>
          <a:stretch>
            <a:fillRect/>
          </a:stretch>
        </p:blipFill>
        <p:spPr>
          <a:xfrm>
            <a:off x="880749" y="4320174"/>
            <a:ext cx="3347246" cy="2299635"/>
          </a:xfrm>
          <a:prstGeom prst="rect">
            <a:avLst/>
          </a:prstGeom>
        </p:spPr>
      </p:pic>
      <p:sp>
        <p:nvSpPr>
          <p:cNvPr id="28" name="Rectangle 27">
            <a:extLst>
              <a:ext uri="{FF2B5EF4-FFF2-40B4-BE49-F238E27FC236}">
                <a16:creationId xmlns:a16="http://schemas.microsoft.com/office/drawing/2014/main" id="{A85F97F1-BDF9-487D-B40C-40312AEC7FD4}"/>
              </a:ext>
            </a:extLst>
          </p:cNvPr>
          <p:cNvSpPr/>
          <p:nvPr/>
        </p:nvSpPr>
        <p:spPr>
          <a:xfrm>
            <a:off x="4746044" y="3343676"/>
            <a:ext cx="6831344" cy="339698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43462C2-0110-4049-BC02-4FE262C41C16}"/>
              </a:ext>
            </a:extLst>
          </p:cNvPr>
          <p:cNvSpPr/>
          <p:nvPr/>
        </p:nvSpPr>
        <p:spPr>
          <a:xfrm>
            <a:off x="4816686" y="3357471"/>
            <a:ext cx="6760701" cy="1154162"/>
          </a:xfrm>
          <a:prstGeom prst="rect">
            <a:avLst/>
          </a:prstGeom>
        </p:spPr>
        <p:txBody>
          <a:bodyPr wrap="square">
            <a:spAutoFit/>
          </a:bodyPr>
          <a:lstStyle/>
          <a:p>
            <a:pPr marL="285750" indent="-285750">
              <a:buFont typeface="Wingdings" panose="05000000000000000000" pitchFamily="2" charset="2"/>
              <a:buChar char="Ø"/>
            </a:pPr>
            <a:r>
              <a:rPr lang="en-US" b="1" dirty="0"/>
              <a:t>Nonuniformed quantization</a:t>
            </a:r>
            <a:r>
              <a:rPr lang="en-US" dirty="0"/>
              <a:t>: </a:t>
            </a:r>
            <a:r>
              <a:rPr lang="en-US" sz="1700" dirty="0"/>
              <a:t>The distribution of the weights and activations are not uniform so nonuniform quantization, where the spacing between the quantization levels vary, can improve accuracy in comparison to uniformed quantization.</a:t>
            </a:r>
          </a:p>
        </p:txBody>
      </p:sp>
      <p:sp>
        <p:nvSpPr>
          <p:cNvPr id="30" name="Rectangle 29">
            <a:extLst>
              <a:ext uri="{FF2B5EF4-FFF2-40B4-BE49-F238E27FC236}">
                <a16:creationId xmlns:a16="http://schemas.microsoft.com/office/drawing/2014/main" id="{90CE4BB7-7191-4A2C-BA40-C63568A08E51}"/>
              </a:ext>
            </a:extLst>
          </p:cNvPr>
          <p:cNvSpPr/>
          <p:nvPr/>
        </p:nvSpPr>
        <p:spPr>
          <a:xfrm>
            <a:off x="4816686" y="4509244"/>
            <a:ext cx="3403062" cy="1754326"/>
          </a:xfrm>
          <a:prstGeom prst="rect">
            <a:avLst/>
          </a:prstGeom>
        </p:spPr>
        <p:txBody>
          <a:bodyPr wrap="square">
            <a:spAutoFit/>
          </a:bodyPr>
          <a:lstStyle/>
          <a:p>
            <a:pPr marL="457200" indent="-457200">
              <a:buFont typeface="+mj-lt"/>
              <a:buAutoNum type="arabicPeriod"/>
            </a:pPr>
            <a:r>
              <a:rPr lang="en-US" b="1" dirty="0"/>
              <a:t>Log domain quantization </a:t>
            </a:r>
            <a:r>
              <a:rPr lang="en-US" dirty="0"/>
              <a:t>: </a:t>
            </a:r>
            <a:r>
              <a:rPr lang="en-US" sz="1700" dirty="0"/>
              <a:t>quantization levels are assigned based on logarithmic distribution.</a:t>
            </a:r>
          </a:p>
          <a:p>
            <a:pPr marL="457200" indent="-457200">
              <a:buFont typeface="+mj-lt"/>
              <a:buAutoNum type="arabicPeriod"/>
            </a:pPr>
            <a:r>
              <a:rPr lang="en-US" b="1" dirty="0"/>
              <a:t>Learned quantization or weight sharing</a:t>
            </a:r>
            <a:endParaRPr lang="en-US" dirty="0"/>
          </a:p>
        </p:txBody>
      </p:sp>
      <p:pic>
        <p:nvPicPr>
          <p:cNvPr id="31" name="Picture 30">
            <a:extLst>
              <a:ext uri="{FF2B5EF4-FFF2-40B4-BE49-F238E27FC236}">
                <a16:creationId xmlns:a16="http://schemas.microsoft.com/office/drawing/2014/main" id="{B529D9EB-761A-42D6-A921-AA299F32B047}"/>
              </a:ext>
            </a:extLst>
          </p:cNvPr>
          <p:cNvPicPr>
            <a:picLocks noChangeAspect="1"/>
          </p:cNvPicPr>
          <p:nvPr/>
        </p:nvPicPr>
        <p:blipFill>
          <a:blip r:embed="rId4"/>
          <a:stretch>
            <a:fillRect/>
          </a:stretch>
        </p:blipFill>
        <p:spPr>
          <a:xfrm>
            <a:off x="8161716" y="4437030"/>
            <a:ext cx="2941819" cy="2182779"/>
          </a:xfrm>
          <a:prstGeom prst="rect">
            <a:avLst/>
          </a:prstGeom>
        </p:spPr>
      </p:pic>
    </p:spTree>
    <p:extLst>
      <p:ext uri="{BB962C8B-B14F-4D97-AF65-F5344CB8AC3E}">
        <p14:creationId xmlns:p14="http://schemas.microsoft.com/office/powerpoint/2010/main" val="1197081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57369-F98C-46E8-AF18-6E78C4B69052}"/>
              </a:ext>
            </a:extLst>
          </p:cNvPr>
          <p:cNvSpPr>
            <a:spLocks noGrp="1"/>
          </p:cNvSpPr>
          <p:nvPr>
            <p:ph type="title"/>
          </p:nvPr>
        </p:nvSpPr>
        <p:spPr>
          <a:xfrm>
            <a:off x="1328057" y="21772"/>
            <a:ext cx="8567057" cy="794658"/>
          </a:xfrm>
        </p:spPr>
        <p:txBody>
          <a:bodyPr>
            <a:normAutofit/>
          </a:bodyPr>
          <a:lstStyle/>
          <a:p>
            <a:pPr algn="ctr"/>
            <a:r>
              <a:rPr lang="en-US" sz="3600" dirty="0">
                <a:latin typeface="Times New Roman" panose="02020603050405020304" pitchFamily="18" charset="0"/>
                <a:cs typeface="Times New Roman" panose="02020603050405020304" pitchFamily="18" charset="0"/>
              </a:rPr>
              <a:t>Fun Facts about Your Brain</a:t>
            </a:r>
          </a:p>
        </p:txBody>
      </p:sp>
      <p:sp>
        <p:nvSpPr>
          <p:cNvPr id="3" name="Content Placeholder 2">
            <a:extLst>
              <a:ext uri="{FF2B5EF4-FFF2-40B4-BE49-F238E27FC236}">
                <a16:creationId xmlns:a16="http://schemas.microsoft.com/office/drawing/2014/main" id="{58D3477F-5D8F-4CB5-81E3-85F5F50145B1}"/>
              </a:ext>
            </a:extLst>
          </p:cNvPr>
          <p:cNvSpPr>
            <a:spLocks noGrp="1"/>
          </p:cNvSpPr>
          <p:nvPr>
            <p:ph idx="1"/>
          </p:nvPr>
        </p:nvSpPr>
        <p:spPr>
          <a:xfrm>
            <a:off x="625928" y="914399"/>
            <a:ext cx="10940144" cy="5693229"/>
          </a:xfrm>
        </p:spPr>
        <p:txBody>
          <a:bodyPr>
            <a:normAutofit lnSpcReduction="10000"/>
          </a:bodyPr>
          <a:lstStyle/>
          <a:p>
            <a:r>
              <a:rPr lang="en-US" b="1" dirty="0">
                <a:latin typeface="Times New Roman" panose="02020603050405020304" pitchFamily="18" charset="0"/>
                <a:cs typeface="Times New Roman" panose="02020603050405020304" pitchFamily="18" charset="0"/>
              </a:rPr>
              <a:t>1.3 Kg neural tissue </a:t>
            </a:r>
            <a:r>
              <a:rPr lang="en-US" dirty="0">
                <a:latin typeface="Times New Roman" panose="02020603050405020304" pitchFamily="18" charset="0"/>
                <a:cs typeface="Times New Roman" panose="02020603050405020304" pitchFamily="18" charset="0"/>
              </a:rPr>
              <a:t>that consumes </a:t>
            </a:r>
            <a:r>
              <a:rPr lang="en-US" b="1" dirty="0">
                <a:latin typeface="Times New Roman" panose="02020603050405020304" pitchFamily="18" charset="0"/>
                <a:cs typeface="Times New Roman" panose="02020603050405020304" pitchFamily="18" charset="0"/>
              </a:rPr>
              <a:t>20% of your body metabolism</a:t>
            </a:r>
          </a:p>
          <a:p>
            <a:r>
              <a:rPr lang="en-US" dirty="0">
                <a:latin typeface="Times New Roman" panose="02020603050405020304" pitchFamily="18" charset="0"/>
                <a:cs typeface="Times New Roman" panose="02020603050405020304" pitchFamily="18" charset="0"/>
              </a:rPr>
              <a:t>A supercomputer running at </a:t>
            </a:r>
            <a:r>
              <a:rPr lang="en-US" b="1" dirty="0">
                <a:latin typeface="Times New Roman" panose="02020603050405020304" pitchFamily="18" charset="0"/>
                <a:cs typeface="Times New Roman" panose="02020603050405020304" pitchFamily="18" charset="0"/>
              </a:rPr>
              <a:t>20 </a:t>
            </a:r>
            <a:r>
              <a:rPr lang="en-US" b="1" dirty="0" err="1">
                <a:latin typeface="Times New Roman" panose="02020603050405020304" pitchFamily="18" charset="0"/>
                <a:cs typeface="Times New Roman" panose="02020603050405020304" pitchFamily="18" charset="0"/>
              </a:rPr>
              <a:t>Ws</a:t>
            </a:r>
            <a:r>
              <a:rPr lang="en-US" dirty="0">
                <a:latin typeface="Times New Roman" panose="02020603050405020304" pitchFamily="18" charset="0"/>
                <a:cs typeface="Times New Roman" panose="02020603050405020304" pitchFamily="18" charset="0"/>
              </a:rPr>
              <a:t>, instead of </a:t>
            </a:r>
            <a:r>
              <a:rPr lang="en-US" b="1" dirty="0">
                <a:latin typeface="Times New Roman" panose="02020603050405020304" pitchFamily="18" charset="0"/>
                <a:cs typeface="Times New Roman" panose="02020603050405020304" pitchFamily="18" charset="0"/>
              </a:rPr>
              <a:t>20 MWs </a:t>
            </a:r>
            <a:r>
              <a:rPr lang="en-US" dirty="0">
                <a:latin typeface="Times New Roman" panose="02020603050405020304" pitchFamily="18" charset="0"/>
                <a:cs typeface="Times New Roman" panose="02020603050405020304" pitchFamily="18" charset="0"/>
              </a:rPr>
              <a:t>for </a:t>
            </a:r>
            <a:r>
              <a:rPr lang="en-US" dirty="0" err="1">
                <a:latin typeface="Times New Roman" panose="02020603050405020304" pitchFamily="18" charset="0"/>
                <a:cs typeface="Times New Roman" panose="02020603050405020304" pitchFamily="18" charset="0"/>
              </a:rPr>
              <a:t>exascale</a:t>
            </a:r>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Computation and storage </a:t>
            </a:r>
            <a:r>
              <a:rPr lang="en-US" dirty="0">
                <a:latin typeface="Times New Roman" panose="02020603050405020304" pitchFamily="18" charset="0"/>
                <a:cs typeface="Times New Roman" panose="02020603050405020304" pitchFamily="18" charset="0"/>
              </a:rPr>
              <a:t>is done together </a:t>
            </a:r>
            <a:r>
              <a:rPr lang="en-US" u="sng" dirty="0">
                <a:latin typeface="Times New Roman" panose="02020603050405020304" pitchFamily="18" charset="0"/>
                <a:cs typeface="Times New Roman" panose="02020603050405020304" pitchFamily="18" charset="0"/>
              </a:rPr>
              <a:t>locally</a:t>
            </a:r>
          </a:p>
          <a:p>
            <a:r>
              <a:rPr lang="en-US" dirty="0">
                <a:latin typeface="Times New Roman" panose="02020603050405020304" pitchFamily="18" charset="0"/>
                <a:cs typeface="Times New Roman" panose="02020603050405020304" pitchFamily="18" charset="0"/>
              </a:rPr>
              <a:t>Network of </a:t>
            </a:r>
            <a:r>
              <a:rPr lang="en-US" b="1" dirty="0">
                <a:latin typeface="Times New Roman" panose="02020603050405020304" pitchFamily="18" charset="0"/>
                <a:cs typeface="Times New Roman" panose="02020603050405020304" pitchFamily="18" charset="0"/>
              </a:rPr>
              <a:t>100 Billion neurons </a:t>
            </a:r>
            <a:r>
              <a:rPr lang="en-US" dirty="0">
                <a:latin typeface="Times New Roman" panose="02020603050405020304" pitchFamily="18" charset="0"/>
                <a:cs typeface="Times New Roman" panose="02020603050405020304" pitchFamily="18" charset="0"/>
              </a:rPr>
              <a:t>and </a:t>
            </a:r>
            <a:r>
              <a:rPr lang="en-US" b="1" dirty="0">
                <a:latin typeface="Times New Roman" panose="02020603050405020304" pitchFamily="18" charset="0"/>
                <a:cs typeface="Times New Roman" panose="02020603050405020304" pitchFamily="18" charset="0"/>
              </a:rPr>
              <a:t>100 Trillion synapses </a:t>
            </a:r>
            <a:r>
              <a:rPr lang="en-US" dirty="0">
                <a:latin typeface="Times New Roman" panose="02020603050405020304" pitchFamily="18" charset="0"/>
                <a:cs typeface="Times New Roman" panose="02020603050405020304" pitchFamily="18" charset="0"/>
              </a:rPr>
              <a:t>(connections)</a:t>
            </a:r>
          </a:p>
          <a:p>
            <a:r>
              <a:rPr lang="en-US" dirty="0">
                <a:latin typeface="Times New Roman" panose="02020603050405020304" pitchFamily="18" charset="0"/>
                <a:cs typeface="Times New Roman" panose="02020603050405020304" pitchFamily="18" charset="0"/>
              </a:rPr>
              <a:t>Neurons accumulate charge like a capacitor (analog), but brain also uses spikes for communication (digital); </a:t>
            </a:r>
            <a:r>
              <a:rPr lang="en-US" b="1" dirty="0">
                <a:latin typeface="Times New Roman" panose="02020603050405020304" pitchFamily="18" charset="0"/>
                <a:cs typeface="Times New Roman" panose="02020603050405020304" pitchFamily="18" charset="0"/>
              </a:rPr>
              <a:t>brain is mixed signal computing</a:t>
            </a:r>
          </a:p>
          <a:p>
            <a:r>
              <a:rPr lang="en-US" dirty="0">
                <a:latin typeface="Times New Roman" panose="02020603050405020304" pitchFamily="18" charset="0"/>
                <a:cs typeface="Times New Roman" panose="02020603050405020304" pitchFamily="18" charset="0"/>
              </a:rPr>
              <a:t>There is </a:t>
            </a:r>
            <a:r>
              <a:rPr lang="en-US" b="1" dirty="0">
                <a:latin typeface="Times New Roman" panose="02020603050405020304" pitchFamily="18" charset="0"/>
                <a:cs typeface="Times New Roman" panose="02020603050405020304" pitchFamily="18" charset="0"/>
              </a:rPr>
              <a:t>no centralized clock </a:t>
            </a:r>
            <a:r>
              <a:rPr lang="en-US" dirty="0">
                <a:latin typeface="Times New Roman" panose="02020603050405020304" pitchFamily="18" charset="0"/>
                <a:cs typeface="Times New Roman" panose="02020603050405020304" pitchFamily="18" charset="0"/>
              </a:rPr>
              <a:t>for processing synchronization</a:t>
            </a:r>
          </a:p>
          <a:p>
            <a:r>
              <a:rPr lang="en-US" b="1" dirty="0">
                <a:latin typeface="Times New Roman" panose="02020603050405020304" pitchFamily="18" charset="0"/>
                <a:cs typeface="Times New Roman" panose="02020603050405020304" pitchFamily="18" charset="0"/>
              </a:rPr>
              <a:t>Simulating the brain </a:t>
            </a:r>
            <a:r>
              <a:rPr lang="en-US" dirty="0">
                <a:latin typeface="Times New Roman" panose="02020603050405020304" pitchFamily="18" charset="0"/>
                <a:cs typeface="Times New Roman" panose="02020603050405020304" pitchFamily="18" charset="0"/>
              </a:rPr>
              <a:t>is very </a:t>
            </a:r>
            <a:r>
              <a:rPr lang="en-US" b="1" dirty="0">
                <a:latin typeface="Times New Roman" panose="02020603050405020304" pitchFamily="18" charset="0"/>
                <a:cs typeface="Times New Roman" panose="02020603050405020304" pitchFamily="18" charset="0"/>
              </a:rPr>
              <a:t>time consuming </a:t>
            </a:r>
            <a:r>
              <a:rPr lang="en-US" dirty="0">
                <a:latin typeface="Times New Roman" panose="02020603050405020304" pitchFamily="18" charset="0"/>
                <a:cs typeface="Times New Roman" panose="02020603050405020304" pitchFamily="18" charset="0"/>
              </a:rPr>
              <a:t>and energy inefficient</a:t>
            </a:r>
          </a:p>
          <a:p>
            <a:r>
              <a:rPr lang="en-US" b="1" dirty="0">
                <a:latin typeface="Times New Roman" panose="02020603050405020304" pitchFamily="18" charset="0"/>
                <a:cs typeface="Times New Roman" panose="02020603050405020304" pitchFamily="18" charset="0"/>
              </a:rPr>
              <a:t>Direct implementation </a:t>
            </a:r>
            <a:r>
              <a:rPr lang="en-US" dirty="0">
                <a:latin typeface="Times New Roman" panose="02020603050405020304" pitchFamily="18" charset="0"/>
                <a:cs typeface="Times New Roman" panose="02020603050405020304" pitchFamily="18" charset="0"/>
              </a:rPr>
              <a:t>in electronics is </a:t>
            </a:r>
            <a:r>
              <a:rPr lang="en-US" b="1" dirty="0">
                <a:latin typeface="Times New Roman" panose="02020603050405020304" pitchFamily="18" charset="0"/>
                <a:cs typeface="Times New Roman" panose="02020603050405020304" pitchFamily="18" charset="0"/>
              </a:rPr>
              <a:t>more plausible</a:t>
            </a:r>
            <a:r>
              <a:rPr lang="en-US" dirty="0">
                <a:latin typeface="Times New Roman" panose="02020603050405020304" pitchFamily="18" charset="0"/>
                <a:cs typeface="Times New Roman" panose="02020603050405020304" pitchFamily="18" charset="0"/>
              </a:rPr>
              <a:t>:</a:t>
            </a:r>
          </a:p>
          <a:p>
            <a:pPr lvl="1"/>
            <a:r>
              <a:rPr lang="en-US" dirty="0">
                <a:latin typeface="Times New Roman" panose="02020603050405020304" pitchFamily="18" charset="0"/>
                <a:cs typeface="Times New Roman" panose="02020603050405020304" pitchFamily="18" charset="0"/>
              </a:rPr>
              <a:t>10 </a:t>
            </a:r>
            <a:r>
              <a:rPr lang="en-US" dirty="0" err="1">
                <a:latin typeface="Times New Roman" panose="02020603050405020304" pitchFamily="18" charset="0"/>
                <a:cs typeface="Times New Roman" panose="02020603050405020304" pitchFamily="18" charset="0"/>
              </a:rPr>
              <a:t>femtojules</a:t>
            </a:r>
            <a:r>
              <a:rPr lang="en-US" dirty="0">
                <a:latin typeface="Times New Roman" panose="02020603050405020304" pitchFamily="18" charset="0"/>
                <a:cs typeface="Times New Roman" panose="02020603050405020304" pitchFamily="18" charset="0"/>
              </a:rPr>
              <a:t> for brain; CMOS gate 0.5 </a:t>
            </a:r>
            <a:r>
              <a:rPr lang="en-US" dirty="0" err="1">
                <a:latin typeface="Times New Roman" panose="02020603050405020304" pitchFamily="18" charset="0"/>
                <a:cs typeface="Times New Roman" panose="02020603050405020304" pitchFamily="18" charset="0"/>
              </a:rPr>
              <a:t>femtojules</a:t>
            </a:r>
            <a:r>
              <a:rPr lang="en-US" dirty="0">
                <a:latin typeface="Times New Roman" panose="02020603050405020304" pitchFamily="18" charset="0"/>
                <a:cs typeface="Times New Roman" panose="02020603050405020304" pitchFamily="18" charset="0"/>
              </a:rPr>
              <a:t>; synaptic transmission = 20 transistors</a:t>
            </a:r>
          </a:p>
          <a:p>
            <a:pPr lvl="1"/>
            <a:r>
              <a:rPr lang="en-US" dirty="0">
                <a:latin typeface="Times New Roman" panose="02020603050405020304" pitchFamily="18" charset="0"/>
                <a:cs typeface="Times New Roman" panose="02020603050405020304" pitchFamily="18" charset="0"/>
              </a:rPr>
              <a:t>PIM is closer to the neuron; coexistence of data and computing </a:t>
            </a:r>
          </a:p>
          <a:p>
            <a:pPr lvl="1"/>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768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B019F77E-D34C-4087-8406-0CAB13D3963B}"/>
              </a:ext>
            </a:extLst>
          </p:cNvPr>
          <p:cNvSpPr/>
          <p:nvPr/>
        </p:nvSpPr>
        <p:spPr>
          <a:xfrm>
            <a:off x="2471839" y="296473"/>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Quantization (cont.)</a:t>
            </a:r>
          </a:p>
        </p:txBody>
      </p:sp>
      <p:sp>
        <p:nvSpPr>
          <p:cNvPr id="5" name="TextBox 4">
            <a:extLst>
              <a:ext uri="{FF2B5EF4-FFF2-40B4-BE49-F238E27FC236}">
                <a16:creationId xmlns:a16="http://schemas.microsoft.com/office/drawing/2014/main" id="{E36A0176-040E-44BF-856A-A86BC20616AC}"/>
              </a:ext>
            </a:extLst>
          </p:cNvPr>
          <p:cNvSpPr txBox="1"/>
          <p:nvPr/>
        </p:nvSpPr>
        <p:spPr>
          <a:xfrm>
            <a:off x="690338" y="1268100"/>
            <a:ext cx="10811324" cy="1015663"/>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t>Learned quantization or weight sharing</a:t>
            </a:r>
            <a:r>
              <a:rPr lang="en-US" sz="2000" dirty="0"/>
              <a:t>: weight sharing forces several weights to share a single value </a:t>
            </a:r>
            <a:r>
              <a:rPr lang="en-US" sz="2000" b="1" dirty="0"/>
              <a:t>so it will reduce the number of unique weights that we need to store</a:t>
            </a:r>
            <a:r>
              <a:rPr lang="en-US" sz="2000" dirty="0"/>
              <a:t>. Weights can be grouped together using a k-means algorithm, and  one value assigned to each group.</a:t>
            </a:r>
          </a:p>
        </p:txBody>
      </p:sp>
      <p:grpSp>
        <p:nvGrpSpPr>
          <p:cNvPr id="79" name="Group 78">
            <a:extLst>
              <a:ext uri="{FF2B5EF4-FFF2-40B4-BE49-F238E27FC236}">
                <a16:creationId xmlns:a16="http://schemas.microsoft.com/office/drawing/2014/main" id="{1E69F354-C495-48BF-8498-04A2B76027D1}"/>
              </a:ext>
            </a:extLst>
          </p:cNvPr>
          <p:cNvGrpSpPr/>
          <p:nvPr/>
        </p:nvGrpSpPr>
        <p:grpSpPr>
          <a:xfrm>
            <a:off x="983482" y="2867529"/>
            <a:ext cx="2930768" cy="2926080"/>
            <a:chOff x="4471180" y="2910471"/>
            <a:chExt cx="2930768" cy="2926080"/>
          </a:xfrm>
        </p:grpSpPr>
        <p:grpSp>
          <p:nvGrpSpPr>
            <p:cNvPr id="53" name="Group 52">
              <a:extLst>
                <a:ext uri="{FF2B5EF4-FFF2-40B4-BE49-F238E27FC236}">
                  <a16:creationId xmlns:a16="http://schemas.microsoft.com/office/drawing/2014/main" id="{DA6827D0-D524-4508-8168-B14DE2C495EA}"/>
                </a:ext>
              </a:extLst>
            </p:cNvPr>
            <p:cNvGrpSpPr/>
            <p:nvPr/>
          </p:nvGrpSpPr>
          <p:grpSpPr>
            <a:xfrm>
              <a:off x="4471180" y="2910471"/>
              <a:ext cx="731523" cy="2926080"/>
              <a:chOff x="4471180" y="2910471"/>
              <a:chExt cx="731523" cy="2926080"/>
            </a:xfrm>
          </p:grpSpPr>
          <p:sp>
            <p:nvSpPr>
              <p:cNvPr id="49" name="Rectangle 48">
                <a:extLst>
                  <a:ext uri="{FF2B5EF4-FFF2-40B4-BE49-F238E27FC236}">
                    <a16:creationId xmlns:a16="http://schemas.microsoft.com/office/drawing/2014/main" id="{5E63FE3C-9195-42BE-8735-902F4F98A0D6}"/>
                  </a:ext>
                </a:extLst>
              </p:cNvPr>
              <p:cNvSpPr/>
              <p:nvPr/>
            </p:nvSpPr>
            <p:spPr>
              <a:xfrm>
                <a:off x="4471183" y="2910471"/>
                <a:ext cx="731520" cy="731520"/>
              </a:xfrm>
              <a:prstGeom prst="rect">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2.09</a:t>
                </a:r>
              </a:p>
            </p:txBody>
          </p:sp>
          <p:sp>
            <p:nvSpPr>
              <p:cNvPr id="50" name="Rectangle 49">
                <a:extLst>
                  <a:ext uri="{FF2B5EF4-FFF2-40B4-BE49-F238E27FC236}">
                    <a16:creationId xmlns:a16="http://schemas.microsoft.com/office/drawing/2014/main" id="{6EC2FB15-B6FD-415B-9E59-C8657BA2BC9A}"/>
                  </a:ext>
                </a:extLst>
              </p:cNvPr>
              <p:cNvSpPr/>
              <p:nvPr/>
            </p:nvSpPr>
            <p:spPr>
              <a:xfrm>
                <a:off x="4471182" y="3641991"/>
                <a:ext cx="731520" cy="731520"/>
              </a:xfrm>
              <a:prstGeom prst="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0.05</a:t>
                </a:r>
              </a:p>
            </p:txBody>
          </p:sp>
          <p:sp>
            <p:nvSpPr>
              <p:cNvPr id="51" name="Rectangle 50">
                <a:extLst>
                  <a:ext uri="{FF2B5EF4-FFF2-40B4-BE49-F238E27FC236}">
                    <a16:creationId xmlns:a16="http://schemas.microsoft.com/office/drawing/2014/main" id="{64597572-DBB1-41A8-A71F-6C6ACB295C47}"/>
                  </a:ext>
                </a:extLst>
              </p:cNvPr>
              <p:cNvSpPr/>
              <p:nvPr/>
            </p:nvSpPr>
            <p:spPr>
              <a:xfrm>
                <a:off x="4471181" y="4373511"/>
                <a:ext cx="731520" cy="73152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-0.91</a:t>
                </a:r>
              </a:p>
            </p:txBody>
          </p:sp>
          <p:sp>
            <p:nvSpPr>
              <p:cNvPr id="52" name="Rectangle 51">
                <a:extLst>
                  <a:ext uri="{FF2B5EF4-FFF2-40B4-BE49-F238E27FC236}">
                    <a16:creationId xmlns:a16="http://schemas.microsoft.com/office/drawing/2014/main" id="{769E0919-E78E-458D-B7CB-C0195537F051}"/>
                  </a:ext>
                </a:extLst>
              </p:cNvPr>
              <p:cNvSpPr/>
              <p:nvPr/>
            </p:nvSpPr>
            <p:spPr>
              <a:xfrm>
                <a:off x="4471180" y="5105031"/>
                <a:ext cx="731520" cy="731520"/>
              </a:xfrm>
              <a:prstGeom prst="rect">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1.87</a:t>
                </a:r>
              </a:p>
            </p:txBody>
          </p:sp>
        </p:grpSp>
        <p:grpSp>
          <p:nvGrpSpPr>
            <p:cNvPr id="59" name="Group 58">
              <a:extLst>
                <a:ext uri="{FF2B5EF4-FFF2-40B4-BE49-F238E27FC236}">
                  <a16:creationId xmlns:a16="http://schemas.microsoft.com/office/drawing/2014/main" id="{664FE0FA-473F-438E-82CF-66285B0EA52A}"/>
                </a:ext>
              </a:extLst>
            </p:cNvPr>
            <p:cNvGrpSpPr/>
            <p:nvPr/>
          </p:nvGrpSpPr>
          <p:grpSpPr>
            <a:xfrm>
              <a:off x="5202696" y="2910471"/>
              <a:ext cx="731523" cy="2926080"/>
              <a:chOff x="4471180" y="2910471"/>
              <a:chExt cx="731523" cy="2926080"/>
            </a:xfrm>
          </p:grpSpPr>
          <p:sp>
            <p:nvSpPr>
              <p:cNvPr id="60" name="Rectangle 59">
                <a:extLst>
                  <a:ext uri="{FF2B5EF4-FFF2-40B4-BE49-F238E27FC236}">
                    <a16:creationId xmlns:a16="http://schemas.microsoft.com/office/drawing/2014/main" id="{DE91F4E1-D223-41C3-83B3-956A43CB02FB}"/>
                  </a:ext>
                </a:extLst>
              </p:cNvPr>
              <p:cNvSpPr/>
              <p:nvPr/>
            </p:nvSpPr>
            <p:spPr>
              <a:xfrm>
                <a:off x="4471183" y="2910471"/>
                <a:ext cx="731520" cy="73152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-0.98</a:t>
                </a:r>
              </a:p>
            </p:txBody>
          </p:sp>
          <p:sp>
            <p:nvSpPr>
              <p:cNvPr id="61" name="Rectangle 60">
                <a:extLst>
                  <a:ext uri="{FF2B5EF4-FFF2-40B4-BE49-F238E27FC236}">
                    <a16:creationId xmlns:a16="http://schemas.microsoft.com/office/drawing/2014/main" id="{865920B1-F6F8-490C-AEDD-B505F2DD818D}"/>
                  </a:ext>
                </a:extLst>
              </p:cNvPr>
              <p:cNvSpPr/>
              <p:nvPr/>
            </p:nvSpPr>
            <p:spPr>
              <a:xfrm>
                <a:off x="4471182" y="3641991"/>
                <a:ext cx="731520" cy="731520"/>
              </a:xfrm>
              <a:prstGeom prst="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-0.14</a:t>
                </a:r>
              </a:p>
            </p:txBody>
          </p:sp>
          <p:sp>
            <p:nvSpPr>
              <p:cNvPr id="62" name="Rectangle 61">
                <a:extLst>
                  <a:ext uri="{FF2B5EF4-FFF2-40B4-BE49-F238E27FC236}">
                    <a16:creationId xmlns:a16="http://schemas.microsoft.com/office/drawing/2014/main" id="{4AA7DE01-6B0A-425C-BC3F-25F6BC6705E0}"/>
                  </a:ext>
                </a:extLst>
              </p:cNvPr>
              <p:cNvSpPr/>
              <p:nvPr/>
            </p:nvSpPr>
            <p:spPr>
              <a:xfrm>
                <a:off x="4471181" y="4373511"/>
                <a:ext cx="731520" cy="731520"/>
              </a:xfrm>
              <a:prstGeom prst="rect">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1.92</a:t>
                </a:r>
              </a:p>
            </p:txBody>
          </p:sp>
          <p:sp>
            <p:nvSpPr>
              <p:cNvPr id="63" name="Rectangle 62">
                <a:extLst>
                  <a:ext uri="{FF2B5EF4-FFF2-40B4-BE49-F238E27FC236}">
                    <a16:creationId xmlns:a16="http://schemas.microsoft.com/office/drawing/2014/main" id="{5E505A51-0BD1-4BA3-A78A-586A2E683119}"/>
                  </a:ext>
                </a:extLst>
              </p:cNvPr>
              <p:cNvSpPr/>
              <p:nvPr/>
            </p:nvSpPr>
            <p:spPr>
              <a:xfrm>
                <a:off x="4471180" y="5105031"/>
                <a:ext cx="731520" cy="731520"/>
              </a:xfrm>
              <a:prstGeom prst="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0</a:t>
                </a:r>
              </a:p>
            </p:txBody>
          </p:sp>
        </p:grpSp>
        <p:grpSp>
          <p:nvGrpSpPr>
            <p:cNvPr id="69" name="Group 68">
              <a:extLst>
                <a:ext uri="{FF2B5EF4-FFF2-40B4-BE49-F238E27FC236}">
                  <a16:creationId xmlns:a16="http://schemas.microsoft.com/office/drawing/2014/main" id="{344B726A-7C04-455D-9F0E-E27BE1734A7B}"/>
                </a:ext>
              </a:extLst>
            </p:cNvPr>
            <p:cNvGrpSpPr/>
            <p:nvPr/>
          </p:nvGrpSpPr>
          <p:grpSpPr>
            <a:xfrm>
              <a:off x="5933038" y="2910471"/>
              <a:ext cx="731523" cy="2926080"/>
              <a:chOff x="4471180" y="2910471"/>
              <a:chExt cx="731523" cy="2926080"/>
            </a:xfrm>
          </p:grpSpPr>
          <p:sp>
            <p:nvSpPr>
              <p:cNvPr id="70" name="Rectangle 69">
                <a:extLst>
                  <a:ext uri="{FF2B5EF4-FFF2-40B4-BE49-F238E27FC236}">
                    <a16:creationId xmlns:a16="http://schemas.microsoft.com/office/drawing/2014/main" id="{BE8C585F-2613-4100-B245-0177A9858EC1}"/>
                  </a:ext>
                </a:extLst>
              </p:cNvPr>
              <p:cNvSpPr/>
              <p:nvPr/>
            </p:nvSpPr>
            <p:spPr>
              <a:xfrm>
                <a:off x="4471183" y="2910471"/>
                <a:ext cx="731520" cy="731520"/>
              </a:xfrm>
              <a:prstGeom prst="rect">
                <a:avLst/>
              </a:prstGeom>
              <a:solidFill>
                <a:srgbClr val="CC66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1.48</a:t>
                </a:r>
              </a:p>
            </p:txBody>
          </p:sp>
          <p:sp>
            <p:nvSpPr>
              <p:cNvPr id="71" name="Rectangle 70">
                <a:extLst>
                  <a:ext uri="{FF2B5EF4-FFF2-40B4-BE49-F238E27FC236}">
                    <a16:creationId xmlns:a16="http://schemas.microsoft.com/office/drawing/2014/main" id="{35BCC3FF-1016-4FEB-A727-678ADCFEB39C}"/>
                  </a:ext>
                </a:extLst>
              </p:cNvPr>
              <p:cNvSpPr/>
              <p:nvPr/>
            </p:nvSpPr>
            <p:spPr>
              <a:xfrm>
                <a:off x="4471182" y="3641991"/>
                <a:ext cx="731520" cy="73152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-1.08</a:t>
                </a:r>
              </a:p>
            </p:txBody>
          </p:sp>
          <p:sp>
            <p:nvSpPr>
              <p:cNvPr id="72" name="Rectangle 71">
                <a:extLst>
                  <a:ext uri="{FF2B5EF4-FFF2-40B4-BE49-F238E27FC236}">
                    <a16:creationId xmlns:a16="http://schemas.microsoft.com/office/drawing/2014/main" id="{DC744477-BAFE-4041-91A5-5316EDC74DD0}"/>
                  </a:ext>
                </a:extLst>
              </p:cNvPr>
              <p:cNvSpPr/>
              <p:nvPr/>
            </p:nvSpPr>
            <p:spPr>
              <a:xfrm>
                <a:off x="4471181" y="4373511"/>
                <a:ext cx="731520" cy="731520"/>
              </a:xfrm>
              <a:prstGeom prst="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0</a:t>
                </a:r>
              </a:p>
            </p:txBody>
          </p:sp>
          <p:sp>
            <p:nvSpPr>
              <p:cNvPr id="73" name="Rectangle 72">
                <a:extLst>
                  <a:ext uri="{FF2B5EF4-FFF2-40B4-BE49-F238E27FC236}">
                    <a16:creationId xmlns:a16="http://schemas.microsoft.com/office/drawing/2014/main" id="{1E9E6BBF-7BD8-4B13-8397-D15116692551}"/>
                  </a:ext>
                </a:extLst>
              </p:cNvPr>
              <p:cNvSpPr/>
              <p:nvPr/>
            </p:nvSpPr>
            <p:spPr>
              <a:xfrm>
                <a:off x="4471180" y="5105031"/>
                <a:ext cx="731520" cy="731520"/>
              </a:xfrm>
              <a:prstGeom prst="rect">
                <a:avLst/>
              </a:prstGeom>
              <a:solidFill>
                <a:srgbClr val="CC66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1.53</a:t>
                </a:r>
              </a:p>
            </p:txBody>
          </p:sp>
        </p:grpSp>
        <p:grpSp>
          <p:nvGrpSpPr>
            <p:cNvPr id="74" name="Group 73">
              <a:extLst>
                <a:ext uri="{FF2B5EF4-FFF2-40B4-BE49-F238E27FC236}">
                  <a16:creationId xmlns:a16="http://schemas.microsoft.com/office/drawing/2014/main" id="{BEF08FFA-2B9B-4157-8611-2E94D6E9164A}"/>
                </a:ext>
              </a:extLst>
            </p:cNvPr>
            <p:cNvGrpSpPr/>
            <p:nvPr/>
          </p:nvGrpSpPr>
          <p:grpSpPr>
            <a:xfrm>
              <a:off x="6670425" y="2910471"/>
              <a:ext cx="731523" cy="2926080"/>
              <a:chOff x="4471180" y="2910471"/>
              <a:chExt cx="731523" cy="2926080"/>
            </a:xfrm>
          </p:grpSpPr>
          <p:sp>
            <p:nvSpPr>
              <p:cNvPr id="75" name="Rectangle 74">
                <a:extLst>
                  <a:ext uri="{FF2B5EF4-FFF2-40B4-BE49-F238E27FC236}">
                    <a16:creationId xmlns:a16="http://schemas.microsoft.com/office/drawing/2014/main" id="{FD980FC7-7243-4BC9-9CD4-18A370AB211C}"/>
                  </a:ext>
                </a:extLst>
              </p:cNvPr>
              <p:cNvSpPr/>
              <p:nvPr/>
            </p:nvSpPr>
            <p:spPr>
              <a:xfrm>
                <a:off x="4471183" y="2910471"/>
                <a:ext cx="731520" cy="731520"/>
              </a:xfrm>
              <a:prstGeom prst="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0.09</a:t>
                </a:r>
              </a:p>
            </p:txBody>
          </p:sp>
          <p:sp>
            <p:nvSpPr>
              <p:cNvPr id="76" name="Rectangle 75">
                <a:extLst>
                  <a:ext uri="{FF2B5EF4-FFF2-40B4-BE49-F238E27FC236}">
                    <a16:creationId xmlns:a16="http://schemas.microsoft.com/office/drawing/2014/main" id="{B99D5E49-A9D8-491B-ACC1-706AEAE641C2}"/>
                  </a:ext>
                </a:extLst>
              </p:cNvPr>
              <p:cNvSpPr/>
              <p:nvPr/>
            </p:nvSpPr>
            <p:spPr>
              <a:xfrm>
                <a:off x="4471182" y="3641991"/>
                <a:ext cx="731520" cy="731520"/>
              </a:xfrm>
              <a:prstGeom prst="rect">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2.12</a:t>
                </a:r>
              </a:p>
            </p:txBody>
          </p:sp>
          <p:sp>
            <p:nvSpPr>
              <p:cNvPr id="77" name="Rectangle 76">
                <a:extLst>
                  <a:ext uri="{FF2B5EF4-FFF2-40B4-BE49-F238E27FC236}">
                    <a16:creationId xmlns:a16="http://schemas.microsoft.com/office/drawing/2014/main" id="{53AD370D-70FE-49D4-9FB7-3819AA678FFD}"/>
                  </a:ext>
                </a:extLst>
              </p:cNvPr>
              <p:cNvSpPr/>
              <p:nvPr/>
            </p:nvSpPr>
            <p:spPr>
              <a:xfrm>
                <a:off x="4471181" y="4373511"/>
                <a:ext cx="731520" cy="73152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-1.03</a:t>
                </a:r>
              </a:p>
            </p:txBody>
          </p:sp>
          <p:sp>
            <p:nvSpPr>
              <p:cNvPr id="78" name="Rectangle 77">
                <a:extLst>
                  <a:ext uri="{FF2B5EF4-FFF2-40B4-BE49-F238E27FC236}">
                    <a16:creationId xmlns:a16="http://schemas.microsoft.com/office/drawing/2014/main" id="{7A75E414-F451-4B07-B5A2-483E35C6C957}"/>
                  </a:ext>
                </a:extLst>
              </p:cNvPr>
              <p:cNvSpPr/>
              <p:nvPr/>
            </p:nvSpPr>
            <p:spPr>
              <a:xfrm>
                <a:off x="4471180" y="5105031"/>
                <a:ext cx="731520" cy="731520"/>
              </a:xfrm>
              <a:prstGeom prst="rect">
                <a:avLst/>
              </a:prstGeom>
              <a:solidFill>
                <a:srgbClr val="CC66FF"/>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1.49</a:t>
                </a:r>
              </a:p>
            </p:txBody>
          </p:sp>
        </p:grpSp>
      </p:grpSp>
      <p:grpSp>
        <p:nvGrpSpPr>
          <p:cNvPr id="93" name="Group 92">
            <a:extLst>
              <a:ext uri="{FF2B5EF4-FFF2-40B4-BE49-F238E27FC236}">
                <a16:creationId xmlns:a16="http://schemas.microsoft.com/office/drawing/2014/main" id="{17207315-850E-436B-BD56-D13D8EA62939}"/>
              </a:ext>
            </a:extLst>
          </p:cNvPr>
          <p:cNvGrpSpPr/>
          <p:nvPr/>
        </p:nvGrpSpPr>
        <p:grpSpPr>
          <a:xfrm>
            <a:off x="8491794" y="2765544"/>
            <a:ext cx="1071482" cy="2926080"/>
            <a:chOff x="8407797" y="2745512"/>
            <a:chExt cx="1071482" cy="2926080"/>
          </a:xfrm>
        </p:grpSpPr>
        <p:grpSp>
          <p:nvGrpSpPr>
            <p:cNvPr id="92" name="Group 91">
              <a:extLst>
                <a:ext uri="{FF2B5EF4-FFF2-40B4-BE49-F238E27FC236}">
                  <a16:creationId xmlns:a16="http://schemas.microsoft.com/office/drawing/2014/main" id="{AA7FE1C1-0034-4BEA-8871-2556A791AE08}"/>
                </a:ext>
              </a:extLst>
            </p:cNvPr>
            <p:cNvGrpSpPr/>
            <p:nvPr/>
          </p:nvGrpSpPr>
          <p:grpSpPr>
            <a:xfrm>
              <a:off x="8747759" y="2745512"/>
              <a:ext cx="731520" cy="2926080"/>
              <a:chOff x="8747759" y="2745512"/>
              <a:chExt cx="731520" cy="2926080"/>
            </a:xfrm>
          </p:grpSpPr>
          <p:sp>
            <p:nvSpPr>
              <p:cNvPr id="82" name="Rectangle 81">
                <a:extLst>
                  <a:ext uri="{FF2B5EF4-FFF2-40B4-BE49-F238E27FC236}">
                    <a16:creationId xmlns:a16="http://schemas.microsoft.com/office/drawing/2014/main" id="{1745BFA2-EEB4-440E-A1C3-B24ABC548288}"/>
                  </a:ext>
                </a:extLst>
              </p:cNvPr>
              <p:cNvSpPr/>
              <p:nvPr/>
            </p:nvSpPr>
            <p:spPr>
              <a:xfrm>
                <a:off x="8747759" y="4214045"/>
                <a:ext cx="731520" cy="731520"/>
              </a:xfrm>
              <a:prstGeom prst="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0.00</a:t>
                </a:r>
              </a:p>
            </p:txBody>
          </p:sp>
          <p:sp>
            <p:nvSpPr>
              <p:cNvPr id="84" name="Rectangle 83">
                <a:extLst>
                  <a:ext uri="{FF2B5EF4-FFF2-40B4-BE49-F238E27FC236}">
                    <a16:creationId xmlns:a16="http://schemas.microsoft.com/office/drawing/2014/main" id="{E9E32C3C-02FA-40B8-94E3-911E86FAC6E7}"/>
                  </a:ext>
                </a:extLst>
              </p:cNvPr>
              <p:cNvSpPr/>
              <p:nvPr/>
            </p:nvSpPr>
            <p:spPr>
              <a:xfrm>
                <a:off x="8747759" y="2745512"/>
                <a:ext cx="731520" cy="731520"/>
              </a:xfrm>
              <a:prstGeom prst="rect">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2.00</a:t>
                </a:r>
              </a:p>
            </p:txBody>
          </p:sp>
          <p:sp>
            <p:nvSpPr>
              <p:cNvPr id="85" name="Rectangle 84">
                <a:extLst>
                  <a:ext uri="{FF2B5EF4-FFF2-40B4-BE49-F238E27FC236}">
                    <a16:creationId xmlns:a16="http://schemas.microsoft.com/office/drawing/2014/main" id="{E9271827-F417-4A2D-BEDA-CDA1BFBE02BC}"/>
                  </a:ext>
                </a:extLst>
              </p:cNvPr>
              <p:cNvSpPr/>
              <p:nvPr/>
            </p:nvSpPr>
            <p:spPr>
              <a:xfrm>
                <a:off x="8747759" y="3477032"/>
                <a:ext cx="731520" cy="731520"/>
              </a:xfrm>
              <a:prstGeom prst="rect">
                <a:avLst/>
              </a:prstGeom>
              <a:solidFill>
                <a:srgbClr val="CC66FF"/>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1.50</a:t>
                </a:r>
              </a:p>
            </p:txBody>
          </p:sp>
          <p:sp>
            <p:nvSpPr>
              <p:cNvPr id="86" name="Rectangle 85">
                <a:extLst>
                  <a:ext uri="{FF2B5EF4-FFF2-40B4-BE49-F238E27FC236}">
                    <a16:creationId xmlns:a16="http://schemas.microsoft.com/office/drawing/2014/main" id="{5C8B2953-B818-45DC-B003-1328A32B6E4E}"/>
                  </a:ext>
                </a:extLst>
              </p:cNvPr>
              <p:cNvSpPr/>
              <p:nvPr/>
            </p:nvSpPr>
            <p:spPr>
              <a:xfrm>
                <a:off x="8747759" y="4940072"/>
                <a:ext cx="731520" cy="73152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-1.00</a:t>
                </a:r>
              </a:p>
            </p:txBody>
          </p:sp>
        </p:grpSp>
        <p:sp>
          <p:nvSpPr>
            <p:cNvPr id="87" name="TextBox 86">
              <a:extLst>
                <a:ext uri="{FF2B5EF4-FFF2-40B4-BE49-F238E27FC236}">
                  <a16:creationId xmlns:a16="http://schemas.microsoft.com/office/drawing/2014/main" id="{6BF57E02-A487-4A1D-B564-F46870B2C77C}"/>
                </a:ext>
              </a:extLst>
            </p:cNvPr>
            <p:cNvSpPr txBox="1"/>
            <p:nvPr/>
          </p:nvSpPr>
          <p:spPr>
            <a:xfrm>
              <a:off x="8407797" y="5148688"/>
              <a:ext cx="443136" cy="369332"/>
            </a:xfrm>
            <a:prstGeom prst="rect">
              <a:avLst/>
            </a:prstGeom>
            <a:noFill/>
          </p:spPr>
          <p:txBody>
            <a:bodyPr wrap="square" rtlCol="0">
              <a:spAutoFit/>
            </a:bodyPr>
            <a:lstStyle/>
            <a:p>
              <a:r>
                <a:rPr lang="en-US" dirty="0"/>
                <a:t>0:</a:t>
              </a:r>
            </a:p>
          </p:txBody>
        </p:sp>
        <p:sp>
          <p:nvSpPr>
            <p:cNvPr id="89" name="TextBox 88">
              <a:extLst>
                <a:ext uri="{FF2B5EF4-FFF2-40B4-BE49-F238E27FC236}">
                  <a16:creationId xmlns:a16="http://schemas.microsoft.com/office/drawing/2014/main" id="{42647D62-4781-4E53-A1B4-E01CAE37FFDA}"/>
                </a:ext>
              </a:extLst>
            </p:cNvPr>
            <p:cNvSpPr txBox="1"/>
            <p:nvPr/>
          </p:nvSpPr>
          <p:spPr>
            <a:xfrm>
              <a:off x="8407797" y="4411468"/>
              <a:ext cx="443136" cy="369332"/>
            </a:xfrm>
            <a:prstGeom prst="rect">
              <a:avLst/>
            </a:prstGeom>
            <a:noFill/>
          </p:spPr>
          <p:txBody>
            <a:bodyPr wrap="square" rtlCol="0">
              <a:spAutoFit/>
            </a:bodyPr>
            <a:lstStyle/>
            <a:p>
              <a:r>
                <a:rPr lang="en-US" dirty="0"/>
                <a:t>1:</a:t>
              </a:r>
            </a:p>
          </p:txBody>
        </p:sp>
        <p:sp>
          <p:nvSpPr>
            <p:cNvPr id="90" name="TextBox 89">
              <a:extLst>
                <a:ext uri="{FF2B5EF4-FFF2-40B4-BE49-F238E27FC236}">
                  <a16:creationId xmlns:a16="http://schemas.microsoft.com/office/drawing/2014/main" id="{1ED7E3D9-0A7D-46A2-BC73-DEDB3CA8C150}"/>
                </a:ext>
              </a:extLst>
            </p:cNvPr>
            <p:cNvSpPr txBox="1"/>
            <p:nvPr/>
          </p:nvSpPr>
          <p:spPr>
            <a:xfrm>
              <a:off x="8407797" y="3674248"/>
              <a:ext cx="443136" cy="369332"/>
            </a:xfrm>
            <a:prstGeom prst="rect">
              <a:avLst/>
            </a:prstGeom>
            <a:noFill/>
          </p:spPr>
          <p:txBody>
            <a:bodyPr wrap="square" rtlCol="0">
              <a:spAutoFit/>
            </a:bodyPr>
            <a:lstStyle/>
            <a:p>
              <a:r>
                <a:rPr lang="en-US" dirty="0"/>
                <a:t>2:</a:t>
              </a:r>
            </a:p>
          </p:txBody>
        </p:sp>
        <p:sp>
          <p:nvSpPr>
            <p:cNvPr id="91" name="TextBox 90">
              <a:extLst>
                <a:ext uri="{FF2B5EF4-FFF2-40B4-BE49-F238E27FC236}">
                  <a16:creationId xmlns:a16="http://schemas.microsoft.com/office/drawing/2014/main" id="{F39FFD3E-5885-433A-8BFB-6C58B1DFDC1E}"/>
                </a:ext>
              </a:extLst>
            </p:cNvPr>
            <p:cNvSpPr txBox="1"/>
            <p:nvPr/>
          </p:nvSpPr>
          <p:spPr>
            <a:xfrm>
              <a:off x="8407797" y="2937028"/>
              <a:ext cx="443136" cy="369332"/>
            </a:xfrm>
            <a:prstGeom prst="rect">
              <a:avLst/>
            </a:prstGeom>
            <a:noFill/>
          </p:spPr>
          <p:txBody>
            <a:bodyPr wrap="square" rtlCol="0">
              <a:spAutoFit/>
            </a:bodyPr>
            <a:lstStyle/>
            <a:p>
              <a:r>
                <a:rPr lang="en-US" dirty="0"/>
                <a:t>3:</a:t>
              </a:r>
            </a:p>
          </p:txBody>
        </p:sp>
      </p:grpSp>
      <p:sp>
        <p:nvSpPr>
          <p:cNvPr id="115" name="TextBox 114">
            <a:extLst>
              <a:ext uri="{FF2B5EF4-FFF2-40B4-BE49-F238E27FC236}">
                <a16:creationId xmlns:a16="http://schemas.microsoft.com/office/drawing/2014/main" id="{EAF37D2A-35C7-47EC-A89E-AD34DC27A97A}"/>
              </a:ext>
            </a:extLst>
          </p:cNvPr>
          <p:cNvSpPr txBox="1"/>
          <p:nvPr/>
        </p:nvSpPr>
        <p:spPr>
          <a:xfrm>
            <a:off x="983482" y="2425942"/>
            <a:ext cx="2930765" cy="369332"/>
          </a:xfrm>
          <a:prstGeom prst="rect">
            <a:avLst/>
          </a:prstGeom>
          <a:noFill/>
        </p:spPr>
        <p:txBody>
          <a:bodyPr wrap="square" rtlCol="0">
            <a:spAutoFit/>
          </a:bodyPr>
          <a:lstStyle/>
          <a:p>
            <a:pPr algn="ctr"/>
            <a:r>
              <a:rPr lang="en-US" dirty="0"/>
              <a:t>weights (32-bit float)</a:t>
            </a:r>
          </a:p>
        </p:txBody>
      </p:sp>
      <p:sp>
        <p:nvSpPr>
          <p:cNvPr id="116" name="TextBox 115">
            <a:extLst>
              <a:ext uri="{FF2B5EF4-FFF2-40B4-BE49-F238E27FC236}">
                <a16:creationId xmlns:a16="http://schemas.microsoft.com/office/drawing/2014/main" id="{46A6EAD4-E8DA-4881-B112-83614DE2B420}"/>
              </a:ext>
            </a:extLst>
          </p:cNvPr>
          <p:cNvSpPr txBox="1"/>
          <p:nvPr/>
        </p:nvSpPr>
        <p:spPr>
          <a:xfrm>
            <a:off x="5105385" y="2396212"/>
            <a:ext cx="2930765" cy="369332"/>
          </a:xfrm>
          <a:prstGeom prst="rect">
            <a:avLst/>
          </a:prstGeom>
          <a:noFill/>
        </p:spPr>
        <p:txBody>
          <a:bodyPr wrap="square" rtlCol="0">
            <a:spAutoFit/>
          </a:bodyPr>
          <a:lstStyle/>
          <a:p>
            <a:pPr algn="ctr"/>
            <a:r>
              <a:rPr lang="en-US" dirty="0"/>
              <a:t>cluster index (2-bit float)</a:t>
            </a:r>
          </a:p>
        </p:txBody>
      </p:sp>
      <p:sp>
        <p:nvSpPr>
          <p:cNvPr id="117" name="Arrow: Right 116">
            <a:extLst>
              <a:ext uri="{FF2B5EF4-FFF2-40B4-BE49-F238E27FC236}">
                <a16:creationId xmlns:a16="http://schemas.microsoft.com/office/drawing/2014/main" id="{BFE76569-91EF-4409-8A80-10AEB53C03B0}"/>
              </a:ext>
            </a:extLst>
          </p:cNvPr>
          <p:cNvSpPr/>
          <p:nvPr/>
        </p:nvSpPr>
        <p:spPr>
          <a:xfrm>
            <a:off x="4379735" y="4193559"/>
            <a:ext cx="610786" cy="349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a:extLst>
              <a:ext uri="{FF2B5EF4-FFF2-40B4-BE49-F238E27FC236}">
                <a16:creationId xmlns:a16="http://schemas.microsoft.com/office/drawing/2014/main" id="{593EB213-06EE-4FAE-B6CC-951A257E0C5D}"/>
              </a:ext>
            </a:extLst>
          </p:cNvPr>
          <p:cNvGrpSpPr/>
          <p:nvPr/>
        </p:nvGrpSpPr>
        <p:grpSpPr>
          <a:xfrm>
            <a:off x="5240127" y="2803122"/>
            <a:ext cx="2936339" cy="2926080"/>
            <a:chOff x="4964433" y="3179420"/>
            <a:chExt cx="2936339" cy="2926080"/>
          </a:xfrm>
        </p:grpSpPr>
        <p:grpSp>
          <p:nvGrpSpPr>
            <p:cNvPr id="119" name="Group 118">
              <a:extLst>
                <a:ext uri="{FF2B5EF4-FFF2-40B4-BE49-F238E27FC236}">
                  <a16:creationId xmlns:a16="http://schemas.microsoft.com/office/drawing/2014/main" id="{E7C9415D-1EB3-46FC-811C-DE87FB8E630B}"/>
                </a:ext>
              </a:extLst>
            </p:cNvPr>
            <p:cNvGrpSpPr/>
            <p:nvPr/>
          </p:nvGrpSpPr>
          <p:grpSpPr>
            <a:xfrm>
              <a:off x="4964433" y="3179420"/>
              <a:ext cx="731520" cy="2926080"/>
              <a:chOff x="8747759" y="2745512"/>
              <a:chExt cx="731520" cy="2926080"/>
            </a:xfrm>
            <a:noFill/>
          </p:grpSpPr>
          <p:sp>
            <p:nvSpPr>
              <p:cNvPr id="124" name="Rectangle 123">
                <a:extLst>
                  <a:ext uri="{FF2B5EF4-FFF2-40B4-BE49-F238E27FC236}">
                    <a16:creationId xmlns:a16="http://schemas.microsoft.com/office/drawing/2014/main" id="{2BBA29F1-BE70-4AFF-B153-E3088CBFD69D}"/>
                  </a:ext>
                </a:extLst>
              </p:cNvPr>
              <p:cNvSpPr/>
              <p:nvPr/>
            </p:nvSpPr>
            <p:spPr>
              <a:xfrm>
                <a:off x="8747759" y="4214045"/>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0</a:t>
                </a:r>
              </a:p>
            </p:txBody>
          </p:sp>
          <p:sp>
            <p:nvSpPr>
              <p:cNvPr id="125" name="Rectangle 124">
                <a:extLst>
                  <a:ext uri="{FF2B5EF4-FFF2-40B4-BE49-F238E27FC236}">
                    <a16:creationId xmlns:a16="http://schemas.microsoft.com/office/drawing/2014/main" id="{46B87E4F-288C-40B8-AB1E-620E0F06F2AB}"/>
                  </a:ext>
                </a:extLst>
              </p:cNvPr>
              <p:cNvSpPr/>
              <p:nvPr/>
            </p:nvSpPr>
            <p:spPr>
              <a:xfrm>
                <a:off x="8747759" y="2745512"/>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26" name="Rectangle 125">
                <a:extLst>
                  <a:ext uri="{FF2B5EF4-FFF2-40B4-BE49-F238E27FC236}">
                    <a16:creationId xmlns:a16="http://schemas.microsoft.com/office/drawing/2014/main" id="{F1DE3638-CFCF-4F31-A57C-7324825E859C}"/>
                  </a:ext>
                </a:extLst>
              </p:cNvPr>
              <p:cNvSpPr/>
              <p:nvPr/>
            </p:nvSpPr>
            <p:spPr>
              <a:xfrm>
                <a:off x="8747759" y="3477032"/>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sp>
            <p:nvSpPr>
              <p:cNvPr id="127" name="Rectangle 126">
                <a:extLst>
                  <a:ext uri="{FF2B5EF4-FFF2-40B4-BE49-F238E27FC236}">
                    <a16:creationId xmlns:a16="http://schemas.microsoft.com/office/drawing/2014/main" id="{D46AB4C5-F2CC-423E-9728-CCF5D1C0447A}"/>
                  </a:ext>
                </a:extLst>
              </p:cNvPr>
              <p:cNvSpPr/>
              <p:nvPr/>
            </p:nvSpPr>
            <p:spPr>
              <a:xfrm>
                <a:off x="8747759" y="4940072"/>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grpSp>
        <p:grpSp>
          <p:nvGrpSpPr>
            <p:cNvPr id="133" name="Group 132">
              <a:extLst>
                <a:ext uri="{FF2B5EF4-FFF2-40B4-BE49-F238E27FC236}">
                  <a16:creationId xmlns:a16="http://schemas.microsoft.com/office/drawing/2014/main" id="{EC6F5FDC-E72C-4382-9613-C5FE1F1D89DC}"/>
                </a:ext>
              </a:extLst>
            </p:cNvPr>
            <p:cNvGrpSpPr/>
            <p:nvPr/>
          </p:nvGrpSpPr>
          <p:grpSpPr>
            <a:xfrm>
              <a:off x="5706212" y="3179420"/>
              <a:ext cx="731520" cy="2926080"/>
              <a:chOff x="8747759" y="2745512"/>
              <a:chExt cx="731520" cy="2926080"/>
            </a:xfrm>
            <a:noFill/>
          </p:grpSpPr>
          <p:sp>
            <p:nvSpPr>
              <p:cNvPr id="134" name="Rectangle 133">
                <a:extLst>
                  <a:ext uri="{FF2B5EF4-FFF2-40B4-BE49-F238E27FC236}">
                    <a16:creationId xmlns:a16="http://schemas.microsoft.com/office/drawing/2014/main" id="{5EF2B1ED-C8CC-4420-8339-142CD86EF564}"/>
                  </a:ext>
                </a:extLst>
              </p:cNvPr>
              <p:cNvSpPr/>
              <p:nvPr/>
            </p:nvSpPr>
            <p:spPr>
              <a:xfrm>
                <a:off x="8747759" y="4214045"/>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35" name="Rectangle 134">
                <a:extLst>
                  <a:ext uri="{FF2B5EF4-FFF2-40B4-BE49-F238E27FC236}">
                    <a16:creationId xmlns:a16="http://schemas.microsoft.com/office/drawing/2014/main" id="{1717BE58-CE40-4DEE-A1B1-4BAA2AE9835C}"/>
                  </a:ext>
                </a:extLst>
              </p:cNvPr>
              <p:cNvSpPr/>
              <p:nvPr/>
            </p:nvSpPr>
            <p:spPr>
              <a:xfrm>
                <a:off x="8747759" y="2745512"/>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0</a:t>
                </a:r>
              </a:p>
            </p:txBody>
          </p:sp>
          <p:sp>
            <p:nvSpPr>
              <p:cNvPr id="136" name="Rectangle 135">
                <a:extLst>
                  <a:ext uri="{FF2B5EF4-FFF2-40B4-BE49-F238E27FC236}">
                    <a16:creationId xmlns:a16="http://schemas.microsoft.com/office/drawing/2014/main" id="{AAB0AB99-0B95-453E-88C5-3A2ED1CA7EE9}"/>
                  </a:ext>
                </a:extLst>
              </p:cNvPr>
              <p:cNvSpPr/>
              <p:nvPr/>
            </p:nvSpPr>
            <p:spPr>
              <a:xfrm>
                <a:off x="8747759" y="3477032"/>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sp>
            <p:nvSpPr>
              <p:cNvPr id="137" name="Rectangle 136">
                <a:extLst>
                  <a:ext uri="{FF2B5EF4-FFF2-40B4-BE49-F238E27FC236}">
                    <a16:creationId xmlns:a16="http://schemas.microsoft.com/office/drawing/2014/main" id="{B21B151B-3353-4C91-9890-00025E943A35}"/>
                  </a:ext>
                </a:extLst>
              </p:cNvPr>
              <p:cNvSpPr/>
              <p:nvPr/>
            </p:nvSpPr>
            <p:spPr>
              <a:xfrm>
                <a:off x="8747759" y="4940072"/>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grpSp>
        <p:grpSp>
          <p:nvGrpSpPr>
            <p:cNvPr id="138" name="Group 137">
              <a:extLst>
                <a:ext uri="{FF2B5EF4-FFF2-40B4-BE49-F238E27FC236}">
                  <a16:creationId xmlns:a16="http://schemas.microsoft.com/office/drawing/2014/main" id="{18645974-2202-45AC-8A18-F1F4EDD709AF}"/>
                </a:ext>
              </a:extLst>
            </p:cNvPr>
            <p:cNvGrpSpPr/>
            <p:nvPr/>
          </p:nvGrpSpPr>
          <p:grpSpPr>
            <a:xfrm>
              <a:off x="6437732" y="3179420"/>
              <a:ext cx="731520" cy="2926080"/>
              <a:chOff x="8747759" y="2745512"/>
              <a:chExt cx="731520" cy="2926080"/>
            </a:xfrm>
            <a:noFill/>
          </p:grpSpPr>
          <p:sp>
            <p:nvSpPr>
              <p:cNvPr id="139" name="Rectangle 138">
                <a:extLst>
                  <a:ext uri="{FF2B5EF4-FFF2-40B4-BE49-F238E27FC236}">
                    <a16:creationId xmlns:a16="http://schemas.microsoft.com/office/drawing/2014/main" id="{E495206B-ECAC-4929-8A71-9300CCCCB888}"/>
                  </a:ext>
                </a:extLst>
              </p:cNvPr>
              <p:cNvSpPr/>
              <p:nvPr/>
            </p:nvSpPr>
            <p:spPr>
              <a:xfrm>
                <a:off x="8747759" y="4214045"/>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sp>
            <p:nvSpPr>
              <p:cNvPr id="140" name="Rectangle 139">
                <a:extLst>
                  <a:ext uri="{FF2B5EF4-FFF2-40B4-BE49-F238E27FC236}">
                    <a16:creationId xmlns:a16="http://schemas.microsoft.com/office/drawing/2014/main" id="{AB600839-54C6-471B-8029-EC6365A5582B}"/>
                  </a:ext>
                </a:extLst>
              </p:cNvPr>
              <p:cNvSpPr/>
              <p:nvPr/>
            </p:nvSpPr>
            <p:spPr>
              <a:xfrm>
                <a:off x="8747759" y="2745512"/>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141" name="Rectangle 140">
                <a:extLst>
                  <a:ext uri="{FF2B5EF4-FFF2-40B4-BE49-F238E27FC236}">
                    <a16:creationId xmlns:a16="http://schemas.microsoft.com/office/drawing/2014/main" id="{F11C7C0E-C416-4C16-8338-CFB7F20406D4}"/>
                  </a:ext>
                </a:extLst>
              </p:cNvPr>
              <p:cNvSpPr/>
              <p:nvPr/>
            </p:nvSpPr>
            <p:spPr>
              <a:xfrm>
                <a:off x="8747759" y="3477032"/>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0</a:t>
                </a:r>
              </a:p>
            </p:txBody>
          </p:sp>
          <p:sp>
            <p:nvSpPr>
              <p:cNvPr id="142" name="Rectangle 141">
                <a:extLst>
                  <a:ext uri="{FF2B5EF4-FFF2-40B4-BE49-F238E27FC236}">
                    <a16:creationId xmlns:a16="http://schemas.microsoft.com/office/drawing/2014/main" id="{4598374B-C682-4FB7-984B-6C0C899A1D07}"/>
                  </a:ext>
                </a:extLst>
              </p:cNvPr>
              <p:cNvSpPr/>
              <p:nvPr/>
            </p:nvSpPr>
            <p:spPr>
              <a:xfrm>
                <a:off x="8747759" y="4940072"/>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grpSp>
        <p:grpSp>
          <p:nvGrpSpPr>
            <p:cNvPr id="143" name="Group 142">
              <a:extLst>
                <a:ext uri="{FF2B5EF4-FFF2-40B4-BE49-F238E27FC236}">
                  <a16:creationId xmlns:a16="http://schemas.microsoft.com/office/drawing/2014/main" id="{35568652-A111-48CC-B8E5-62F40F5ED2A0}"/>
                </a:ext>
              </a:extLst>
            </p:cNvPr>
            <p:cNvGrpSpPr/>
            <p:nvPr/>
          </p:nvGrpSpPr>
          <p:grpSpPr>
            <a:xfrm>
              <a:off x="7169252" y="3179420"/>
              <a:ext cx="731520" cy="2926080"/>
              <a:chOff x="8747759" y="2745512"/>
              <a:chExt cx="731520" cy="2926080"/>
            </a:xfrm>
            <a:noFill/>
          </p:grpSpPr>
          <p:sp>
            <p:nvSpPr>
              <p:cNvPr id="144" name="Rectangle 143">
                <a:extLst>
                  <a:ext uri="{FF2B5EF4-FFF2-40B4-BE49-F238E27FC236}">
                    <a16:creationId xmlns:a16="http://schemas.microsoft.com/office/drawing/2014/main" id="{E1A43DB9-B3AE-4C40-8CBB-E1250C83A0D4}"/>
                  </a:ext>
                </a:extLst>
              </p:cNvPr>
              <p:cNvSpPr/>
              <p:nvPr/>
            </p:nvSpPr>
            <p:spPr>
              <a:xfrm>
                <a:off x="8747759" y="4214045"/>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0</a:t>
                </a:r>
              </a:p>
            </p:txBody>
          </p:sp>
          <p:sp>
            <p:nvSpPr>
              <p:cNvPr id="145" name="Rectangle 144">
                <a:extLst>
                  <a:ext uri="{FF2B5EF4-FFF2-40B4-BE49-F238E27FC236}">
                    <a16:creationId xmlns:a16="http://schemas.microsoft.com/office/drawing/2014/main" id="{3CC2D6F9-36CC-44E8-BCF0-28D8778FCEC6}"/>
                  </a:ext>
                </a:extLst>
              </p:cNvPr>
              <p:cNvSpPr/>
              <p:nvPr/>
            </p:nvSpPr>
            <p:spPr>
              <a:xfrm>
                <a:off x="8747759" y="2745512"/>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sp>
            <p:nvSpPr>
              <p:cNvPr id="146" name="Rectangle 145">
                <a:extLst>
                  <a:ext uri="{FF2B5EF4-FFF2-40B4-BE49-F238E27FC236}">
                    <a16:creationId xmlns:a16="http://schemas.microsoft.com/office/drawing/2014/main" id="{2515BE71-59E4-413F-957F-3B1A42E09644}"/>
                  </a:ext>
                </a:extLst>
              </p:cNvPr>
              <p:cNvSpPr/>
              <p:nvPr/>
            </p:nvSpPr>
            <p:spPr>
              <a:xfrm>
                <a:off x="8747759" y="3477032"/>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47" name="Rectangle 146">
                <a:extLst>
                  <a:ext uri="{FF2B5EF4-FFF2-40B4-BE49-F238E27FC236}">
                    <a16:creationId xmlns:a16="http://schemas.microsoft.com/office/drawing/2014/main" id="{CAF21CE6-2E66-436C-9AC4-598D0AD377DB}"/>
                  </a:ext>
                </a:extLst>
              </p:cNvPr>
              <p:cNvSpPr/>
              <p:nvPr/>
            </p:nvSpPr>
            <p:spPr>
              <a:xfrm>
                <a:off x="8747759" y="4940072"/>
                <a:ext cx="731520" cy="731520"/>
              </a:xfrm>
              <a:prstGeom prst="rect">
                <a:avLst/>
              </a:prstGeom>
              <a:grp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grpSp>
      </p:grpSp>
      <p:sp>
        <p:nvSpPr>
          <p:cNvPr id="150" name="TextBox 149">
            <a:extLst>
              <a:ext uri="{FF2B5EF4-FFF2-40B4-BE49-F238E27FC236}">
                <a16:creationId xmlns:a16="http://schemas.microsoft.com/office/drawing/2014/main" id="{868C07D6-8547-4250-A65D-149DB0EA0ABB}"/>
              </a:ext>
            </a:extLst>
          </p:cNvPr>
          <p:cNvSpPr txBox="1"/>
          <p:nvPr/>
        </p:nvSpPr>
        <p:spPr>
          <a:xfrm>
            <a:off x="3837098" y="3751972"/>
            <a:ext cx="1710690" cy="369332"/>
          </a:xfrm>
          <a:prstGeom prst="rect">
            <a:avLst/>
          </a:prstGeom>
          <a:noFill/>
        </p:spPr>
        <p:txBody>
          <a:bodyPr wrap="square" rtlCol="0">
            <a:spAutoFit/>
          </a:bodyPr>
          <a:lstStyle/>
          <a:p>
            <a:pPr algn="ctr"/>
            <a:r>
              <a:rPr lang="en-US" dirty="0"/>
              <a:t>clustering</a:t>
            </a:r>
          </a:p>
        </p:txBody>
      </p:sp>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F3EA0449-D46F-46F5-B504-9E737344E7D6}"/>
                  </a:ext>
                </a:extLst>
              </p:cNvPr>
              <p:cNvSpPr txBox="1"/>
              <p:nvPr/>
            </p:nvSpPr>
            <p:spPr>
              <a:xfrm>
                <a:off x="385814" y="6094161"/>
                <a:ext cx="6896729" cy="369332"/>
              </a:xfrm>
              <a:prstGeom prst="rect">
                <a:avLst/>
              </a:prstGeom>
              <a:noFill/>
            </p:spPr>
            <p:txBody>
              <a:bodyPr wrap="square" rtlCol="0">
                <a:spAutoFit/>
              </a:bodyPr>
              <a:lstStyle/>
              <a:p>
                <a:r>
                  <a:rPr lang="en-US" dirty="0"/>
                  <a:t>Bitwidth of the group index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𝑙𝑜𝑔</m:t>
                        </m:r>
                      </m:e>
                      <m:sub>
                        <m:r>
                          <a:rPr lang="en-US" i="1">
                            <a:latin typeface="Cambria Math" panose="02040503050406030204" pitchFamily="18" charset="0"/>
                          </a:rPr>
                          <m:t>2</m:t>
                        </m:r>
                      </m:sub>
                    </m:sSub>
                    <m:r>
                      <a:rPr lang="en-US" i="1">
                        <a:latin typeface="Cambria Math" panose="02040503050406030204" pitchFamily="18" charset="0"/>
                      </a:rPr>
                      <m:t> (</m:t>
                    </m:r>
                    <m:r>
                      <a:rPr lang="en-US" i="1">
                        <a:latin typeface="Cambria Math" panose="02040503050406030204" pitchFamily="18" charset="0"/>
                      </a:rPr>
                      <m:t>𝑡h𝑒</m:t>
                    </m:r>
                    <m:r>
                      <a:rPr lang="en-US" i="1">
                        <a:latin typeface="Cambria Math" panose="02040503050406030204" pitchFamily="18" charset="0"/>
                      </a:rPr>
                      <m:t> </m:t>
                    </m:r>
                    <m:r>
                      <a:rPr lang="en-US" i="1">
                        <a:latin typeface="Cambria Math" panose="02040503050406030204" pitchFamily="18" charset="0"/>
                      </a:rPr>
                      <m:t>𝑛𝑢𝑚𝑏𝑒𝑟</m:t>
                    </m:r>
                    <m:r>
                      <a:rPr lang="en-US" i="1">
                        <a:latin typeface="Cambria Math" panose="02040503050406030204" pitchFamily="18" charset="0"/>
                      </a:rPr>
                      <m:t> </m:t>
                    </m:r>
                    <m:r>
                      <a:rPr lang="en-US" i="1">
                        <a:latin typeface="Cambria Math" panose="02040503050406030204" pitchFamily="18" charset="0"/>
                      </a:rPr>
                      <m:t>𝑜𝑓</m:t>
                    </m:r>
                    <m:r>
                      <a:rPr lang="en-US" i="1">
                        <a:latin typeface="Cambria Math" panose="02040503050406030204" pitchFamily="18" charset="0"/>
                      </a:rPr>
                      <m:t> </m:t>
                    </m:r>
                    <m:r>
                      <a:rPr lang="en-US" i="1">
                        <a:latin typeface="Cambria Math" panose="02040503050406030204" pitchFamily="18" charset="0"/>
                      </a:rPr>
                      <m:t>𝑢𝑛𝑖𝑞𝑢𝑒</m:t>
                    </m:r>
                    <m:r>
                      <a:rPr lang="en-US" i="1">
                        <a:latin typeface="Cambria Math" panose="02040503050406030204" pitchFamily="18" charset="0"/>
                      </a:rPr>
                      <m:t> </m:t>
                    </m:r>
                    <m:r>
                      <a:rPr lang="en-US" i="1">
                        <a:latin typeface="Cambria Math" panose="02040503050406030204" pitchFamily="18" charset="0"/>
                      </a:rPr>
                      <m:t>𝑤𝑒𝑖𝑔h𝑡𝑠</m:t>
                    </m:r>
                    <m:r>
                      <a:rPr lang="en-US" b="0" i="1" smtClean="0">
                        <a:latin typeface="Cambria Math" panose="02040503050406030204" pitchFamily="18" charset="0"/>
                      </a:rPr>
                      <m:t>)</m:t>
                    </m:r>
                  </m:oMath>
                </a14:m>
                <a:endParaRPr lang="en-US" dirty="0"/>
              </a:p>
            </p:txBody>
          </p:sp>
        </mc:Choice>
        <mc:Fallback xmlns="">
          <p:sp>
            <p:nvSpPr>
              <p:cNvPr id="153" name="TextBox 152">
                <a:extLst>
                  <a:ext uri="{FF2B5EF4-FFF2-40B4-BE49-F238E27FC236}">
                    <a16:creationId xmlns:a16="http://schemas.microsoft.com/office/drawing/2014/main" id="{F3EA0449-D46F-46F5-B504-9E737344E7D6}"/>
                  </a:ext>
                </a:extLst>
              </p:cNvPr>
              <p:cNvSpPr txBox="1">
                <a:spLocks noRot="1" noChangeAspect="1" noMove="1" noResize="1" noEditPoints="1" noAdjustHandles="1" noChangeArrowheads="1" noChangeShapeType="1" noTextEdit="1"/>
              </p:cNvSpPr>
              <p:nvPr/>
            </p:nvSpPr>
            <p:spPr>
              <a:xfrm>
                <a:off x="385814" y="6094161"/>
                <a:ext cx="6896729" cy="369332"/>
              </a:xfrm>
              <a:prstGeom prst="rect">
                <a:avLst/>
              </a:prstGeom>
              <a:blipFill>
                <a:blip r:embed="rId3"/>
                <a:stretch>
                  <a:fillRect l="-707" t="-10000" b="-26667"/>
                </a:stretch>
              </a:blipFill>
            </p:spPr>
            <p:txBody>
              <a:bodyPr/>
              <a:lstStyle/>
              <a:p>
                <a:r>
                  <a:rPr lang="en-US">
                    <a:noFill/>
                  </a:rPr>
                  <a:t> </a:t>
                </a:r>
              </a:p>
            </p:txBody>
          </p:sp>
        </mc:Fallback>
      </mc:AlternateContent>
      <p:sp>
        <p:nvSpPr>
          <p:cNvPr id="156" name="TextBox 155">
            <a:extLst>
              <a:ext uri="{FF2B5EF4-FFF2-40B4-BE49-F238E27FC236}">
                <a16:creationId xmlns:a16="http://schemas.microsoft.com/office/drawing/2014/main" id="{EC54C575-1AA1-4A00-8345-25B3833B10DE}"/>
              </a:ext>
            </a:extLst>
          </p:cNvPr>
          <p:cNvSpPr txBox="1"/>
          <p:nvPr/>
        </p:nvSpPr>
        <p:spPr>
          <a:xfrm>
            <a:off x="7469262" y="5789766"/>
            <a:ext cx="4554796" cy="369332"/>
          </a:xfrm>
          <a:prstGeom prst="rect">
            <a:avLst/>
          </a:prstGeom>
          <a:noFill/>
        </p:spPr>
        <p:txBody>
          <a:bodyPr wrap="square" rtlCol="0">
            <a:spAutoFit/>
          </a:bodyPr>
          <a:lstStyle/>
          <a:p>
            <a:r>
              <a:rPr lang="en-US" dirty="0"/>
              <a:t>Note: the quantization can be fixed or variable.</a:t>
            </a:r>
          </a:p>
        </p:txBody>
      </p:sp>
    </p:spTree>
    <p:extLst>
      <p:ext uri="{BB962C8B-B14F-4D97-AF65-F5344CB8AC3E}">
        <p14:creationId xmlns:p14="http://schemas.microsoft.com/office/powerpoint/2010/main" val="53093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250"/>
                                  </p:stCondLst>
                                  <p:childTnLst>
                                    <p:set>
                                      <p:cBhvr>
                                        <p:cTn id="8" dur="1" fill="hold">
                                          <p:stCondLst>
                                            <p:cond delay="0"/>
                                          </p:stCondLst>
                                        </p:cTn>
                                        <p:tgtEl>
                                          <p:spTgt spid="115"/>
                                        </p:tgtEl>
                                        <p:attrNameLst>
                                          <p:attrName>style.visibility</p:attrName>
                                        </p:attrNameLst>
                                      </p:cBhvr>
                                      <p:to>
                                        <p:strVal val="visible"/>
                                      </p:to>
                                    </p:set>
                                  </p:childTnLst>
                                </p:cTn>
                              </p:par>
                              <p:par>
                                <p:cTn id="9" presetID="1" presetClass="entr" presetSubtype="0" fill="hold" grpId="0" nodeType="withEffect">
                                  <p:stCondLst>
                                    <p:cond delay="25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250"/>
                                  </p:stCondLst>
                                  <p:childTnLst>
                                    <p:set>
                                      <p:cBhvr>
                                        <p:cTn id="12" dur="1" fill="hold">
                                          <p:stCondLst>
                                            <p:cond delay="0"/>
                                          </p:stCondLst>
                                        </p:cTn>
                                        <p:tgtEl>
                                          <p:spTgt spid="150"/>
                                        </p:tgtEl>
                                        <p:attrNameLst>
                                          <p:attrName>style.visibility</p:attrName>
                                        </p:attrNameLst>
                                      </p:cBhvr>
                                      <p:to>
                                        <p:strVal val="visible"/>
                                      </p:to>
                                    </p:set>
                                  </p:childTnLst>
                                </p:cTn>
                              </p:par>
                              <p:par>
                                <p:cTn id="13" presetID="1" presetClass="entr" presetSubtype="0" fill="hold" nodeType="withEffect">
                                  <p:stCondLst>
                                    <p:cond delay="25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50"/>
                                  </p:stCondLst>
                                  <p:childTnLst>
                                    <p:set>
                                      <p:cBhvr>
                                        <p:cTn id="18" dur="1" fill="hold">
                                          <p:stCondLst>
                                            <p:cond delay="0"/>
                                          </p:stCondLst>
                                        </p:cTn>
                                        <p:tgtEl>
                                          <p:spTgt spid="116"/>
                                        </p:tgtEl>
                                        <p:attrNameLst>
                                          <p:attrName>style.visibility</p:attrName>
                                        </p:attrNameLst>
                                      </p:cBhvr>
                                      <p:to>
                                        <p:strVal val="visible"/>
                                      </p:to>
                                    </p:set>
                                  </p:childTnLst>
                                </p:cTn>
                              </p:par>
                              <p:par>
                                <p:cTn id="19" presetID="1" presetClass="entr" presetSubtype="0" fill="hold" nodeType="withEffect">
                                  <p:stCondLst>
                                    <p:cond delay="250"/>
                                  </p:stCondLst>
                                  <p:childTnLst>
                                    <p:set>
                                      <p:cBhvr>
                                        <p:cTn id="20" dur="1" fill="hold">
                                          <p:stCondLst>
                                            <p:cond delay="0"/>
                                          </p:stCondLst>
                                        </p:cTn>
                                        <p:tgtEl>
                                          <p:spTgt spid="149"/>
                                        </p:tgtEl>
                                        <p:attrNameLst>
                                          <p:attrName>style.visibility</p:attrName>
                                        </p:attrNameLst>
                                      </p:cBhvr>
                                      <p:to>
                                        <p:strVal val="visible"/>
                                      </p:to>
                                    </p:set>
                                  </p:childTnLst>
                                </p:cTn>
                              </p:par>
                              <p:par>
                                <p:cTn id="21" presetID="1" presetClass="entr" presetSubtype="0" fill="hold" grpId="0" nodeType="withEffect">
                                  <p:stCondLst>
                                    <p:cond delay="250"/>
                                  </p:stCondLst>
                                  <p:childTnLst>
                                    <p:set>
                                      <p:cBhvr>
                                        <p:cTn id="22" dur="1" fill="hold">
                                          <p:stCondLst>
                                            <p:cond delay="0"/>
                                          </p:stCondLst>
                                        </p:cTn>
                                        <p:tgtEl>
                                          <p:spTgt spid="1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50"/>
                                  </p:stCondLst>
                                  <p:childTnLst>
                                    <p:set>
                                      <p:cBhvr>
                                        <p:cTn id="26"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P spid="117" grpId="0" animBg="1"/>
      <p:bldP spid="150" grpId="0"/>
      <p:bldP spid="153" grpId="0"/>
      <p:bldP spid="15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5A4FAD-4CE8-4F92-89E4-6496365F470B}"/>
              </a:ext>
            </a:extLst>
          </p:cNvPr>
          <p:cNvPicPr>
            <a:picLocks noChangeAspect="1"/>
          </p:cNvPicPr>
          <p:nvPr/>
        </p:nvPicPr>
        <p:blipFill>
          <a:blip r:embed="rId2"/>
          <a:stretch>
            <a:fillRect/>
          </a:stretch>
        </p:blipFill>
        <p:spPr>
          <a:xfrm>
            <a:off x="361566" y="1745446"/>
            <a:ext cx="11468865" cy="3888452"/>
          </a:xfrm>
          <a:prstGeom prst="rect">
            <a:avLst/>
          </a:prstGeom>
        </p:spPr>
      </p:pic>
      <p:sp>
        <p:nvSpPr>
          <p:cNvPr id="7" name="Rectangle: Rounded Corners 6">
            <a:extLst>
              <a:ext uri="{FF2B5EF4-FFF2-40B4-BE49-F238E27FC236}">
                <a16:creationId xmlns:a16="http://schemas.microsoft.com/office/drawing/2014/main" id="{3694C32B-5FD7-494B-86B3-B3ABEEF2BC9D}"/>
              </a:ext>
            </a:extLst>
          </p:cNvPr>
          <p:cNvSpPr/>
          <p:nvPr/>
        </p:nvSpPr>
        <p:spPr>
          <a:xfrm>
            <a:off x="2471839" y="296473"/>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Quantization</a:t>
            </a:r>
          </a:p>
        </p:txBody>
      </p:sp>
    </p:spTree>
    <p:extLst>
      <p:ext uri="{BB962C8B-B14F-4D97-AF65-F5344CB8AC3E}">
        <p14:creationId xmlns:p14="http://schemas.microsoft.com/office/powerpoint/2010/main" val="2367075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CA2D675-36FE-46F1-B5DB-93D03073C812}"/>
              </a:ext>
            </a:extLst>
          </p:cNvPr>
          <p:cNvSpPr/>
          <p:nvPr/>
        </p:nvSpPr>
        <p:spPr>
          <a:xfrm>
            <a:off x="2471839" y="296473"/>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Pruning</a:t>
            </a:r>
          </a:p>
        </p:txBody>
      </p:sp>
      <p:sp>
        <p:nvSpPr>
          <p:cNvPr id="7" name="Rectangle 6">
            <a:extLst>
              <a:ext uri="{FF2B5EF4-FFF2-40B4-BE49-F238E27FC236}">
                <a16:creationId xmlns:a16="http://schemas.microsoft.com/office/drawing/2014/main" id="{5ECE3745-7615-43EA-B7A2-CB416B760B80}"/>
              </a:ext>
            </a:extLst>
          </p:cNvPr>
          <p:cNvSpPr/>
          <p:nvPr/>
        </p:nvSpPr>
        <p:spPr>
          <a:xfrm>
            <a:off x="803032" y="1194057"/>
            <a:ext cx="3493264" cy="369332"/>
          </a:xfrm>
          <a:prstGeom prst="rect">
            <a:avLst/>
          </a:prstGeom>
        </p:spPr>
        <p:txBody>
          <a:bodyPr wrap="none">
            <a:spAutoFit/>
          </a:bodyPr>
          <a:lstStyle/>
          <a:p>
            <a:r>
              <a:rPr lang="en-US" b="1" dirty="0">
                <a:latin typeface="Times-Bold"/>
              </a:rPr>
              <a:t>What is neural network pruning?</a:t>
            </a:r>
          </a:p>
        </p:txBody>
      </p:sp>
      <p:sp>
        <p:nvSpPr>
          <p:cNvPr id="19" name="Rectangle 18">
            <a:extLst>
              <a:ext uri="{FF2B5EF4-FFF2-40B4-BE49-F238E27FC236}">
                <a16:creationId xmlns:a16="http://schemas.microsoft.com/office/drawing/2014/main" id="{4F6046E2-B1BE-4DCD-83C3-2A8178101AEA}"/>
              </a:ext>
            </a:extLst>
          </p:cNvPr>
          <p:cNvSpPr/>
          <p:nvPr/>
        </p:nvSpPr>
        <p:spPr>
          <a:xfrm>
            <a:off x="1058914" y="2677002"/>
            <a:ext cx="2259978" cy="369332"/>
          </a:xfrm>
          <a:prstGeom prst="rect">
            <a:avLst/>
          </a:prstGeom>
        </p:spPr>
        <p:txBody>
          <a:bodyPr wrap="none">
            <a:spAutoFit/>
          </a:bodyPr>
          <a:lstStyle/>
          <a:p>
            <a:r>
              <a:rPr lang="en-US" b="1" dirty="0"/>
              <a:t> Procedure of pruning</a:t>
            </a:r>
          </a:p>
        </p:txBody>
      </p:sp>
      <p:grpSp>
        <p:nvGrpSpPr>
          <p:cNvPr id="1035" name="Group 1034">
            <a:extLst>
              <a:ext uri="{FF2B5EF4-FFF2-40B4-BE49-F238E27FC236}">
                <a16:creationId xmlns:a16="http://schemas.microsoft.com/office/drawing/2014/main" id="{7322ABC8-51C5-4972-9373-FFF00AEA6FC9}"/>
              </a:ext>
            </a:extLst>
          </p:cNvPr>
          <p:cNvGrpSpPr/>
          <p:nvPr/>
        </p:nvGrpSpPr>
        <p:grpSpPr>
          <a:xfrm>
            <a:off x="1110681" y="3136213"/>
            <a:ext cx="2722316" cy="2848624"/>
            <a:chOff x="803032" y="3370242"/>
            <a:chExt cx="2722316" cy="2848624"/>
          </a:xfrm>
        </p:grpSpPr>
        <p:sp>
          <p:nvSpPr>
            <p:cNvPr id="14" name="Rectangle: Rounded Corners 13">
              <a:extLst>
                <a:ext uri="{FF2B5EF4-FFF2-40B4-BE49-F238E27FC236}">
                  <a16:creationId xmlns:a16="http://schemas.microsoft.com/office/drawing/2014/main" id="{71187E88-F5FA-49DB-B067-B49030FD2131}"/>
                </a:ext>
              </a:extLst>
            </p:cNvPr>
            <p:cNvSpPr/>
            <p:nvPr/>
          </p:nvSpPr>
          <p:spPr>
            <a:xfrm>
              <a:off x="803032" y="3370242"/>
              <a:ext cx="2093495" cy="6573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Consider a network and train it</a:t>
              </a:r>
            </a:p>
          </p:txBody>
        </p:sp>
        <p:sp>
          <p:nvSpPr>
            <p:cNvPr id="23" name="Rectangle: Rounded Corners 22">
              <a:extLst>
                <a:ext uri="{FF2B5EF4-FFF2-40B4-BE49-F238E27FC236}">
                  <a16:creationId xmlns:a16="http://schemas.microsoft.com/office/drawing/2014/main" id="{01E1C6F5-DBD2-440A-9E72-3B3CE496A718}"/>
                </a:ext>
              </a:extLst>
            </p:cNvPr>
            <p:cNvSpPr/>
            <p:nvPr/>
          </p:nvSpPr>
          <p:spPr>
            <a:xfrm>
              <a:off x="803032" y="4469681"/>
              <a:ext cx="2093495" cy="6573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Prune Connections</a:t>
              </a:r>
            </a:p>
          </p:txBody>
        </p:sp>
        <p:sp>
          <p:nvSpPr>
            <p:cNvPr id="24" name="Rectangle: Rounded Corners 23">
              <a:extLst>
                <a:ext uri="{FF2B5EF4-FFF2-40B4-BE49-F238E27FC236}">
                  <a16:creationId xmlns:a16="http://schemas.microsoft.com/office/drawing/2014/main" id="{EC17CB01-2139-4488-8AE7-8530AEBE4D8A}"/>
                </a:ext>
              </a:extLst>
            </p:cNvPr>
            <p:cNvSpPr/>
            <p:nvPr/>
          </p:nvSpPr>
          <p:spPr>
            <a:xfrm>
              <a:off x="803033" y="5561561"/>
              <a:ext cx="2093494" cy="657305"/>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Train the remaining weights </a:t>
              </a:r>
            </a:p>
          </p:txBody>
        </p:sp>
        <p:sp>
          <p:nvSpPr>
            <p:cNvPr id="15" name="Arrow: Down 14">
              <a:extLst>
                <a:ext uri="{FF2B5EF4-FFF2-40B4-BE49-F238E27FC236}">
                  <a16:creationId xmlns:a16="http://schemas.microsoft.com/office/drawing/2014/main" id="{4F65D96D-C68E-4753-93C4-2FD66CE2D701}"/>
                </a:ext>
              </a:extLst>
            </p:cNvPr>
            <p:cNvSpPr/>
            <p:nvPr/>
          </p:nvSpPr>
          <p:spPr>
            <a:xfrm>
              <a:off x="1573053" y="4035106"/>
              <a:ext cx="553452" cy="434575"/>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C0329496-2CFE-4F68-89EB-081C453F2A1B}"/>
                </a:ext>
              </a:extLst>
            </p:cNvPr>
            <p:cNvSpPr/>
            <p:nvPr/>
          </p:nvSpPr>
          <p:spPr>
            <a:xfrm>
              <a:off x="1573053" y="5126986"/>
              <a:ext cx="553452" cy="434575"/>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4D338675-EC2A-4365-BAA5-210332503536}"/>
                </a:ext>
              </a:extLst>
            </p:cNvPr>
            <p:cNvCxnSpPr>
              <a:cxnSpLocks/>
            </p:cNvCxnSpPr>
            <p:nvPr/>
          </p:nvCxnSpPr>
          <p:spPr>
            <a:xfrm rot="10800000" flipV="1">
              <a:off x="2885268" y="4790772"/>
              <a:ext cx="640080" cy="1"/>
            </a:xfrm>
            <a:prstGeom prst="straightConnector1">
              <a:avLst/>
            </a:prstGeom>
            <a:ln w="107950" cmpd="sng">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3807035-E42B-4104-BB16-4C88F068E39F}"/>
                </a:ext>
              </a:extLst>
            </p:cNvPr>
            <p:cNvCxnSpPr>
              <a:cxnSpLocks/>
            </p:cNvCxnSpPr>
            <p:nvPr/>
          </p:nvCxnSpPr>
          <p:spPr>
            <a:xfrm flipV="1">
              <a:off x="2885267" y="5871992"/>
              <a:ext cx="640080" cy="1"/>
            </a:xfrm>
            <a:prstGeom prst="line">
              <a:avLst/>
            </a:prstGeom>
            <a:ln w="1079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F56AF4B-06FC-421D-A89E-9EF0B010B89F}"/>
                </a:ext>
              </a:extLst>
            </p:cNvPr>
            <p:cNvCxnSpPr>
              <a:cxnSpLocks/>
            </p:cNvCxnSpPr>
            <p:nvPr/>
          </p:nvCxnSpPr>
          <p:spPr>
            <a:xfrm flipV="1">
              <a:off x="3477500" y="4790772"/>
              <a:ext cx="0" cy="1099441"/>
            </a:xfrm>
            <a:prstGeom prst="line">
              <a:avLst/>
            </a:prstGeom>
            <a:ln w="1079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34A716AE-7215-4A95-9CB0-DE214B63DA19}"/>
              </a:ext>
            </a:extLst>
          </p:cNvPr>
          <p:cNvSpPr/>
          <p:nvPr/>
        </p:nvSpPr>
        <p:spPr>
          <a:xfrm>
            <a:off x="5889459" y="2460892"/>
            <a:ext cx="4852932" cy="369332"/>
          </a:xfrm>
          <a:prstGeom prst="rect">
            <a:avLst/>
          </a:prstGeom>
        </p:spPr>
        <p:txBody>
          <a:bodyPr wrap="none">
            <a:spAutoFit/>
          </a:bodyPr>
          <a:lstStyle/>
          <a:p>
            <a:r>
              <a:rPr lang="en-US" b="1" dirty="0"/>
              <a:t>Synapses and neurons before and after pruning</a:t>
            </a:r>
          </a:p>
        </p:txBody>
      </p:sp>
      <p:pic>
        <p:nvPicPr>
          <p:cNvPr id="45" name="Content Placeholder 3">
            <a:extLst>
              <a:ext uri="{FF2B5EF4-FFF2-40B4-BE49-F238E27FC236}">
                <a16:creationId xmlns:a16="http://schemas.microsoft.com/office/drawing/2014/main" id="{60D3CE2A-F7C5-41EF-BA43-4424534BA877}"/>
              </a:ext>
            </a:extLst>
          </p:cNvPr>
          <p:cNvPicPr>
            <a:picLocks noGrp="1" noChangeAspect="1"/>
          </p:cNvPicPr>
          <p:nvPr>
            <p:ph idx="1"/>
          </p:nvPr>
        </p:nvPicPr>
        <p:blipFill>
          <a:blip r:embed="rId3"/>
          <a:stretch>
            <a:fillRect/>
          </a:stretch>
        </p:blipFill>
        <p:spPr>
          <a:xfrm>
            <a:off x="5136137" y="2878927"/>
            <a:ext cx="6294634" cy="3620563"/>
          </a:xfrm>
          <a:prstGeom prst="rect">
            <a:avLst/>
          </a:prstGeom>
        </p:spPr>
      </p:pic>
      <p:sp>
        <p:nvSpPr>
          <p:cNvPr id="47" name="Rectangle 46">
            <a:extLst>
              <a:ext uri="{FF2B5EF4-FFF2-40B4-BE49-F238E27FC236}">
                <a16:creationId xmlns:a16="http://schemas.microsoft.com/office/drawing/2014/main" id="{7CDD8954-7BF9-42F8-877E-A7A7C48BBDA2}"/>
              </a:ext>
            </a:extLst>
          </p:cNvPr>
          <p:cNvSpPr/>
          <p:nvPr/>
        </p:nvSpPr>
        <p:spPr>
          <a:xfrm>
            <a:off x="803034" y="1584017"/>
            <a:ext cx="10585933" cy="584775"/>
          </a:xfrm>
          <a:prstGeom prst="rect">
            <a:avLst/>
          </a:prstGeom>
        </p:spPr>
        <p:txBody>
          <a:bodyPr wrap="square">
            <a:spAutoFit/>
          </a:bodyPr>
          <a:lstStyle/>
          <a:p>
            <a:pPr marL="285750" indent="-285750">
              <a:buFont typeface="Wingdings" panose="05000000000000000000" pitchFamily="2" charset="2"/>
              <a:buChar char="v"/>
            </a:pPr>
            <a:r>
              <a:rPr lang="en-US" sz="1600" dirty="0"/>
              <a:t>Pruning algorithms reduce the size of the neural networks by removing unnecessary weights and activations.</a:t>
            </a:r>
          </a:p>
          <a:p>
            <a:pPr marL="285750" indent="-285750">
              <a:buFont typeface="Wingdings" panose="05000000000000000000" pitchFamily="2" charset="2"/>
              <a:buChar char="v"/>
            </a:pPr>
            <a:r>
              <a:rPr lang="en-US" sz="1600" dirty="0"/>
              <a:t>It can make neural network more </a:t>
            </a:r>
            <a:r>
              <a:rPr lang="en-US" sz="1600" b="1" dirty="0"/>
              <a:t>power and memory efficient</a:t>
            </a:r>
            <a:r>
              <a:rPr lang="en-US" sz="1600" dirty="0"/>
              <a:t>, </a:t>
            </a:r>
            <a:r>
              <a:rPr lang="en-US" sz="1600" b="1" dirty="0"/>
              <a:t>and faster at inference</a:t>
            </a:r>
            <a:r>
              <a:rPr lang="en-US" sz="1600" dirty="0"/>
              <a:t> with minimum loss in accuracy.</a:t>
            </a:r>
          </a:p>
        </p:txBody>
      </p:sp>
      <p:sp>
        <p:nvSpPr>
          <p:cNvPr id="21" name="Rectangle 20">
            <a:extLst>
              <a:ext uri="{FF2B5EF4-FFF2-40B4-BE49-F238E27FC236}">
                <a16:creationId xmlns:a16="http://schemas.microsoft.com/office/drawing/2014/main" id="{B1D4C99A-8820-4CE8-9CBB-8F69EA4EFBA6}"/>
              </a:ext>
            </a:extLst>
          </p:cNvPr>
          <p:cNvSpPr/>
          <p:nvPr/>
        </p:nvSpPr>
        <p:spPr>
          <a:xfrm>
            <a:off x="281115" y="6234746"/>
            <a:ext cx="4572919" cy="369332"/>
          </a:xfrm>
          <a:prstGeom prst="rect">
            <a:avLst/>
          </a:prstGeom>
        </p:spPr>
        <p:txBody>
          <a:bodyPr wrap="none">
            <a:spAutoFit/>
          </a:bodyPr>
          <a:lstStyle/>
          <a:p>
            <a:r>
              <a:rPr lang="en-US" dirty="0"/>
              <a:t>It gives smaller model without losing accuracy</a:t>
            </a:r>
          </a:p>
        </p:txBody>
      </p:sp>
      <p:sp>
        <p:nvSpPr>
          <p:cNvPr id="2" name="TextBox 1">
            <a:extLst>
              <a:ext uri="{FF2B5EF4-FFF2-40B4-BE49-F238E27FC236}">
                <a16:creationId xmlns:a16="http://schemas.microsoft.com/office/drawing/2014/main" id="{CAC0995A-03FA-436A-90AE-0BB814DF2B46}"/>
              </a:ext>
            </a:extLst>
          </p:cNvPr>
          <p:cNvSpPr txBox="1"/>
          <p:nvPr/>
        </p:nvSpPr>
        <p:spPr>
          <a:xfrm>
            <a:off x="3832996" y="4792717"/>
            <a:ext cx="1303141" cy="523220"/>
          </a:xfrm>
          <a:prstGeom prst="rect">
            <a:avLst/>
          </a:prstGeom>
          <a:noFill/>
        </p:spPr>
        <p:txBody>
          <a:bodyPr wrap="square" rtlCol="0">
            <a:spAutoFit/>
          </a:bodyPr>
          <a:lstStyle/>
          <a:p>
            <a:r>
              <a:rPr lang="en-US" sz="1400" dirty="0"/>
              <a:t>Repeat this step iteratively</a:t>
            </a:r>
          </a:p>
        </p:txBody>
      </p:sp>
      <p:sp>
        <p:nvSpPr>
          <p:cNvPr id="3" name="TextBox 2">
            <a:extLst>
              <a:ext uri="{FF2B5EF4-FFF2-40B4-BE49-F238E27FC236}">
                <a16:creationId xmlns:a16="http://schemas.microsoft.com/office/drawing/2014/main" id="{62AA4DD9-F4F5-45AF-AD37-B950B87DE962}"/>
              </a:ext>
            </a:extLst>
          </p:cNvPr>
          <p:cNvSpPr txBox="1"/>
          <p:nvPr/>
        </p:nvSpPr>
        <p:spPr>
          <a:xfrm>
            <a:off x="5889459" y="6419412"/>
            <a:ext cx="787395" cy="369332"/>
          </a:xfrm>
          <a:prstGeom prst="rect">
            <a:avLst/>
          </a:prstGeom>
          <a:noFill/>
        </p:spPr>
        <p:txBody>
          <a:bodyPr wrap="none" rtlCol="0">
            <a:spAutoFit/>
          </a:bodyPr>
          <a:lstStyle/>
          <a:p>
            <a:r>
              <a:rPr lang="en-US" sz="1100" dirty="0"/>
              <a:t>Han et. al</a:t>
            </a:r>
            <a:r>
              <a:rPr lang="en-US" dirty="0"/>
              <a:t>.</a:t>
            </a:r>
          </a:p>
        </p:txBody>
      </p:sp>
    </p:spTree>
    <p:extLst>
      <p:ext uri="{BB962C8B-B14F-4D97-AF65-F5344CB8AC3E}">
        <p14:creationId xmlns:p14="http://schemas.microsoft.com/office/powerpoint/2010/main" val="2143062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BAE0B83-FDEC-422F-8313-52BBE896208A}"/>
              </a:ext>
            </a:extLst>
          </p:cNvPr>
          <p:cNvGrpSpPr/>
          <p:nvPr/>
        </p:nvGrpSpPr>
        <p:grpSpPr>
          <a:xfrm>
            <a:off x="28098" y="1238493"/>
            <a:ext cx="5799825" cy="4798750"/>
            <a:chOff x="134142" y="1569026"/>
            <a:chExt cx="5845554" cy="4888725"/>
          </a:xfrm>
        </p:grpSpPr>
        <p:sp>
          <p:nvSpPr>
            <p:cNvPr id="11" name="Rectangle 10">
              <a:extLst>
                <a:ext uri="{FF2B5EF4-FFF2-40B4-BE49-F238E27FC236}">
                  <a16:creationId xmlns:a16="http://schemas.microsoft.com/office/drawing/2014/main" id="{55345AEA-6D3D-480D-ADBE-C288CF916DB6}"/>
                </a:ext>
              </a:extLst>
            </p:cNvPr>
            <p:cNvSpPr/>
            <p:nvPr/>
          </p:nvSpPr>
          <p:spPr>
            <a:xfrm>
              <a:off x="134142" y="1569026"/>
              <a:ext cx="5845554" cy="488872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5804EC4-6804-4E5B-81AF-684F4E059DB9}"/>
                </a:ext>
              </a:extLst>
            </p:cNvPr>
            <p:cNvPicPr>
              <a:picLocks noChangeAspect="1"/>
            </p:cNvPicPr>
            <p:nvPr/>
          </p:nvPicPr>
          <p:blipFill>
            <a:blip r:embed="rId3"/>
            <a:stretch>
              <a:fillRect/>
            </a:stretch>
          </p:blipFill>
          <p:spPr>
            <a:xfrm>
              <a:off x="192054" y="1772963"/>
              <a:ext cx="5729729" cy="3815010"/>
            </a:xfrm>
            <a:prstGeom prst="rect">
              <a:avLst/>
            </a:prstGeom>
            <a:solidFill>
              <a:schemeClr val="bg2">
                <a:lumMod val="90000"/>
              </a:schemeClr>
            </a:solidFill>
          </p:spPr>
        </p:pic>
        <p:sp>
          <p:nvSpPr>
            <p:cNvPr id="14" name="TextBox 13">
              <a:extLst>
                <a:ext uri="{FF2B5EF4-FFF2-40B4-BE49-F238E27FC236}">
                  <a16:creationId xmlns:a16="http://schemas.microsoft.com/office/drawing/2014/main" id="{26727075-8476-4A37-9A07-F453AAE417E8}"/>
                </a:ext>
              </a:extLst>
            </p:cNvPr>
            <p:cNvSpPr txBox="1"/>
            <p:nvPr/>
          </p:nvSpPr>
          <p:spPr>
            <a:xfrm>
              <a:off x="323460" y="5847682"/>
              <a:ext cx="5466915" cy="338554"/>
            </a:xfrm>
            <a:prstGeom prst="rect">
              <a:avLst/>
            </a:prstGeom>
            <a:noFill/>
          </p:spPr>
          <p:txBody>
            <a:bodyPr wrap="square" rtlCol="0">
              <a:spAutoFit/>
            </a:bodyPr>
            <a:lstStyle/>
            <a:p>
              <a:r>
                <a:rPr lang="en-US" sz="1600" dirty="0"/>
                <a:t>Comparing l1 and l2 regularization with and without retraining.</a:t>
              </a:r>
            </a:p>
          </p:txBody>
        </p:sp>
      </p:grpSp>
      <p:grpSp>
        <p:nvGrpSpPr>
          <p:cNvPr id="20" name="Group 19">
            <a:extLst>
              <a:ext uri="{FF2B5EF4-FFF2-40B4-BE49-F238E27FC236}">
                <a16:creationId xmlns:a16="http://schemas.microsoft.com/office/drawing/2014/main" id="{E1272A0A-1E7B-4938-85CB-79298F96C52D}"/>
              </a:ext>
            </a:extLst>
          </p:cNvPr>
          <p:cNvGrpSpPr/>
          <p:nvPr/>
        </p:nvGrpSpPr>
        <p:grpSpPr>
          <a:xfrm>
            <a:off x="5979693" y="1238492"/>
            <a:ext cx="6078167" cy="5219260"/>
            <a:chOff x="6819690" y="1654830"/>
            <a:chExt cx="5845554" cy="4888725"/>
          </a:xfrm>
        </p:grpSpPr>
        <p:sp>
          <p:nvSpPr>
            <p:cNvPr id="16" name="Rectangle 15">
              <a:extLst>
                <a:ext uri="{FF2B5EF4-FFF2-40B4-BE49-F238E27FC236}">
                  <a16:creationId xmlns:a16="http://schemas.microsoft.com/office/drawing/2014/main" id="{53B3390D-8F12-4E70-BA59-EB2AB5CC42B7}"/>
                </a:ext>
              </a:extLst>
            </p:cNvPr>
            <p:cNvSpPr/>
            <p:nvPr/>
          </p:nvSpPr>
          <p:spPr>
            <a:xfrm>
              <a:off x="6819690" y="1654830"/>
              <a:ext cx="5845554" cy="488872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B483B5B-9B97-4505-9CB9-040801643359}"/>
                </a:ext>
              </a:extLst>
            </p:cNvPr>
            <p:cNvPicPr>
              <a:picLocks noChangeAspect="1"/>
            </p:cNvPicPr>
            <p:nvPr/>
          </p:nvPicPr>
          <p:blipFill>
            <a:blip r:embed="rId4"/>
            <a:stretch>
              <a:fillRect/>
            </a:stretch>
          </p:blipFill>
          <p:spPr>
            <a:xfrm>
              <a:off x="7120056" y="1885743"/>
              <a:ext cx="5311416" cy="1794725"/>
            </a:xfrm>
            <a:prstGeom prst="rect">
              <a:avLst/>
            </a:prstGeom>
          </p:spPr>
        </p:pic>
        <p:sp>
          <p:nvSpPr>
            <p:cNvPr id="19" name="TextBox 18">
              <a:extLst>
                <a:ext uri="{FF2B5EF4-FFF2-40B4-BE49-F238E27FC236}">
                  <a16:creationId xmlns:a16="http://schemas.microsoft.com/office/drawing/2014/main" id="{53C19E98-AC88-42B9-8C1A-198774602044}"/>
                </a:ext>
              </a:extLst>
            </p:cNvPr>
            <p:cNvSpPr txBox="1"/>
            <p:nvPr/>
          </p:nvSpPr>
          <p:spPr>
            <a:xfrm>
              <a:off x="7102429" y="3819077"/>
              <a:ext cx="5562813" cy="646331"/>
            </a:xfrm>
            <a:prstGeom prst="rect">
              <a:avLst/>
            </a:prstGeom>
            <a:noFill/>
          </p:spPr>
          <p:txBody>
            <a:bodyPr wrap="square" rtlCol="0">
              <a:spAutoFit/>
            </a:bodyPr>
            <a:lstStyle/>
            <a:p>
              <a:r>
                <a:rPr lang="en-US" dirty="0"/>
                <a:t>Network pruning can reduce parameters without drop in performance.</a:t>
              </a:r>
            </a:p>
          </p:txBody>
        </p:sp>
      </p:grpSp>
      <p:sp>
        <p:nvSpPr>
          <p:cNvPr id="21" name="Rectangle: Rounded Corners 20">
            <a:extLst>
              <a:ext uri="{FF2B5EF4-FFF2-40B4-BE49-F238E27FC236}">
                <a16:creationId xmlns:a16="http://schemas.microsoft.com/office/drawing/2014/main" id="{6EB21345-DBA4-4973-BB17-D38B85EC91E3}"/>
              </a:ext>
            </a:extLst>
          </p:cNvPr>
          <p:cNvSpPr/>
          <p:nvPr/>
        </p:nvSpPr>
        <p:spPr>
          <a:xfrm>
            <a:off x="2471839" y="296473"/>
            <a:ext cx="7248321" cy="8107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chemeClr val="bg1"/>
                </a:solidFill>
                <a:cs typeface="Times New Roman" panose="02020603050405020304" pitchFamily="18" charset="0"/>
              </a:rPr>
              <a:t>Pruning (cont.)</a:t>
            </a:r>
          </a:p>
        </p:txBody>
      </p:sp>
      <p:pic>
        <p:nvPicPr>
          <p:cNvPr id="13" name="Picture 12">
            <a:extLst>
              <a:ext uri="{FF2B5EF4-FFF2-40B4-BE49-F238E27FC236}">
                <a16:creationId xmlns:a16="http://schemas.microsoft.com/office/drawing/2014/main" id="{F70322B1-9A23-4FE1-BB6A-F3E21207D5E2}"/>
              </a:ext>
            </a:extLst>
          </p:cNvPr>
          <p:cNvPicPr>
            <a:picLocks noChangeAspect="1"/>
          </p:cNvPicPr>
          <p:nvPr/>
        </p:nvPicPr>
        <p:blipFill>
          <a:blip r:embed="rId5"/>
          <a:stretch>
            <a:fillRect/>
          </a:stretch>
        </p:blipFill>
        <p:spPr>
          <a:xfrm>
            <a:off x="7670168" y="3988055"/>
            <a:ext cx="4144618" cy="2469697"/>
          </a:xfrm>
          <a:prstGeom prst="rect">
            <a:avLst/>
          </a:prstGeom>
        </p:spPr>
      </p:pic>
      <p:sp>
        <p:nvSpPr>
          <p:cNvPr id="2" name="TextBox 1">
            <a:extLst>
              <a:ext uri="{FF2B5EF4-FFF2-40B4-BE49-F238E27FC236}">
                <a16:creationId xmlns:a16="http://schemas.microsoft.com/office/drawing/2014/main" id="{91B8F3E6-5C66-40FA-8E26-64AC94786A96}"/>
              </a:ext>
            </a:extLst>
          </p:cNvPr>
          <p:cNvSpPr txBox="1"/>
          <p:nvPr/>
        </p:nvSpPr>
        <p:spPr>
          <a:xfrm>
            <a:off x="705080" y="6367749"/>
            <a:ext cx="4935003" cy="430887"/>
          </a:xfrm>
          <a:prstGeom prst="rect">
            <a:avLst/>
          </a:prstGeom>
          <a:noFill/>
        </p:spPr>
        <p:txBody>
          <a:bodyPr wrap="square" rtlCol="0">
            <a:spAutoFit/>
          </a:bodyPr>
          <a:lstStyle/>
          <a:p>
            <a:r>
              <a:rPr lang="en-US" sz="1100" dirty="0"/>
              <a:t>Han et.al. Learning both Weights and Connections for Efficient Neural Networks,  </a:t>
            </a:r>
            <a:r>
              <a:rPr lang="en-US" sz="1100" dirty="0" err="1"/>
              <a:t>NeurIPS</a:t>
            </a:r>
            <a:r>
              <a:rPr lang="en-US" sz="1100" dirty="0"/>
              <a:t>, 2015 </a:t>
            </a:r>
          </a:p>
        </p:txBody>
      </p:sp>
    </p:spTree>
    <p:extLst>
      <p:ext uri="{BB962C8B-B14F-4D97-AF65-F5344CB8AC3E}">
        <p14:creationId xmlns:p14="http://schemas.microsoft.com/office/powerpoint/2010/main" val="641350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3352-9855-EEEC-B778-D3A8626EDFE6}"/>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Edge versus Data Center</a:t>
            </a:r>
          </a:p>
        </p:txBody>
      </p:sp>
      <p:pic>
        <p:nvPicPr>
          <p:cNvPr id="7" name="Content Placeholder 6">
            <a:extLst>
              <a:ext uri="{FF2B5EF4-FFF2-40B4-BE49-F238E27FC236}">
                <a16:creationId xmlns:a16="http://schemas.microsoft.com/office/drawing/2014/main" id="{73202F57-1CFD-8EB7-32EB-C1BF71D37094}"/>
              </a:ext>
            </a:extLst>
          </p:cNvPr>
          <p:cNvPicPr>
            <a:picLocks noGrp="1" noChangeAspect="1"/>
          </p:cNvPicPr>
          <p:nvPr>
            <p:ph idx="1"/>
          </p:nvPr>
        </p:nvPicPr>
        <p:blipFill>
          <a:blip r:embed="rId3"/>
          <a:stretch>
            <a:fillRect/>
          </a:stretch>
        </p:blipFill>
        <p:spPr>
          <a:xfrm>
            <a:off x="838200" y="2397909"/>
            <a:ext cx="10515600" cy="3206769"/>
          </a:xfrm>
        </p:spPr>
      </p:pic>
      <p:sp>
        <p:nvSpPr>
          <p:cNvPr id="8" name="TextBox 7">
            <a:extLst>
              <a:ext uri="{FF2B5EF4-FFF2-40B4-BE49-F238E27FC236}">
                <a16:creationId xmlns:a16="http://schemas.microsoft.com/office/drawing/2014/main" id="{CB3E3DCD-1DB2-38B4-2A29-244AF95A8562}"/>
              </a:ext>
            </a:extLst>
          </p:cNvPr>
          <p:cNvSpPr txBox="1"/>
          <p:nvPr/>
        </p:nvSpPr>
        <p:spPr>
          <a:xfrm>
            <a:off x="8306718" y="6290631"/>
            <a:ext cx="2324804" cy="307777"/>
          </a:xfrm>
          <a:prstGeom prst="rect">
            <a:avLst/>
          </a:prstGeom>
          <a:noFill/>
        </p:spPr>
        <p:txBody>
          <a:bodyPr wrap="none" rtlCol="0">
            <a:spAutoFit/>
          </a:bodyPr>
          <a:lstStyle/>
          <a:p>
            <a:r>
              <a:rPr lang="en-US" sz="1400" i="1" dirty="0"/>
              <a:t>Computer</a:t>
            </a:r>
            <a:r>
              <a:rPr lang="en-US" sz="1400" dirty="0"/>
              <a:t> Vol. 54, No.1, 2021</a:t>
            </a:r>
          </a:p>
        </p:txBody>
      </p:sp>
    </p:spTree>
    <p:extLst>
      <p:ext uri="{BB962C8B-B14F-4D97-AF65-F5344CB8AC3E}">
        <p14:creationId xmlns:p14="http://schemas.microsoft.com/office/powerpoint/2010/main" val="15027589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32139-097B-EA7C-3105-9ABE7053C579}"/>
              </a:ext>
            </a:extLst>
          </p:cNvPr>
          <p:cNvSpPr>
            <a:spLocks noGrp="1"/>
          </p:cNvSpPr>
          <p:nvPr>
            <p:ph type="title"/>
          </p:nvPr>
        </p:nvSpPr>
        <p:spPr>
          <a:xfrm>
            <a:off x="838200" y="57348"/>
            <a:ext cx="10515600" cy="1325563"/>
          </a:xfrm>
        </p:spPr>
        <p:txBody>
          <a:bodyPr>
            <a:normAutofit/>
          </a:bodyPr>
          <a:lstStyle/>
          <a:p>
            <a:pPr algn="ctr"/>
            <a:r>
              <a:rPr lang="en-US" sz="3200" dirty="0">
                <a:latin typeface="Times New Roman" panose="02020603050405020304" pitchFamily="18" charset="0"/>
                <a:cs typeface="Times New Roman" panose="02020603050405020304" pitchFamily="18" charset="0"/>
              </a:rPr>
              <a:t>Energy Efficiency of Edge AI Chips as a function of Computational Precision</a:t>
            </a:r>
          </a:p>
        </p:txBody>
      </p:sp>
      <p:pic>
        <p:nvPicPr>
          <p:cNvPr id="5" name="Content Placeholder 4">
            <a:extLst>
              <a:ext uri="{FF2B5EF4-FFF2-40B4-BE49-F238E27FC236}">
                <a16:creationId xmlns:a16="http://schemas.microsoft.com/office/drawing/2014/main" id="{7E94989C-F9B7-CC9D-FE5A-1CA0257620F3}"/>
              </a:ext>
            </a:extLst>
          </p:cNvPr>
          <p:cNvPicPr>
            <a:picLocks noGrp="1" noChangeAspect="1"/>
          </p:cNvPicPr>
          <p:nvPr>
            <p:ph idx="1"/>
          </p:nvPr>
        </p:nvPicPr>
        <p:blipFill>
          <a:blip r:embed="rId2"/>
          <a:stretch>
            <a:fillRect/>
          </a:stretch>
        </p:blipFill>
        <p:spPr>
          <a:xfrm>
            <a:off x="703545" y="1242414"/>
            <a:ext cx="7027851" cy="3816851"/>
          </a:xfrm>
        </p:spPr>
      </p:pic>
      <p:pic>
        <p:nvPicPr>
          <p:cNvPr id="7" name="Picture 6">
            <a:extLst>
              <a:ext uri="{FF2B5EF4-FFF2-40B4-BE49-F238E27FC236}">
                <a16:creationId xmlns:a16="http://schemas.microsoft.com/office/drawing/2014/main" id="{93D7B5AE-A99C-A289-879D-6E9B53B704F5}"/>
              </a:ext>
            </a:extLst>
          </p:cNvPr>
          <p:cNvPicPr>
            <a:picLocks noChangeAspect="1"/>
          </p:cNvPicPr>
          <p:nvPr/>
        </p:nvPicPr>
        <p:blipFill>
          <a:blip r:embed="rId3"/>
          <a:stretch>
            <a:fillRect/>
          </a:stretch>
        </p:blipFill>
        <p:spPr>
          <a:xfrm>
            <a:off x="362309" y="4918767"/>
            <a:ext cx="7369087" cy="1939233"/>
          </a:xfrm>
          <a:prstGeom prst="rect">
            <a:avLst/>
          </a:prstGeom>
        </p:spPr>
      </p:pic>
      <p:sp>
        <p:nvSpPr>
          <p:cNvPr id="8" name="TextBox 7">
            <a:extLst>
              <a:ext uri="{FF2B5EF4-FFF2-40B4-BE49-F238E27FC236}">
                <a16:creationId xmlns:a16="http://schemas.microsoft.com/office/drawing/2014/main" id="{EF7F4E1A-7093-5180-5614-C399541D3895}"/>
              </a:ext>
            </a:extLst>
          </p:cNvPr>
          <p:cNvSpPr txBox="1"/>
          <p:nvPr/>
        </p:nvSpPr>
        <p:spPr>
          <a:xfrm>
            <a:off x="8306718" y="6290631"/>
            <a:ext cx="2324804" cy="307777"/>
          </a:xfrm>
          <a:prstGeom prst="rect">
            <a:avLst/>
          </a:prstGeom>
          <a:noFill/>
        </p:spPr>
        <p:txBody>
          <a:bodyPr wrap="none" rtlCol="0">
            <a:spAutoFit/>
          </a:bodyPr>
          <a:lstStyle/>
          <a:p>
            <a:r>
              <a:rPr lang="en-US" sz="1400" i="1" dirty="0"/>
              <a:t>Computer</a:t>
            </a:r>
            <a:r>
              <a:rPr lang="en-US" sz="1400" dirty="0"/>
              <a:t> Vol. 54, No.1, 2021</a:t>
            </a:r>
          </a:p>
        </p:txBody>
      </p:sp>
    </p:spTree>
    <p:extLst>
      <p:ext uri="{BB962C8B-B14F-4D97-AF65-F5344CB8AC3E}">
        <p14:creationId xmlns:p14="http://schemas.microsoft.com/office/powerpoint/2010/main" val="188200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r>
              <a:rPr lang="en" dirty="0">
                <a:latin typeface="Times New Roman" panose="02020603050405020304" pitchFamily="18" charset="0"/>
                <a:cs typeface="Times New Roman" panose="02020603050405020304" pitchFamily="18" charset="0"/>
              </a:rPr>
              <a:t>Edge Device Requirements</a:t>
            </a:r>
            <a:endParaRPr dirty="0">
              <a:latin typeface="Times New Roman" panose="02020603050405020304" pitchFamily="18" charset="0"/>
              <a:cs typeface="Times New Roman" panose="02020603050405020304" pitchFamily="18" charset="0"/>
            </a:endParaRPr>
          </a:p>
        </p:txBody>
      </p:sp>
      <p:sp>
        <p:nvSpPr>
          <p:cNvPr id="61" name="Google Shape;61;p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r>
              <a:rPr lang="en" dirty="0">
                <a:solidFill>
                  <a:schemeClr val="tx1"/>
                </a:solidFill>
                <a:latin typeface="Times New Roman" panose="02020603050405020304" pitchFamily="18" charset="0"/>
                <a:cs typeface="Times New Roman" panose="02020603050405020304" pitchFamily="18" charset="0"/>
              </a:rPr>
              <a:t>Trained neural network models are deployed on edge devices for inference</a:t>
            </a:r>
            <a:endParaRPr dirty="0">
              <a:solidFill>
                <a:schemeClr val="tx1"/>
              </a:solidFill>
              <a:latin typeface="Times New Roman" panose="02020603050405020304" pitchFamily="18" charset="0"/>
              <a:cs typeface="Times New Roman" panose="02020603050405020304" pitchFamily="18" charset="0"/>
            </a:endParaRPr>
          </a:p>
          <a:p>
            <a:pPr lvl="1"/>
            <a:r>
              <a:rPr lang="en" dirty="0">
                <a:solidFill>
                  <a:schemeClr val="tx1"/>
                </a:solidFill>
                <a:latin typeface="Times New Roman" panose="02020603050405020304" pitchFamily="18" charset="0"/>
                <a:cs typeface="Times New Roman" panose="02020603050405020304" pitchFamily="18" charset="0"/>
              </a:rPr>
              <a:t>Energy Efficiency</a:t>
            </a:r>
            <a:endParaRPr dirty="0">
              <a:solidFill>
                <a:schemeClr val="tx1"/>
              </a:solidFill>
              <a:latin typeface="Times New Roman" panose="02020603050405020304" pitchFamily="18" charset="0"/>
              <a:cs typeface="Times New Roman" panose="02020603050405020304" pitchFamily="18" charset="0"/>
            </a:endParaRPr>
          </a:p>
          <a:p>
            <a:pPr lvl="1"/>
            <a:r>
              <a:rPr lang="en" dirty="0">
                <a:solidFill>
                  <a:schemeClr val="tx1"/>
                </a:solidFill>
                <a:latin typeface="Times New Roman" panose="02020603050405020304" pitchFamily="18" charset="0"/>
                <a:cs typeface="Times New Roman" panose="02020603050405020304" pitchFamily="18" charset="0"/>
              </a:rPr>
              <a:t>Limited Hardware Resources</a:t>
            </a:r>
            <a:endParaRPr dirty="0">
              <a:solidFill>
                <a:schemeClr val="tx1"/>
              </a:solidFill>
              <a:latin typeface="Times New Roman" panose="02020603050405020304" pitchFamily="18" charset="0"/>
              <a:cs typeface="Times New Roman" panose="02020603050405020304" pitchFamily="18" charset="0"/>
            </a:endParaRPr>
          </a:p>
          <a:p>
            <a:pPr lvl="1"/>
            <a:r>
              <a:rPr lang="en" dirty="0">
                <a:solidFill>
                  <a:schemeClr val="tx1"/>
                </a:solidFill>
                <a:latin typeface="Times New Roman" panose="02020603050405020304" pitchFamily="18" charset="0"/>
                <a:cs typeface="Times New Roman" panose="02020603050405020304" pitchFamily="18" charset="0"/>
              </a:rPr>
              <a:t>Latency</a:t>
            </a:r>
            <a:endParaRPr dirty="0">
              <a:solidFill>
                <a:schemeClr val="tx1"/>
              </a:solidFill>
              <a:latin typeface="Times New Roman" panose="02020603050405020304" pitchFamily="18" charset="0"/>
              <a:cs typeface="Times New Roman" panose="02020603050405020304" pitchFamily="18" charset="0"/>
            </a:endParaRPr>
          </a:p>
          <a:p>
            <a:pPr lvl="1"/>
            <a:r>
              <a:rPr lang="en" dirty="0">
                <a:solidFill>
                  <a:schemeClr val="tx1"/>
                </a:solidFill>
                <a:latin typeface="Times New Roman" panose="02020603050405020304" pitchFamily="18" charset="0"/>
                <a:cs typeface="Times New Roman" panose="02020603050405020304" pitchFamily="18" charset="0"/>
              </a:rPr>
              <a:t>Cost</a:t>
            </a:r>
            <a:endParaRPr dirty="0">
              <a:solidFill>
                <a:schemeClr val="tx1"/>
              </a:solidFill>
              <a:latin typeface="Times New Roman" panose="02020603050405020304" pitchFamily="18" charset="0"/>
              <a:cs typeface="Times New Roman" panose="02020603050405020304" pitchFamily="18" charset="0"/>
            </a:endParaRPr>
          </a:p>
          <a:p>
            <a:r>
              <a:rPr lang="en" dirty="0">
                <a:solidFill>
                  <a:schemeClr val="tx1"/>
                </a:solidFill>
                <a:latin typeface="Times New Roman" panose="02020603050405020304" pitchFamily="18" charset="0"/>
                <a:cs typeface="Times New Roman" panose="02020603050405020304" pitchFamily="18" charset="0"/>
              </a:rPr>
              <a:t>Edge devices must also be secured, many cryptographic algorithms require true random number generation</a:t>
            </a:r>
            <a:endParaRPr dirty="0">
              <a:solidFill>
                <a:schemeClr val="tx1"/>
              </a:solidFill>
              <a:latin typeface="Times New Roman" panose="02020603050405020304" pitchFamily="18" charset="0"/>
              <a:cs typeface="Times New Roman" panose="02020603050405020304" pitchFamily="18" charset="0"/>
            </a:endParaRPr>
          </a:p>
          <a:p>
            <a:pPr lvl="1"/>
            <a:r>
              <a:rPr lang="en" dirty="0">
                <a:solidFill>
                  <a:schemeClr val="tx1"/>
                </a:solidFill>
                <a:latin typeface="Times New Roman" panose="02020603050405020304" pitchFamily="18" charset="0"/>
                <a:cs typeface="Times New Roman" panose="02020603050405020304" pitchFamily="18" charset="0"/>
              </a:rPr>
              <a:t>Traditional RNG hardware units are non-trivial and not power efficient</a:t>
            </a:r>
            <a:endParaRPr dirty="0">
              <a:solidFill>
                <a:schemeClr val="tx1"/>
              </a:solidFill>
              <a:latin typeface="Times New Roman" panose="02020603050405020304" pitchFamily="18" charset="0"/>
              <a:cs typeface="Times New Roman" panose="02020603050405020304" pitchFamily="18" charset="0"/>
            </a:endParaRPr>
          </a:p>
          <a:p>
            <a:pPr lvl="1"/>
            <a:r>
              <a:rPr lang="en" dirty="0">
                <a:solidFill>
                  <a:schemeClr val="tx1"/>
                </a:solidFill>
                <a:latin typeface="Times New Roman" panose="02020603050405020304" pitchFamily="18" charset="0"/>
                <a:cs typeface="Times New Roman" panose="02020603050405020304" pitchFamily="18" charset="0"/>
              </a:rPr>
              <a:t>RRAM switching is inherently stochastic this behaviour can be exploited for random number generation</a:t>
            </a:r>
            <a:endParaRPr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r>
              <a:rPr lang="en" dirty="0">
                <a:latin typeface="Times New Roman" panose="02020603050405020304" pitchFamily="18" charset="0"/>
                <a:cs typeface="Times New Roman" panose="02020603050405020304" pitchFamily="18" charset="0"/>
              </a:rPr>
              <a:t>VMM operations with NVM Crossbar arrays</a:t>
            </a:r>
            <a:endParaRPr dirty="0">
              <a:latin typeface="Times New Roman" panose="02020603050405020304" pitchFamily="18" charset="0"/>
              <a:cs typeface="Times New Roman" panose="02020603050405020304" pitchFamily="18" charset="0"/>
            </a:endParaRPr>
          </a:p>
        </p:txBody>
      </p:sp>
      <p:sp>
        <p:nvSpPr>
          <p:cNvPr id="67" name="Google Shape;67;p15"/>
          <p:cNvSpPr txBox="1">
            <a:spLocks noGrp="1"/>
          </p:cNvSpPr>
          <p:nvPr>
            <p:ph type="body" idx="1"/>
          </p:nvPr>
        </p:nvSpPr>
        <p:spPr>
          <a:xfrm>
            <a:off x="415600" y="1356967"/>
            <a:ext cx="4728000" cy="5050000"/>
          </a:xfrm>
          <a:prstGeom prst="rect">
            <a:avLst/>
          </a:prstGeom>
        </p:spPr>
        <p:txBody>
          <a:bodyPr spcFirstLastPara="1" vert="horz" wrap="square" lIns="121900" tIns="121900" rIns="121900" bIns="121900" rtlCol="0" anchor="t" anchorCtr="0">
            <a:normAutofit/>
          </a:bodyPr>
          <a:lstStyle/>
          <a:p>
            <a:pPr marL="0" indent="0">
              <a:buNone/>
            </a:pPr>
            <a:r>
              <a:rPr lang="en" dirty="0">
                <a:latin typeface="Times New Roman" panose="02020603050405020304" pitchFamily="18" charset="0"/>
                <a:cs typeface="Times New Roman" panose="02020603050405020304" pitchFamily="18" charset="0"/>
              </a:rPr>
              <a:t>Key Points</a:t>
            </a:r>
            <a:endParaRPr dirty="0">
              <a:latin typeface="Times New Roman" panose="02020603050405020304" pitchFamily="18" charset="0"/>
              <a:cs typeface="Times New Roman" panose="02020603050405020304" pitchFamily="18" charset="0"/>
            </a:endParaRPr>
          </a:p>
          <a:p>
            <a:pPr>
              <a:spcBef>
                <a:spcPts val="1600"/>
              </a:spcBef>
            </a:pPr>
            <a:r>
              <a:rPr lang="en" dirty="0">
                <a:latin typeface="Times New Roman" panose="02020603050405020304" pitchFamily="18" charset="0"/>
                <a:cs typeface="Times New Roman" panose="02020603050405020304" pitchFamily="18" charset="0"/>
              </a:rPr>
              <a:t>In memory computation</a:t>
            </a:r>
            <a:endParaRPr dirty="0">
              <a:latin typeface="Times New Roman" panose="02020603050405020304" pitchFamily="18" charset="0"/>
              <a:cs typeface="Times New Roman" panose="02020603050405020304" pitchFamily="18" charset="0"/>
            </a:endParaRPr>
          </a:p>
          <a:p>
            <a:pPr lvl="1"/>
            <a:r>
              <a:rPr lang="en" dirty="0">
                <a:latin typeface="Times New Roman" panose="02020603050405020304" pitchFamily="18" charset="0"/>
                <a:cs typeface="Times New Roman" panose="02020603050405020304" pitchFamily="18" charset="0"/>
              </a:rPr>
              <a:t>Model weights do not require separate storage</a:t>
            </a:r>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Low Power</a:t>
            </a:r>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Suitable for inference deployment</a:t>
            </a:r>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Acceptable accuracy</a:t>
            </a:r>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DAC/ADC units do add overheads </a:t>
            </a:r>
            <a:endParaRPr dirty="0">
              <a:latin typeface="Times New Roman" panose="02020603050405020304" pitchFamily="18" charset="0"/>
              <a:cs typeface="Times New Roman" panose="02020603050405020304" pitchFamily="18" charset="0"/>
            </a:endParaRPr>
          </a:p>
          <a:p>
            <a:pPr marL="0" indent="0">
              <a:spcBef>
                <a:spcPts val="1600"/>
              </a:spcBef>
              <a:spcAft>
                <a:spcPts val="1600"/>
              </a:spcAft>
              <a:buNone/>
            </a:pPr>
            <a:r>
              <a:rPr lang="en" dirty="0"/>
              <a:t> </a:t>
            </a:r>
            <a:endParaRPr dirty="0"/>
          </a:p>
        </p:txBody>
      </p:sp>
      <p:pic>
        <p:nvPicPr>
          <p:cNvPr id="68" name="Google Shape;68;p15"/>
          <p:cNvPicPr preferRelativeResize="0"/>
          <p:nvPr/>
        </p:nvPicPr>
        <p:blipFill>
          <a:blip r:embed="rId3">
            <a:alphaModFix/>
          </a:blip>
          <a:stretch>
            <a:fillRect/>
          </a:stretch>
        </p:blipFill>
        <p:spPr>
          <a:xfrm>
            <a:off x="5003800" y="1356967"/>
            <a:ext cx="7188200" cy="39624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r>
              <a:rPr lang="en" dirty="0">
                <a:latin typeface="Times New Roman" panose="02020603050405020304" pitchFamily="18" charset="0"/>
                <a:cs typeface="Times New Roman" panose="02020603050405020304" pitchFamily="18" charset="0"/>
              </a:rPr>
              <a:t>Which NVM device is the most suitable for crossbar arrays?</a:t>
            </a:r>
            <a:endParaRPr dirty="0">
              <a:latin typeface="Times New Roman" panose="02020603050405020304" pitchFamily="18" charset="0"/>
              <a:cs typeface="Times New Roman" panose="02020603050405020304" pitchFamily="18" charset="0"/>
            </a:endParaRPr>
          </a:p>
        </p:txBody>
      </p:sp>
      <p:sp>
        <p:nvSpPr>
          <p:cNvPr id="74" name="Google Shape;74;p16"/>
          <p:cNvSpPr txBox="1">
            <a:spLocks noGrp="1"/>
          </p:cNvSpPr>
          <p:nvPr>
            <p:ph type="body" idx="1"/>
          </p:nvPr>
        </p:nvSpPr>
        <p:spPr>
          <a:xfrm>
            <a:off x="415600" y="1852467"/>
            <a:ext cx="11360800" cy="4193600"/>
          </a:xfrm>
          <a:prstGeom prst="rect">
            <a:avLst/>
          </a:prstGeom>
        </p:spPr>
        <p:txBody>
          <a:bodyPr spcFirstLastPara="1" vert="horz" wrap="square" lIns="121900" tIns="121900" rIns="121900" bIns="121900" rtlCol="0" anchor="t" anchorCtr="0">
            <a:normAutofit/>
          </a:bodyPr>
          <a:lstStyle/>
          <a:p>
            <a:pPr marL="0" indent="0">
              <a:buNone/>
            </a:pPr>
            <a:r>
              <a:rPr lang="en" dirty="0">
                <a:latin typeface="Times New Roman" panose="02020603050405020304" pitchFamily="18" charset="0"/>
                <a:cs typeface="Times New Roman" panose="02020603050405020304" pitchFamily="18" charset="0"/>
              </a:rPr>
              <a:t>Crossbar arrays can be constructed with many types of nonvolatile memories which have programmable resistances.</a:t>
            </a:r>
            <a:endParaRPr dirty="0">
              <a:latin typeface="Times New Roman" panose="02020603050405020304" pitchFamily="18" charset="0"/>
              <a:cs typeface="Times New Roman" panose="02020603050405020304" pitchFamily="18" charset="0"/>
            </a:endParaRPr>
          </a:p>
          <a:p>
            <a:pPr>
              <a:spcBef>
                <a:spcPts val="1600"/>
              </a:spcBef>
            </a:pPr>
            <a:r>
              <a:rPr lang="en" dirty="0">
                <a:latin typeface="Times New Roman" panose="02020603050405020304" pitchFamily="18" charset="0"/>
                <a:cs typeface="Times New Roman" panose="02020603050405020304" pitchFamily="18" charset="0"/>
              </a:rPr>
              <a:t>Resistive RAM</a:t>
            </a:r>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Phase Change Memory</a:t>
            </a:r>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ECRAM</a:t>
            </a:r>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NOR/NAND Flash cells</a:t>
            </a:r>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MRAM</a:t>
            </a:r>
          </a:p>
          <a:p>
            <a:r>
              <a:rPr lang="en-US" dirty="0">
                <a:latin typeface="Times New Roman" panose="02020603050405020304" pitchFamily="18" charset="0"/>
                <a:cs typeface="Times New Roman" panose="02020603050405020304" pitchFamily="18" charset="0"/>
              </a:rPr>
              <a:t>STT-RAM</a:t>
            </a:r>
            <a:endParaRPr dirty="0">
              <a:latin typeface="Times New Roman" panose="02020603050405020304" pitchFamily="18" charset="0"/>
              <a:cs typeface="Times New Roman" panose="02020603050405020304" pitchFamily="18" charset="0"/>
            </a:endParaRPr>
          </a:p>
          <a:p>
            <a:pPr marL="0" indent="0">
              <a:spcBef>
                <a:spcPts val="1600"/>
              </a:spcBef>
              <a:buNone/>
            </a:pPr>
            <a:r>
              <a:rPr lang="en" dirty="0">
                <a:latin typeface="Times New Roman" panose="02020603050405020304" pitchFamily="18" charset="0"/>
                <a:cs typeface="Times New Roman" panose="02020603050405020304" pitchFamily="18" charset="0"/>
              </a:rPr>
              <a:t>Which technology is ideal for neural network acceleration on edge?</a:t>
            </a:r>
            <a:endParaRPr dirty="0">
              <a:latin typeface="Times New Roman" panose="02020603050405020304" pitchFamily="18" charset="0"/>
              <a:cs typeface="Times New Roman" panose="02020603050405020304" pitchFamily="18" charset="0"/>
            </a:endParaRPr>
          </a:p>
          <a:p>
            <a:pPr marL="0" indent="0">
              <a:spcBef>
                <a:spcPts val="1600"/>
              </a:spcBef>
              <a:spcAft>
                <a:spcPts val="1600"/>
              </a:spcAft>
              <a:buNone/>
            </a:pP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latin typeface="Times New Roman" panose="02020603050405020304" pitchFamily="18" charset="0"/>
                <a:cs typeface="Times New Roman" panose="02020603050405020304" pitchFamily="18" charset="0"/>
              </a:rPr>
              <a:t>Applications of RRAM in Edge Devices</a:t>
            </a:r>
            <a:endParaRPr dirty="0">
              <a:latin typeface="Times New Roman" panose="02020603050405020304" pitchFamily="18" charset="0"/>
              <a:cs typeface="Times New Roman" panose="02020603050405020304" pitchFamily="18" charset="0"/>
            </a:endParaRPr>
          </a:p>
        </p:txBody>
      </p:sp>
      <p:sp>
        <p:nvSpPr>
          <p:cNvPr id="80" name="Google Shape;80;p17"/>
          <p:cNvSpPr txBox="1">
            <a:spLocks noGrp="1"/>
          </p:cNvSpPr>
          <p:nvPr>
            <p:ph type="body" idx="1"/>
          </p:nvPr>
        </p:nvSpPr>
        <p:spPr>
          <a:xfrm>
            <a:off x="415600" y="1536633"/>
            <a:ext cx="6984000" cy="5005600"/>
          </a:xfrm>
          <a:prstGeom prst="rect">
            <a:avLst/>
          </a:prstGeom>
        </p:spPr>
        <p:txBody>
          <a:bodyPr spcFirstLastPara="1" vert="horz" wrap="square" lIns="121900" tIns="121900" rIns="121900" bIns="121900" rtlCol="0" anchor="t" anchorCtr="0">
            <a:normAutofit lnSpcReduction="10000"/>
          </a:bodyPr>
          <a:lstStyle/>
          <a:p>
            <a:r>
              <a:rPr lang="en" dirty="0">
                <a:latin typeface="Times New Roman" panose="02020603050405020304" pitchFamily="18" charset="0"/>
                <a:cs typeface="Times New Roman" panose="02020603050405020304" pitchFamily="18" charset="0"/>
              </a:rPr>
              <a:t>RRAM is a storage class Non Volatile Memory </a:t>
            </a:r>
            <a:endParaRPr dirty="0">
              <a:latin typeface="Times New Roman" panose="02020603050405020304" pitchFamily="18" charset="0"/>
              <a:cs typeface="Times New Roman" panose="02020603050405020304" pitchFamily="18" charset="0"/>
            </a:endParaRPr>
          </a:p>
          <a:p>
            <a:pPr lvl="1"/>
            <a:r>
              <a:rPr lang="en" dirty="0">
                <a:latin typeface="Times New Roman" panose="02020603050405020304" pitchFamily="18" charset="0"/>
                <a:cs typeface="Times New Roman" panose="02020603050405020304" pitchFamily="18" charset="0"/>
              </a:rPr>
              <a:t>Resistance is programmable </a:t>
            </a:r>
            <a:endParaRPr dirty="0">
              <a:latin typeface="Times New Roman" panose="02020603050405020304" pitchFamily="18" charset="0"/>
              <a:cs typeface="Times New Roman" panose="02020603050405020304" pitchFamily="18" charset="0"/>
            </a:endParaRPr>
          </a:p>
          <a:p>
            <a:pPr lvl="1"/>
            <a:r>
              <a:rPr lang="en" dirty="0">
                <a:latin typeface="Times New Roman" panose="02020603050405020304" pitchFamily="18" charset="0"/>
                <a:cs typeface="Times New Roman" panose="02020603050405020304" pitchFamily="18" charset="0"/>
              </a:rPr>
              <a:t>Stochastic</a:t>
            </a:r>
            <a:endParaRPr dirty="0">
              <a:latin typeface="Times New Roman" panose="02020603050405020304" pitchFamily="18" charset="0"/>
              <a:cs typeface="Times New Roman" panose="02020603050405020304" pitchFamily="18" charset="0"/>
            </a:endParaRPr>
          </a:p>
          <a:p>
            <a:pPr lvl="1"/>
            <a:r>
              <a:rPr lang="en" dirty="0">
                <a:latin typeface="Times New Roman" panose="02020603050405020304" pitchFamily="18" charset="0"/>
                <a:cs typeface="Times New Roman" panose="02020603050405020304" pitchFamily="18" charset="0"/>
              </a:rPr>
              <a:t>Stable for 10+years</a:t>
            </a:r>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RRAM is compatible with back end of line (BEOL) CMOS processes </a:t>
            </a:r>
            <a:endParaRPr dirty="0">
              <a:latin typeface="Times New Roman" panose="02020603050405020304" pitchFamily="18" charset="0"/>
              <a:cs typeface="Times New Roman" panose="02020603050405020304" pitchFamily="18" charset="0"/>
            </a:endParaRPr>
          </a:p>
          <a:p>
            <a:pPr lvl="1"/>
            <a:r>
              <a:rPr lang="en" dirty="0">
                <a:latin typeface="Times New Roman" panose="02020603050405020304" pitchFamily="18" charset="0"/>
                <a:cs typeface="Times New Roman" panose="02020603050405020304" pitchFamily="18" charset="0"/>
              </a:rPr>
              <a:t>Typically consists of a metal oxide layer sandwiched between metal layers</a:t>
            </a:r>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Potential Applications of RRAM</a:t>
            </a:r>
            <a:endParaRPr dirty="0">
              <a:latin typeface="Times New Roman" panose="02020603050405020304" pitchFamily="18" charset="0"/>
              <a:cs typeface="Times New Roman" panose="02020603050405020304" pitchFamily="18" charset="0"/>
            </a:endParaRPr>
          </a:p>
          <a:p>
            <a:pPr lvl="1"/>
            <a:r>
              <a:rPr lang="en" dirty="0">
                <a:latin typeface="Times New Roman" panose="02020603050405020304" pitchFamily="18" charset="0"/>
                <a:cs typeface="Times New Roman" panose="02020603050405020304" pitchFamily="18" charset="0"/>
              </a:rPr>
              <a:t>Storage Devices</a:t>
            </a:r>
            <a:endParaRPr dirty="0">
              <a:latin typeface="Times New Roman" panose="02020603050405020304" pitchFamily="18" charset="0"/>
              <a:cs typeface="Times New Roman" panose="02020603050405020304" pitchFamily="18" charset="0"/>
            </a:endParaRPr>
          </a:p>
          <a:p>
            <a:pPr lvl="1"/>
            <a:r>
              <a:rPr lang="en" dirty="0">
                <a:latin typeface="Times New Roman" panose="02020603050405020304" pitchFamily="18" charset="0"/>
                <a:cs typeface="Times New Roman" panose="02020603050405020304" pitchFamily="18" charset="0"/>
              </a:rPr>
              <a:t>Vector-Matrix Computations</a:t>
            </a:r>
            <a:endParaRPr dirty="0">
              <a:latin typeface="Times New Roman" panose="02020603050405020304" pitchFamily="18" charset="0"/>
              <a:cs typeface="Times New Roman" panose="02020603050405020304" pitchFamily="18" charset="0"/>
            </a:endParaRPr>
          </a:p>
          <a:p>
            <a:pPr lvl="1"/>
            <a:r>
              <a:rPr lang="en" dirty="0">
                <a:latin typeface="Times New Roman" panose="02020603050405020304" pitchFamily="18" charset="0"/>
                <a:cs typeface="Times New Roman" panose="02020603050405020304" pitchFamily="18" charset="0"/>
              </a:rPr>
              <a:t>Compute In Memory</a:t>
            </a:r>
            <a:endParaRPr dirty="0">
              <a:latin typeface="Times New Roman" panose="02020603050405020304" pitchFamily="18" charset="0"/>
              <a:cs typeface="Times New Roman" panose="02020603050405020304" pitchFamily="18" charset="0"/>
            </a:endParaRPr>
          </a:p>
          <a:p>
            <a:pPr lvl="1"/>
            <a:r>
              <a:rPr lang="en" dirty="0">
                <a:latin typeface="Times New Roman" panose="02020603050405020304" pitchFamily="18" charset="0"/>
                <a:cs typeface="Times New Roman" panose="02020603050405020304" pitchFamily="18" charset="0"/>
              </a:rPr>
              <a:t>Random Number Generation for security </a:t>
            </a:r>
            <a:endParaRPr dirty="0">
              <a:latin typeface="Times New Roman" panose="02020603050405020304" pitchFamily="18" charset="0"/>
              <a:cs typeface="Times New Roman" panose="02020603050405020304" pitchFamily="18" charset="0"/>
            </a:endParaRPr>
          </a:p>
        </p:txBody>
      </p:sp>
      <p:pic>
        <p:nvPicPr>
          <p:cNvPr id="81" name="Google Shape;81;p17"/>
          <p:cNvPicPr preferRelativeResize="0"/>
          <p:nvPr/>
        </p:nvPicPr>
        <p:blipFill>
          <a:blip r:embed="rId3">
            <a:alphaModFix/>
          </a:blip>
          <a:stretch>
            <a:fillRect/>
          </a:stretch>
        </p:blipFill>
        <p:spPr>
          <a:xfrm>
            <a:off x="7399434" y="1266534"/>
            <a:ext cx="4679799" cy="47204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81272-382F-4569-9BB2-97A9DBDC44AB}"/>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Modeling Biological Neurons</a:t>
            </a:r>
          </a:p>
        </p:txBody>
      </p:sp>
      <p:pic>
        <p:nvPicPr>
          <p:cNvPr id="4" name="Content Placeholder 3">
            <a:extLst>
              <a:ext uri="{FF2B5EF4-FFF2-40B4-BE49-F238E27FC236}">
                <a16:creationId xmlns:a16="http://schemas.microsoft.com/office/drawing/2014/main" id="{5F19B1E2-76DA-44E5-A3BC-8F918C7CC6FB}"/>
              </a:ext>
            </a:extLst>
          </p:cNvPr>
          <p:cNvPicPr>
            <a:picLocks noGrp="1" noChangeAspect="1"/>
          </p:cNvPicPr>
          <p:nvPr>
            <p:ph idx="1"/>
          </p:nvPr>
        </p:nvPicPr>
        <p:blipFill>
          <a:blip r:embed="rId3"/>
          <a:stretch>
            <a:fillRect/>
          </a:stretch>
        </p:blipFill>
        <p:spPr>
          <a:xfrm>
            <a:off x="838200" y="2889695"/>
            <a:ext cx="5029636" cy="2517866"/>
          </a:xfrm>
          <a:prstGeom prst="rect">
            <a:avLst/>
          </a:prstGeom>
        </p:spPr>
      </p:pic>
      <p:pic>
        <p:nvPicPr>
          <p:cNvPr id="5" name="Picture 4">
            <a:extLst>
              <a:ext uri="{FF2B5EF4-FFF2-40B4-BE49-F238E27FC236}">
                <a16:creationId xmlns:a16="http://schemas.microsoft.com/office/drawing/2014/main" id="{01C4D2F7-9C85-4B53-897A-958D33949911}"/>
              </a:ext>
            </a:extLst>
          </p:cNvPr>
          <p:cNvPicPr>
            <a:picLocks noChangeAspect="1"/>
          </p:cNvPicPr>
          <p:nvPr/>
        </p:nvPicPr>
        <p:blipFill>
          <a:blip r:embed="rId4"/>
          <a:stretch>
            <a:fillRect/>
          </a:stretch>
        </p:blipFill>
        <p:spPr>
          <a:xfrm>
            <a:off x="6324166" y="2444648"/>
            <a:ext cx="5273497" cy="3407959"/>
          </a:xfrm>
          <a:prstGeom prst="rect">
            <a:avLst/>
          </a:prstGeom>
        </p:spPr>
      </p:pic>
    </p:spTree>
    <p:extLst>
      <p:ext uri="{BB962C8B-B14F-4D97-AF65-F5344CB8AC3E}">
        <p14:creationId xmlns:p14="http://schemas.microsoft.com/office/powerpoint/2010/main" val="1824450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r>
              <a:rPr lang="en" dirty="0">
                <a:latin typeface="Times New Roman" panose="02020603050405020304" pitchFamily="18" charset="0"/>
                <a:cs typeface="Times New Roman" panose="02020603050405020304" pitchFamily="18" charset="0"/>
              </a:rPr>
              <a:t>Random Number Generation </a:t>
            </a:r>
            <a:endParaRPr dirty="0">
              <a:latin typeface="Times New Roman" panose="02020603050405020304" pitchFamily="18" charset="0"/>
              <a:cs typeface="Times New Roman" panose="02020603050405020304" pitchFamily="18" charset="0"/>
            </a:endParaRPr>
          </a:p>
        </p:txBody>
      </p:sp>
      <p:sp>
        <p:nvSpPr>
          <p:cNvPr id="87" name="Google Shape;87;p1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dirty="0">
                <a:latin typeface="Times New Roman" panose="02020603050405020304" pitchFamily="18" charset="0"/>
                <a:cs typeface="Times New Roman" panose="02020603050405020304" pitchFamily="18" charset="0"/>
              </a:rPr>
              <a:t>Switching of RRAM devices are stochastic thus an array of RRAM devices can be programmed with pulses resulting in an random number of devices switching</a:t>
            </a:r>
            <a:endParaRPr dirty="0">
              <a:latin typeface="Times New Roman" panose="02020603050405020304" pitchFamily="18" charset="0"/>
              <a:cs typeface="Times New Roman" panose="02020603050405020304" pitchFamily="18" charset="0"/>
            </a:endParaRPr>
          </a:p>
          <a:p>
            <a:pPr marL="0" indent="0">
              <a:spcBef>
                <a:spcPts val="1600"/>
              </a:spcBef>
              <a:buNone/>
            </a:pPr>
            <a:r>
              <a:rPr lang="en" dirty="0">
                <a:latin typeface="Times New Roman" panose="02020603050405020304" pitchFamily="18" charset="0"/>
                <a:cs typeface="Times New Roman" panose="02020603050405020304" pitchFamily="18" charset="0"/>
              </a:rPr>
              <a:t>Used for:</a:t>
            </a:r>
            <a:endParaRPr dirty="0">
              <a:latin typeface="Times New Roman" panose="02020603050405020304" pitchFamily="18" charset="0"/>
              <a:cs typeface="Times New Roman" panose="02020603050405020304" pitchFamily="18" charset="0"/>
            </a:endParaRPr>
          </a:p>
          <a:p>
            <a:pPr>
              <a:spcBef>
                <a:spcPts val="1600"/>
              </a:spcBef>
            </a:pPr>
            <a:r>
              <a:rPr lang="en" dirty="0">
                <a:latin typeface="Times New Roman" panose="02020603050405020304" pitchFamily="18" charset="0"/>
                <a:cs typeface="Times New Roman" panose="02020603050405020304" pitchFamily="18" charset="0"/>
              </a:rPr>
              <a:t>PUFs</a:t>
            </a:r>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Hash Functions</a:t>
            </a:r>
            <a:endParaRPr dirty="0">
              <a:latin typeface="Times New Roman" panose="02020603050405020304" pitchFamily="18" charset="0"/>
              <a:cs typeface="Times New Roman" panose="02020603050405020304" pitchFamily="18" charset="0"/>
            </a:endParaRPr>
          </a:p>
        </p:txBody>
      </p:sp>
      <p:pic>
        <p:nvPicPr>
          <p:cNvPr id="88" name="Google Shape;88;p18"/>
          <p:cNvPicPr preferRelativeResize="0"/>
          <p:nvPr/>
        </p:nvPicPr>
        <p:blipFill>
          <a:blip r:embed="rId3">
            <a:alphaModFix/>
          </a:blip>
          <a:stretch>
            <a:fillRect/>
          </a:stretch>
        </p:blipFill>
        <p:spPr>
          <a:xfrm>
            <a:off x="8254600" y="2910936"/>
            <a:ext cx="3937400" cy="2557331"/>
          </a:xfrm>
          <a:prstGeom prst="rect">
            <a:avLst/>
          </a:prstGeom>
          <a:noFill/>
          <a:ln>
            <a:noFill/>
          </a:ln>
        </p:spPr>
      </p:pic>
      <p:pic>
        <p:nvPicPr>
          <p:cNvPr id="89" name="Google Shape;89;p18"/>
          <p:cNvPicPr preferRelativeResize="0"/>
          <p:nvPr/>
        </p:nvPicPr>
        <p:blipFill>
          <a:blip r:embed="rId4">
            <a:alphaModFix/>
          </a:blip>
          <a:stretch>
            <a:fillRect/>
          </a:stretch>
        </p:blipFill>
        <p:spPr>
          <a:xfrm>
            <a:off x="3338800" y="2644099"/>
            <a:ext cx="4700467" cy="3762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r>
              <a:rPr lang="en" dirty="0">
                <a:latin typeface="Times New Roman" panose="02020603050405020304" pitchFamily="18" charset="0"/>
                <a:cs typeface="Times New Roman" panose="02020603050405020304" pitchFamily="18" charset="0"/>
              </a:rPr>
              <a:t>Overview of Usage </a:t>
            </a:r>
            <a:endParaRPr dirty="0">
              <a:latin typeface="Times New Roman" panose="02020603050405020304" pitchFamily="18" charset="0"/>
              <a:cs typeface="Times New Roman" panose="02020603050405020304" pitchFamily="18" charset="0"/>
            </a:endParaRPr>
          </a:p>
        </p:txBody>
      </p:sp>
      <p:sp>
        <p:nvSpPr>
          <p:cNvPr id="102" name="Google Shape;102;p20"/>
          <p:cNvSpPr txBox="1">
            <a:spLocks noGrp="1"/>
          </p:cNvSpPr>
          <p:nvPr>
            <p:ph type="body" idx="1"/>
          </p:nvPr>
        </p:nvSpPr>
        <p:spPr>
          <a:xfrm>
            <a:off x="415600" y="1536633"/>
            <a:ext cx="7998800" cy="4982800"/>
          </a:xfrm>
          <a:prstGeom prst="rect">
            <a:avLst/>
          </a:prstGeom>
        </p:spPr>
        <p:txBody>
          <a:bodyPr spcFirstLastPara="1" vert="horz" wrap="square" lIns="121900" tIns="121900" rIns="121900" bIns="121900" rtlCol="0" anchor="t" anchorCtr="0">
            <a:normAutofit/>
          </a:bodyPr>
          <a:lstStyle/>
          <a:p>
            <a:r>
              <a:rPr lang="en" dirty="0">
                <a:latin typeface="Times New Roman" panose="02020603050405020304" pitchFamily="18" charset="0"/>
                <a:cs typeface="Times New Roman" panose="02020603050405020304" pitchFamily="18" charset="0"/>
              </a:rPr>
              <a:t>Mythic AI an analog hardware acceleration company uses NOR flash cells </a:t>
            </a:r>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IBM has published extensive research on PCM devices</a:t>
            </a:r>
            <a:endParaRPr dirty="0">
              <a:latin typeface="Times New Roman" panose="02020603050405020304" pitchFamily="18" charset="0"/>
              <a:cs typeface="Times New Roman" panose="02020603050405020304" pitchFamily="18" charset="0"/>
            </a:endParaRPr>
          </a:p>
          <a:p>
            <a:r>
              <a:rPr lang="en" dirty="0">
                <a:latin typeface="Times New Roman" panose="02020603050405020304" pitchFamily="18" charset="0"/>
                <a:cs typeface="Times New Roman" panose="02020603050405020304" pitchFamily="18" charset="0"/>
              </a:rPr>
              <a:t>Finding new metal oxides for RRAM devices is an active research area</a:t>
            </a:r>
            <a:endParaRPr dirty="0">
              <a:latin typeface="Times New Roman" panose="02020603050405020304" pitchFamily="18" charset="0"/>
              <a:cs typeface="Times New Roman" panose="02020603050405020304" pitchFamily="18" charset="0"/>
            </a:endParaRPr>
          </a:p>
          <a:p>
            <a:r>
              <a:rPr lang="en" b="1" dirty="0">
                <a:latin typeface="Times New Roman" panose="02020603050405020304" pitchFamily="18" charset="0"/>
                <a:cs typeface="Times New Roman" panose="02020603050405020304" pitchFamily="18" charset="0"/>
              </a:rPr>
              <a:t>The device that will win consumes little power, physically small, has little device to device variations, and has multiple bits of resolution</a:t>
            </a:r>
            <a:r>
              <a:rPr lang="en" b="1" dirty="0"/>
              <a:t>.</a:t>
            </a:r>
            <a:endParaRPr b="1" dirty="0"/>
          </a:p>
          <a:p>
            <a:pPr marL="0" indent="0">
              <a:spcBef>
                <a:spcPts val="1600"/>
              </a:spcBef>
              <a:spcAft>
                <a:spcPts val="1600"/>
              </a:spcAft>
              <a:buNone/>
            </a:pPr>
            <a:endParaRPr dirty="0"/>
          </a:p>
        </p:txBody>
      </p:sp>
      <p:pic>
        <p:nvPicPr>
          <p:cNvPr id="103" name="Google Shape;103;p20"/>
          <p:cNvPicPr preferRelativeResize="0"/>
          <p:nvPr/>
        </p:nvPicPr>
        <p:blipFill>
          <a:blip r:embed="rId3">
            <a:alphaModFix/>
          </a:blip>
          <a:stretch>
            <a:fillRect/>
          </a:stretch>
        </p:blipFill>
        <p:spPr>
          <a:xfrm>
            <a:off x="8414600" y="-2"/>
            <a:ext cx="3777400" cy="3233367"/>
          </a:xfrm>
          <a:prstGeom prst="rect">
            <a:avLst/>
          </a:prstGeom>
          <a:noFill/>
          <a:ln>
            <a:noFill/>
          </a:ln>
        </p:spPr>
      </p:pic>
      <p:pic>
        <p:nvPicPr>
          <p:cNvPr id="104" name="Google Shape;104;p20"/>
          <p:cNvPicPr preferRelativeResize="0"/>
          <p:nvPr/>
        </p:nvPicPr>
        <p:blipFill>
          <a:blip r:embed="rId4">
            <a:alphaModFix/>
          </a:blip>
          <a:stretch>
            <a:fillRect/>
          </a:stretch>
        </p:blipFill>
        <p:spPr>
          <a:xfrm>
            <a:off x="8645184" y="3003234"/>
            <a:ext cx="3316233" cy="385476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F2FE-95C8-4DEA-81E0-3FA429C5E596}"/>
              </a:ext>
            </a:extLst>
          </p:cNvPr>
          <p:cNvSpPr>
            <a:spLocks noGrp="1"/>
          </p:cNvSpPr>
          <p:nvPr>
            <p:ph type="title"/>
          </p:nvPr>
        </p:nvSpPr>
        <p:spPr>
          <a:xfrm>
            <a:off x="1750291" y="114300"/>
            <a:ext cx="9144000" cy="571500"/>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Conclusions and Final Remarks</a:t>
            </a:r>
          </a:p>
        </p:txBody>
      </p:sp>
      <p:sp>
        <p:nvSpPr>
          <p:cNvPr id="3" name="Content Placeholder 2">
            <a:extLst>
              <a:ext uri="{FF2B5EF4-FFF2-40B4-BE49-F238E27FC236}">
                <a16:creationId xmlns:a16="http://schemas.microsoft.com/office/drawing/2014/main" id="{F308E490-2D51-43EA-BF9D-F1400D268D56}"/>
              </a:ext>
            </a:extLst>
          </p:cNvPr>
          <p:cNvSpPr>
            <a:spLocks noGrp="1"/>
          </p:cNvSpPr>
          <p:nvPr>
            <p:ph sz="quarter" idx="1"/>
          </p:nvPr>
        </p:nvSpPr>
        <p:spPr>
          <a:xfrm>
            <a:off x="1360171" y="1066800"/>
            <a:ext cx="9534120" cy="5311140"/>
          </a:xfrm>
        </p:spPr>
        <p:txBody>
          <a:bodyPr>
            <a:normAutofit/>
          </a:bodyPr>
          <a:lstStyle/>
          <a:p>
            <a:r>
              <a:rPr lang="en-US" dirty="0">
                <a:latin typeface="Times New Roman" panose="02020603050405020304" pitchFamily="18" charset="0"/>
                <a:cs typeface="Times New Roman" panose="02020603050405020304" pitchFamily="18" charset="0"/>
              </a:rPr>
              <a:t>New applications related to ML are having a major impact on the design of future computer systems.</a:t>
            </a:r>
          </a:p>
          <a:p>
            <a:r>
              <a:rPr lang="en-US" dirty="0">
                <a:latin typeface="Times New Roman" panose="02020603050405020304" pitchFamily="18" charset="0"/>
                <a:cs typeface="Times New Roman" panose="02020603050405020304" pitchFamily="18" charset="0"/>
              </a:rPr>
              <a:t>Many architectural ideas some old and some new are being applied to meet the computation needs of ML</a:t>
            </a:r>
          </a:p>
          <a:p>
            <a:r>
              <a:rPr lang="en-US" dirty="0">
                <a:latin typeface="Times New Roman" panose="02020603050405020304" pitchFamily="18" charset="0"/>
                <a:cs typeface="Times New Roman" panose="02020603050405020304" pitchFamily="18" charset="0"/>
              </a:rPr>
              <a:t>The main computation thread is matrix-vector multiplication</a:t>
            </a:r>
          </a:p>
          <a:p>
            <a:r>
              <a:rPr lang="en-US" dirty="0">
                <a:latin typeface="Times New Roman" panose="02020603050405020304" pitchFamily="18" charset="0"/>
                <a:cs typeface="Times New Roman" panose="02020603050405020304" pitchFamily="18" charset="0"/>
              </a:rPr>
              <a:t>Some of the target domains, as is the case for edge platforms, need low power and efficient implementations, such as NVM</a:t>
            </a:r>
          </a:p>
          <a:p>
            <a:r>
              <a:rPr lang="en-US" dirty="0">
                <a:latin typeface="Times New Roman" panose="02020603050405020304" pitchFamily="18" charset="0"/>
                <a:cs typeface="Times New Roman" panose="02020603050405020304" pitchFamily="18" charset="0"/>
              </a:rPr>
              <a:t>Hybrid accelerators are most likely the future of computing for ML</a:t>
            </a:r>
          </a:p>
          <a:p>
            <a:pPr marL="0" indent="0">
              <a:buNone/>
            </a:pP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75842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09BCE-0532-4259-9859-B5DDC783F875}"/>
              </a:ext>
            </a:extLst>
          </p:cNvPr>
          <p:cNvSpPr>
            <a:spLocks noGrp="1"/>
          </p:cNvSpPr>
          <p:nvPr>
            <p:ph type="title"/>
          </p:nvPr>
        </p:nvSpPr>
        <p:spPr>
          <a:xfrm>
            <a:off x="758190" y="64626"/>
            <a:ext cx="10515600" cy="1325563"/>
          </a:xfrm>
        </p:spPr>
        <p:txBody>
          <a:bodyPr>
            <a:normAutofit/>
          </a:bodyPr>
          <a:lstStyle/>
          <a:p>
            <a:r>
              <a:rPr lang="en-US" sz="3600" dirty="0">
                <a:latin typeface="Times New Roman" panose="02020603050405020304" pitchFamily="18" charset="0"/>
                <a:cs typeface="Times New Roman" panose="02020603050405020304" pitchFamily="18" charset="0"/>
              </a:rPr>
              <a:t>ML Computation is Mostly Matrix Multiplications </a:t>
            </a:r>
          </a:p>
        </p:txBody>
      </p:sp>
      <p:sp>
        <p:nvSpPr>
          <p:cNvPr id="3" name="Content Placeholder 2">
            <a:extLst>
              <a:ext uri="{FF2B5EF4-FFF2-40B4-BE49-F238E27FC236}">
                <a16:creationId xmlns:a16="http://schemas.microsoft.com/office/drawing/2014/main" id="{29395DC9-9A62-41C6-9CB2-A610DF0263DB}"/>
              </a:ext>
            </a:extLst>
          </p:cNvPr>
          <p:cNvSpPr>
            <a:spLocks noGrp="1"/>
          </p:cNvSpPr>
          <p:nvPr>
            <p:ph idx="1"/>
          </p:nvPr>
        </p:nvSpPr>
        <p:spPr>
          <a:xfrm>
            <a:off x="365761" y="1469980"/>
            <a:ext cx="11521440" cy="5125130"/>
          </a:xfrm>
        </p:spPr>
        <p:txBody>
          <a:bodyPr/>
          <a:lstStyle/>
          <a:p>
            <a:r>
              <a:rPr lang="en-US" dirty="0">
                <a:latin typeface="Times New Roman" panose="02020603050405020304" pitchFamily="18" charset="0"/>
                <a:cs typeface="Times New Roman" panose="02020603050405020304" pitchFamily="18" charset="0"/>
              </a:rPr>
              <a:t>M by N matrix of weights multiplied by N by 1 vector of inputs</a:t>
            </a:r>
          </a:p>
          <a:p>
            <a:r>
              <a:rPr lang="en-US" dirty="0">
                <a:latin typeface="Times New Roman" panose="02020603050405020304" pitchFamily="18" charset="0"/>
                <a:cs typeface="Times New Roman" panose="02020603050405020304" pitchFamily="18" charset="0"/>
              </a:rPr>
              <a:t>Need an activation function after this matrix operation: Rectifier, Sigmoid, and etc.</a:t>
            </a:r>
          </a:p>
          <a:p>
            <a:r>
              <a:rPr lang="en-US" dirty="0">
                <a:latin typeface="Times New Roman" panose="02020603050405020304" pitchFamily="18" charset="0"/>
                <a:cs typeface="Times New Roman" panose="02020603050405020304" pitchFamily="18" charset="0"/>
              </a:rPr>
              <a:t>Matrices are dense</a:t>
            </a:r>
          </a:p>
          <a:p>
            <a:endParaRPr lang="en-US" dirty="0">
              <a:latin typeface="Times New Roman" panose="02020603050405020304" pitchFamily="18" charset="0"/>
              <a:cs typeface="Times New Roman" panose="02020603050405020304" pitchFamily="18" charset="0"/>
            </a:endParaRPr>
          </a:p>
        </p:txBody>
      </p:sp>
      <p:pic>
        <p:nvPicPr>
          <p:cNvPr id="5" name="Picture 4" descr="A close up of a map&#10;&#10;Description generated with very high confidence">
            <a:extLst>
              <a:ext uri="{FF2B5EF4-FFF2-40B4-BE49-F238E27FC236}">
                <a16:creationId xmlns:a16="http://schemas.microsoft.com/office/drawing/2014/main" id="{178466A1-C64F-476E-90CE-143C883C1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3960" y="4702809"/>
            <a:ext cx="1884330" cy="1370422"/>
          </a:xfrm>
          <a:prstGeom prst="rect">
            <a:avLst/>
          </a:prstGeom>
        </p:spPr>
      </p:pic>
      <p:pic>
        <p:nvPicPr>
          <p:cNvPr id="7" name="Picture 6">
            <a:extLst>
              <a:ext uri="{FF2B5EF4-FFF2-40B4-BE49-F238E27FC236}">
                <a16:creationId xmlns:a16="http://schemas.microsoft.com/office/drawing/2014/main" id="{ABC02EB3-F2EC-4A29-A1F1-27A04278B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77" y="3719572"/>
            <a:ext cx="5453896" cy="2726948"/>
          </a:xfrm>
          <a:prstGeom prst="rect">
            <a:avLst/>
          </a:prstGeom>
        </p:spPr>
      </p:pic>
      <p:pic>
        <p:nvPicPr>
          <p:cNvPr id="9" name="Picture 8">
            <a:extLst>
              <a:ext uri="{FF2B5EF4-FFF2-40B4-BE49-F238E27FC236}">
                <a16:creationId xmlns:a16="http://schemas.microsoft.com/office/drawing/2014/main" id="{A55758DD-C7C7-4861-AA7A-870D6E4D8C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1444" y="2986210"/>
            <a:ext cx="2196846" cy="1183290"/>
          </a:xfrm>
          <a:prstGeom prst="rect">
            <a:avLst/>
          </a:prstGeom>
        </p:spPr>
      </p:pic>
      <p:pic>
        <p:nvPicPr>
          <p:cNvPr id="11" name="Picture 10">
            <a:extLst>
              <a:ext uri="{FF2B5EF4-FFF2-40B4-BE49-F238E27FC236}">
                <a16:creationId xmlns:a16="http://schemas.microsoft.com/office/drawing/2014/main" id="{9A43DD9A-16BF-448B-8C23-EDD4C7816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5978" y="2649471"/>
            <a:ext cx="5001006" cy="2001476"/>
          </a:xfrm>
          <a:prstGeom prst="rect">
            <a:avLst/>
          </a:prstGeom>
        </p:spPr>
      </p:pic>
    </p:spTree>
    <p:extLst>
      <p:ext uri="{BB962C8B-B14F-4D97-AF65-F5344CB8AC3E}">
        <p14:creationId xmlns:p14="http://schemas.microsoft.com/office/powerpoint/2010/main" val="97216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E0BB7-E34E-4D11-9CFD-D625A2121EF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Biological Neurons are </a:t>
            </a:r>
            <a:r>
              <a:rPr lang="en-US" u="sng"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Multiplying and Adding</a:t>
            </a:r>
          </a:p>
        </p:txBody>
      </p:sp>
      <p:sp>
        <p:nvSpPr>
          <p:cNvPr id="3" name="Content Placeholder 2">
            <a:extLst>
              <a:ext uri="{FF2B5EF4-FFF2-40B4-BE49-F238E27FC236}">
                <a16:creationId xmlns:a16="http://schemas.microsoft.com/office/drawing/2014/main" id="{670A8A18-2A15-4505-BBD6-A265A0E4A39C}"/>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We can model them by performing multiply and add operations</a:t>
            </a:r>
          </a:p>
          <a:p>
            <a:r>
              <a:rPr lang="en-US" dirty="0">
                <a:latin typeface="Times New Roman" panose="02020603050405020304" pitchFamily="18" charset="0"/>
                <a:cs typeface="Times New Roman" panose="02020603050405020304" pitchFamily="18" charset="0"/>
              </a:rPr>
              <a:t>Efficient direct implementation is not impossible but still far away</a:t>
            </a:r>
          </a:p>
          <a:p>
            <a:r>
              <a:rPr lang="en-US" dirty="0">
                <a:latin typeface="Times New Roman" panose="02020603050405020304" pitchFamily="18" charset="0"/>
                <a:cs typeface="Times New Roman" panose="02020603050405020304" pitchFamily="18" charset="0"/>
              </a:rPr>
              <a:t>Computer architecture in terms of development of accelerators and approximate computation are some of the current solutions</a:t>
            </a:r>
          </a:p>
          <a:p>
            <a:r>
              <a:rPr lang="en-US" dirty="0">
                <a:latin typeface="Times New Roman" panose="02020603050405020304" pitchFamily="18" charset="0"/>
                <a:cs typeface="Times New Roman" panose="02020603050405020304" pitchFamily="18" charset="0"/>
              </a:rPr>
              <a:t>We are far below in capability what neurons can do in terms of connectivity and the number of active neurons (computing nodes)</a:t>
            </a:r>
          </a:p>
          <a:p>
            <a:r>
              <a:rPr lang="en-US" dirty="0">
                <a:latin typeface="Times New Roman" panose="02020603050405020304" pitchFamily="18" charset="0"/>
                <a:cs typeface="Times New Roman" panose="02020603050405020304" pitchFamily="18" charset="0"/>
              </a:rPr>
              <a:t>VLSI scaling is a limiting factor</a:t>
            </a:r>
          </a:p>
          <a:p>
            <a:r>
              <a:rPr lang="en-US" dirty="0">
                <a:latin typeface="Times New Roman" panose="02020603050405020304" pitchFamily="18" charset="0"/>
                <a:cs typeface="Times New Roman" panose="02020603050405020304" pitchFamily="18" charset="0"/>
              </a:rPr>
              <a:t>Computing with an accelerators is making a come back </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166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D489-9557-4498-B2F4-D1DE1E7B0E2E}"/>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Deep Learning Limitation and Advantages</a:t>
            </a:r>
          </a:p>
        </p:txBody>
      </p:sp>
      <p:sp>
        <p:nvSpPr>
          <p:cNvPr id="3" name="Content Placeholder 2">
            <a:extLst>
              <a:ext uri="{FF2B5EF4-FFF2-40B4-BE49-F238E27FC236}">
                <a16:creationId xmlns:a16="http://schemas.microsoft.com/office/drawing/2014/main" id="{6BB0DE01-E832-4127-B15E-0A782151B0EC}"/>
              </a:ext>
            </a:extLst>
          </p:cNvPr>
          <p:cNvSpPr>
            <a:spLocks noGrp="1"/>
          </p:cNvSpPr>
          <p:nvPr>
            <p:ph idx="1"/>
          </p:nvPr>
        </p:nvSpPr>
        <p:spPr/>
        <p:txBody>
          <a:bodyPr>
            <a:normAutofit/>
          </a:bodyPr>
          <a:lstStyle/>
          <a:p>
            <a:r>
              <a:rPr lang="en-US" sz="3600" dirty="0">
                <a:latin typeface="Times New Roman" panose="02020603050405020304" pitchFamily="18" charset="0"/>
                <a:cs typeface="Times New Roman" panose="02020603050405020304" pitchFamily="18" charset="0"/>
              </a:rPr>
              <a:t>Better than K-means, liner regression, and others, because it </a:t>
            </a:r>
            <a:r>
              <a:rPr lang="en-US" sz="3600" u="sng" dirty="0">
                <a:latin typeface="Times New Roman" panose="02020603050405020304" pitchFamily="18" charset="0"/>
                <a:cs typeface="Times New Roman" panose="02020603050405020304" pitchFamily="18" charset="0"/>
              </a:rPr>
              <a:t>does not require data scientists to identify the features in the data they want to model</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Related features are identified by the deep learning model itself. </a:t>
            </a:r>
          </a:p>
          <a:p>
            <a:r>
              <a:rPr lang="en-US" sz="3600" dirty="0">
                <a:latin typeface="Times New Roman" panose="02020603050405020304" pitchFamily="18" charset="0"/>
                <a:cs typeface="Times New Roman" panose="02020603050405020304" pitchFamily="18" charset="0"/>
              </a:rPr>
              <a:t>Deep learning is </a:t>
            </a:r>
            <a:r>
              <a:rPr lang="en-US" sz="3600" u="sng" dirty="0">
                <a:latin typeface="Times New Roman" panose="02020603050405020304" pitchFamily="18" charset="0"/>
                <a:cs typeface="Times New Roman" panose="02020603050405020304" pitchFamily="18" charset="0"/>
              </a:rPr>
              <a:t>excellent</a:t>
            </a:r>
            <a:r>
              <a:rPr lang="en-US" sz="3600" dirty="0">
                <a:latin typeface="Times New Roman" panose="02020603050405020304" pitchFamily="18" charset="0"/>
                <a:cs typeface="Times New Roman" panose="02020603050405020304" pitchFamily="18" charset="0"/>
              </a:rPr>
              <a:t> for language </a:t>
            </a:r>
            <a:r>
              <a:rPr lang="en-US" sz="3600" u="sng" dirty="0">
                <a:latin typeface="Times New Roman" panose="02020603050405020304" pitchFamily="18" charset="0"/>
                <a:cs typeface="Times New Roman" panose="02020603050405020304" pitchFamily="18" charset="0"/>
              </a:rPr>
              <a:t>translation</a:t>
            </a:r>
            <a:r>
              <a:rPr lang="en-US" sz="3600" dirty="0">
                <a:latin typeface="Times New Roman" panose="02020603050405020304" pitchFamily="18" charset="0"/>
                <a:cs typeface="Times New Roman" panose="02020603050405020304" pitchFamily="18" charset="0"/>
              </a:rPr>
              <a:t> but </a:t>
            </a:r>
            <a:r>
              <a:rPr lang="en-US" sz="3600" u="sng" dirty="0">
                <a:latin typeface="Times New Roman" panose="02020603050405020304" pitchFamily="18" charset="0"/>
                <a:cs typeface="Times New Roman" panose="02020603050405020304" pitchFamily="18" charset="0"/>
              </a:rPr>
              <a:t>not good </a:t>
            </a:r>
            <a:r>
              <a:rPr lang="en-US" sz="3600" dirty="0">
                <a:latin typeface="Times New Roman" panose="02020603050405020304" pitchFamily="18" charset="0"/>
                <a:cs typeface="Times New Roman" panose="02020603050405020304" pitchFamily="18" charset="0"/>
              </a:rPr>
              <a:t>at the </a:t>
            </a:r>
            <a:r>
              <a:rPr lang="en-US" sz="3600" u="sng" dirty="0">
                <a:latin typeface="Times New Roman" panose="02020603050405020304" pitchFamily="18" charset="0"/>
                <a:cs typeface="Times New Roman" panose="02020603050405020304" pitchFamily="18" charset="0"/>
              </a:rPr>
              <a:t>meaning</a:t>
            </a:r>
            <a:r>
              <a:rPr lang="en-US" sz="3600" dirty="0">
                <a:latin typeface="Times New Roman" panose="02020603050405020304" pitchFamily="18" charset="0"/>
                <a:cs typeface="Times New Roman" panose="02020603050405020304" pitchFamily="18" charset="0"/>
              </a:rPr>
              <a:t> of the </a:t>
            </a:r>
            <a:r>
              <a:rPr lang="en-US" sz="3600" u="sng" dirty="0">
                <a:latin typeface="Times New Roman" panose="02020603050405020304" pitchFamily="18" charset="0"/>
                <a:cs typeface="Times New Roman" panose="02020603050405020304" pitchFamily="18" charset="0"/>
              </a:rPr>
              <a:t>translation</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05782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4179</TotalTime>
  <Words>6489</Words>
  <Application>Microsoft Office PowerPoint</Application>
  <PresentationFormat>Widescreen</PresentationFormat>
  <Paragraphs>864</Paragraphs>
  <Slides>62</Slides>
  <Notes>43</Notes>
  <HiddenSlides>2</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62</vt:i4>
      </vt:variant>
    </vt:vector>
  </HeadingPairs>
  <TitlesOfParts>
    <vt:vector size="79" baseType="lpstr">
      <vt:lpstr>Adobe Hebrew</vt:lpstr>
      <vt:lpstr>AdvTT599b2154</vt:lpstr>
      <vt:lpstr>AdvTT599b2154+fb</vt:lpstr>
      <vt:lpstr>Arial</vt:lpstr>
      <vt:lpstr>Bernard MT Condensed</vt:lpstr>
      <vt:lpstr>Calibri</vt:lpstr>
      <vt:lpstr>Calibri Light</vt:lpstr>
      <vt:lpstr>Cambria Math</vt:lpstr>
      <vt:lpstr>Helvetica</vt:lpstr>
      <vt:lpstr>inherit</vt:lpstr>
      <vt:lpstr>Ivar Text</vt:lpstr>
      <vt:lpstr>Montserrat</vt:lpstr>
      <vt:lpstr>Times New Roman</vt:lpstr>
      <vt:lpstr>Times-Bold</vt:lpstr>
      <vt:lpstr>Verdana</vt:lpstr>
      <vt:lpstr>Wingdings</vt:lpstr>
      <vt:lpstr>Office Theme</vt:lpstr>
      <vt:lpstr>Computer Design Concepts for Machine Learning  Nader Bagherzadeh University of California, Irvine EECS Dept.</vt:lpstr>
      <vt:lpstr>AI, ML, and Brain-Like</vt:lpstr>
      <vt:lpstr>Major Technologies Impacted by Machine Learning</vt:lpstr>
      <vt:lpstr>Intuition vs. Computation</vt:lpstr>
      <vt:lpstr>Fun Facts about Your Brain</vt:lpstr>
      <vt:lpstr>Modeling Biological Neurons</vt:lpstr>
      <vt:lpstr>ML Computation is Mostly Matrix Multiplications </vt:lpstr>
      <vt:lpstr>Biological Neurons are not Multiplying and Adding</vt:lpstr>
      <vt:lpstr>Deep Learning Limitation and Advantages</vt:lpstr>
      <vt:lpstr>Data Quality Impacts ML Performance</vt:lpstr>
      <vt:lpstr>7 Revealing Ways AIs Fail IEEE Spectrum Oct 2021; C. Choi </vt:lpstr>
      <vt:lpstr>Training and Inference</vt:lpstr>
      <vt:lpstr>PowerPoint Presentation</vt:lpstr>
      <vt:lpstr>Computer Architecture is Making a Come Back</vt:lpstr>
      <vt:lpstr>Computation Types</vt:lpstr>
      <vt:lpstr>PowerPoint Presentation</vt:lpstr>
      <vt:lpstr>Telum: IBM AI Array Accelerator </vt:lpstr>
      <vt:lpstr>Intel Neurocomputing</vt:lpstr>
      <vt:lpstr>Intel: Advanced Matrix Extension</vt:lpstr>
      <vt:lpstr>Features</vt:lpstr>
      <vt:lpstr>Purpose and Performance</vt:lpstr>
      <vt:lpstr>Intel AMX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RISC-V with Extensions for AI</vt:lpstr>
      <vt:lpstr>Espranto Power Efficiency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Memory Access is Energy Hog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Edge versus Data Center</vt:lpstr>
      <vt:lpstr>Energy Efficiency of Edge AI Chips as a function of Computational Precision</vt:lpstr>
      <vt:lpstr>Edge Device Requirements</vt:lpstr>
      <vt:lpstr>VMM operations with NVM Crossbar arrays</vt:lpstr>
      <vt:lpstr>Which NVM device is the most suitable for crossbar arrays?</vt:lpstr>
      <vt:lpstr>Applications of RRAM in Edge Devices</vt:lpstr>
      <vt:lpstr>Random Number Generation </vt:lpstr>
      <vt:lpstr>Overview of Usage </vt:lpstr>
      <vt:lpstr>Conclusions and Final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Trends for Processor Architecture  Nader Bagherzadeh</dc:title>
  <dc:creator>Nader Bagherzadeh</dc:creator>
  <cp:lastModifiedBy>Nader Bagherzadeh</cp:lastModifiedBy>
  <cp:revision>204</cp:revision>
  <dcterms:created xsi:type="dcterms:W3CDTF">2018-08-17T00:06:28Z</dcterms:created>
  <dcterms:modified xsi:type="dcterms:W3CDTF">2022-06-28T19:46:02Z</dcterms:modified>
</cp:coreProperties>
</file>