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86" r:id="rId4"/>
    <p:sldId id="287" r:id="rId5"/>
    <p:sldId id="318" r:id="rId6"/>
    <p:sldId id="319" r:id="rId7"/>
    <p:sldId id="320" r:id="rId8"/>
    <p:sldId id="321" r:id="rId9"/>
    <p:sldId id="322" r:id="rId10"/>
    <p:sldId id="323" r:id="rId11"/>
    <p:sldId id="324" r:id="rId12"/>
    <p:sldId id="326" r:id="rId13"/>
    <p:sldId id="288" r:id="rId14"/>
    <p:sldId id="289" r:id="rId15"/>
    <p:sldId id="290" r:id="rId16"/>
    <p:sldId id="291" r:id="rId17"/>
    <p:sldId id="292" r:id="rId18"/>
    <p:sldId id="294" r:id="rId19"/>
    <p:sldId id="299" r:id="rId20"/>
    <p:sldId id="300" r:id="rId21"/>
    <p:sldId id="304" r:id="rId22"/>
    <p:sldId id="305" r:id="rId23"/>
    <p:sldId id="307" r:id="rId24"/>
    <p:sldId id="308" r:id="rId25"/>
    <p:sldId id="309" r:id="rId26"/>
    <p:sldId id="310" r:id="rId27"/>
    <p:sldId id="311" r:id="rId28"/>
    <p:sldId id="312" r:id="rId29"/>
    <p:sldId id="313" r:id="rId30"/>
    <p:sldId id="314" r:id="rId31"/>
    <p:sldId id="315" r:id="rId32"/>
    <p:sldId id="267" r:id="rId33"/>
    <p:sldId id="268" r:id="rId34"/>
    <p:sldId id="269" r:id="rId35"/>
    <p:sldId id="271" r:id="rId36"/>
    <p:sldId id="274" r:id="rId37"/>
    <p:sldId id="278" r:id="rId38"/>
    <p:sldId id="279" r:id="rId39"/>
    <p:sldId id="327" r:id="rId40"/>
    <p:sldId id="338" r:id="rId41"/>
    <p:sldId id="328" r:id="rId42"/>
    <p:sldId id="340" r:id="rId43"/>
    <p:sldId id="339" r:id="rId44"/>
    <p:sldId id="329" r:id="rId45"/>
    <p:sldId id="333" r:id="rId46"/>
    <p:sldId id="334" r:id="rId47"/>
    <p:sldId id="335" r:id="rId48"/>
    <p:sldId id="330" r:id="rId49"/>
    <p:sldId id="331" r:id="rId50"/>
    <p:sldId id="33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19 Apr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19 Apr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 Apr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19 Apr 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t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943100"/>
            <a:ext cx="7766936" cy="2107736"/>
          </a:xfrm>
        </p:spPr>
        <p:txBody>
          <a:bodyPr/>
          <a:lstStyle/>
          <a:p>
            <a:pPr algn="ctr"/>
            <a:r>
              <a:rPr lang="en-US" sz="3200" dirty="0"/>
              <a:t>Nonlinear methods of analysis of electrophysiological data and Machine learning methods application in clinical practice</a:t>
            </a:r>
          </a:p>
        </p:txBody>
      </p:sp>
      <p:sp>
        <p:nvSpPr>
          <p:cNvPr id="3" name="Subtitle 2"/>
          <p:cNvSpPr>
            <a:spLocks noGrp="1"/>
          </p:cNvSpPr>
          <p:nvPr>
            <p:ph type="subTitle" idx="1"/>
          </p:nvPr>
        </p:nvSpPr>
        <p:spPr>
          <a:xfrm>
            <a:off x="1507067" y="4788588"/>
            <a:ext cx="7766936" cy="1096899"/>
          </a:xfrm>
        </p:spPr>
        <p:txBody>
          <a:bodyPr>
            <a:normAutofit fontScale="85000" lnSpcReduction="20000"/>
          </a:bodyPr>
          <a:lstStyle/>
          <a:p>
            <a:pPr algn="ctr"/>
            <a:r>
              <a:rPr lang="sr-Latn-RS" sz="2600" dirty="0" smtClean="0">
                <a:solidFill>
                  <a:srgbClr val="00B050"/>
                </a:solidFill>
              </a:rPr>
              <a:t>Dr </a:t>
            </a:r>
            <a:r>
              <a:rPr lang="en-US" sz="2600" dirty="0" smtClean="0">
                <a:solidFill>
                  <a:srgbClr val="00B050"/>
                </a:solidFill>
              </a:rPr>
              <a:t>Milena </a:t>
            </a:r>
            <a:r>
              <a:rPr lang="sr-Latn-RS" sz="2600" dirty="0" smtClean="0">
                <a:solidFill>
                  <a:srgbClr val="00B050"/>
                </a:solidFill>
              </a:rPr>
              <a:t>Čukić</a:t>
            </a:r>
          </a:p>
          <a:p>
            <a:pPr algn="ctr"/>
            <a:r>
              <a:rPr lang="en-US" sz="2000" dirty="0"/>
              <a:t>Dpt. General Physiology with Biophysics</a:t>
            </a:r>
          </a:p>
          <a:p>
            <a:pPr algn="ctr"/>
            <a:r>
              <a:rPr lang="en-US" sz="2000" dirty="0"/>
              <a:t>University of Belgrade, Serbia</a:t>
            </a:r>
          </a:p>
        </p:txBody>
      </p:sp>
    </p:spTree>
    <p:extLst>
      <p:ext uri="{BB962C8B-B14F-4D97-AF65-F5344CB8AC3E}">
        <p14:creationId xmlns:p14="http://schemas.microsoft.com/office/powerpoint/2010/main" val="234068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Nonlinear dynamics, deterministic chaos, fractals</a:t>
            </a:r>
            <a:r>
              <a:rPr lang="en-US" dirty="0"/>
              <a:t/>
            </a:r>
            <a:br>
              <a:rPr lang="en-US" dirty="0"/>
            </a:br>
            <a:endParaRPr lang="en-US" dirty="0"/>
          </a:p>
        </p:txBody>
      </p:sp>
      <p:sp>
        <p:nvSpPr>
          <p:cNvPr id="3" name="Content Placeholder 2"/>
          <p:cNvSpPr>
            <a:spLocks noGrp="1"/>
          </p:cNvSpPr>
          <p:nvPr>
            <p:ph idx="1"/>
          </p:nvPr>
        </p:nvSpPr>
        <p:spPr>
          <a:xfrm>
            <a:off x="677334" y="2160589"/>
            <a:ext cx="8596668" cy="4479202"/>
          </a:xfrm>
        </p:spPr>
        <p:txBody>
          <a:bodyPr>
            <a:normAutofit fontScale="92500" lnSpcReduction="10000"/>
          </a:bodyPr>
          <a:lstStyle/>
          <a:p>
            <a:pPr marL="457200" lvl="1" indent="0">
              <a:buNone/>
            </a:pPr>
            <a:r>
              <a:rPr lang="en-US" sz="1800" i="1" dirty="0" smtClean="0"/>
              <a:t>Sensitivity </a:t>
            </a:r>
            <a:r>
              <a:rPr lang="en-US" sz="1800" i="1" dirty="0"/>
              <a:t>to initial conditions</a:t>
            </a:r>
          </a:p>
          <a:p>
            <a:r>
              <a:rPr lang="en-US" dirty="0"/>
              <a:t>Nonlinear dynamics is the theory of nonlinear systems </a:t>
            </a:r>
            <a:r>
              <a:rPr lang="en-US" dirty="0" smtClean="0"/>
              <a:t>and processes</a:t>
            </a:r>
            <a:r>
              <a:rPr lang="en-US" dirty="0"/>
              <a:t>, those where result is not proportional to </a:t>
            </a:r>
            <a:r>
              <a:rPr lang="en-US" dirty="0" smtClean="0"/>
              <a:t>the cause.</a:t>
            </a:r>
          </a:p>
          <a:p>
            <a:r>
              <a:rPr lang="en-US" dirty="0"/>
              <a:t>Nonlinear dynamics includes theory of </a:t>
            </a:r>
            <a:r>
              <a:rPr lang="en-US" dirty="0" smtClean="0"/>
              <a:t>deterministic chaos</a:t>
            </a:r>
            <a:r>
              <a:rPr lang="en-US" dirty="0"/>
              <a:t>. Chaotic systems behave like there were stochastic </a:t>
            </a:r>
            <a:r>
              <a:rPr lang="en-US" dirty="0" smtClean="0"/>
              <a:t>but in </a:t>
            </a:r>
            <a:r>
              <a:rPr lang="en-US" dirty="0"/>
              <a:t>fact they are deterministic. They show predictability </a:t>
            </a:r>
            <a:r>
              <a:rPr lang="en-US" dirty="0" smtClean="0"/>
              <a:t>in a </a:t>
            </a:r>
            <a:r>
              <a:rPr lang="en-US" dirty="0"/>
              <a:t>short-time-scale but non-predictability in a </a:t>
            </a:r>
            <a:r>
              <a:rPr lang="en-US" dirty="0" smtClean="0"/>
              <a:t>long-time scale </a:t>
            </a:r>
            <a:r>
              <a:rPr lang="en-US" dirty="0"/>
              <a:t>due to extremely high sensitivity to initial </a:t>
            </a:r>
            <a:r>
              <a:rPr lang="en-US" dirty="0" smtClean="0"/>
              <a:t>conditions and </a:t>
            </a:r>
            <a:r>
              <a:rPr lang="en-US" dirty="0"/>
              <a:t>to system's parameters</a:t>
            </a:r>
            <a:r>
              <a:rPr lang="en-US" dirty="0" smtClean="0"/>
              <a:t>.</a:t>
            </a:r>
          </a:p>
          <a:p>
            <a:r>
              <a:rPr lang="en-US" dirty="0" smtClean="0"/>
              <a:t>Example of deterministic chaos / Lorenz attractor (ODE </a:t>
            </a:r>
            <a:r>
              <a:rPr lang="en-US" dirty="0"/>
              <a:t>v</a:t>
            </a:r>
            <a:r>
              <a:rPr lang="en-US" dirty="0" smtClean="0"/>
              <a:t>s QLODE)-</a:t>
            </a:r>
            <a:r>
              <a:rPr lang="en-US" b="1" dirty="0"/>
              <a:t>extreme sensitivity to small changes in initial conditions</a:t>
            </a:r>
            <a:endParaRPr lang="en-US" dirty="0"/>
          </a:p>
          <a:p>
            <a:r>
              <a:rPr lang="en-US" dirty="0"/>
              <a:t>Chaotic systems are inherently connected with </a:t>
            </a:r>
            <a:r>
              <a:rPr lang="en-US" b="1" i="1" dirty="0" smtClean="0"/>
              <a:t>fractals </a:t>
            </a:r>
            <a:r>
              <a:rPr lang="en-US" dirty="0" smtClean="0"/>
              <a:t>and </a:t>
            </a:r>
            <a:r>
              <a:rPr lang="en-US" b="1" i="1" dirty="0"/>
              <a:t>fractal geometry</a:t>
            </a:r>
            <a:r>
              <a:rPr lang="en-US" dirty="0"/>
              <a:t>. When represented in a phase </a:t>
            </a:r>
            <a:r>
              <a:rPr lang="en-US" dirty="0" smtClean="0"/>
              <a:t>space chaotic </a:t>
            </a:r>
            <a:r>
              <a:rPr lang="en-US" dirty="0"/>
              <a:t>systems shows so called </a:t>
            </a:r>
            <a:r>
              <a:rPr lang="en-US" b="1" i="1" dirty="0"/>
              <a:t>strange </a:t>
            </a:r>
            <a:r>
              <a:rPr lang="en-US" b="1" i="1" dirty="0" smtClean="0"/>
              <a:t>attractors</a:t>
            </a:r>
          </a:p>
          <a:p>
            <a:r>
              <a:rPr lang="en-US" dirty="0"/>
              <a:t>Shortcomings of linear methods of biosignal </a:t>
            </a:r>
            <a:r>
              <a:rPr lang="en-US" dirty="0" smtClean="0"/>
              <a:t>analysis</a:t>
            </a:r>
          </a:p>
          <a:p>
            <a:r>
              <a:rPr lang="en-US" b="1" dirty="0"/>
              <a:t>Linear methods are rooted in medical tradition, nonlinear methods are not</a:t>
            </a:r>
            <a:endParaRPr lang="en-US" dirty="0"/>
          </a:p>
          <a:p>
            <a:endParaRPr lang="en-US" b="1" i="1" dirty="0" smtClean="0"/>
          </a:p>
          <a:p>
            <a:endParaRPr lang="en-US" b="1" i="1" dirty="0" smtClean="0"/>
          </a:p>
          <a:p>
            <a:endParaRPr lang="en-US" dirty="0" smtClean="0"/>
          </a:p>
          <a:p>
            <a:endParaRPr lang="en-US" dirty="0"/>
          </a:p>
          <a:p>
            <a:endParaRPr lang="en-US" dirty="0"/>
          </a:p>
        </p:txBody>
      </p:sp>
    </p:spTree>
    <p:extLst>
      <p:ext uri="{BB962C8B-B14F-4D97-AF65-F5344CB8AC3E}">
        <p14:creationId xmlns:p14="http://schemas.microsoft.com/office/powerpoint/2010/main" val="327783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0600"/>
          </a:xfrm>
        </p:spPr>
        <p:txBody>
          <a:bodyPr>
            <a:normAutofit fontScale="90000"/>
          </a:bodyPr>
          <a:lstStyle/>
          <a:p>
            <a:r>
              <a:rPr lang="en-US" b="1" dirty="0"/>
              <a:t>Nonlinear Biomedical Physics-examples of application</a:t>
            </a:r>
            <a:r>
              <a:rPr lang="en-US" dirty="0"/>
              <a:t/>
            </a:r>
            <a:br>
              <a:rPr lang="en-US" dirty="0"/>
            </a:br>
            <a:endParaRPr lang="en-US" dirty="0"/>
          </a:p>
        </p:txBody>
      </p:sp>
      <p:sp>
        <p:nvSpPr>
          <p:cNvPr id="3" name="Content Placeholder 2"/>
          <p:cNvSpPr>
            <a:spLocks noGrp="1"/>
          </p:cNvSpPr>
          <p:nvPr>
            <p:ph idx="1"/>
          </p:nvPr>
        </p:nvSpPr>
        <p:spPr>
          <a:xfrm>
            <a:off x="677334" y="1600201"/>
            <a:ext cx="8596668" cy="4441162"/>
          </a:xfrm>
        </p:spPr>
        <p:txBody>
          <a:bodyPr>
            <a:normAutofit fontScale="85000" lnSpcReduction="10000"/>
          </a:bodyPr>
          <a:lstStyle/>
          <a:p>
            <a:r>
              <a:rPr lang="en-US" dirty="0" smtClean="0"/>
              <a:t>Monitoring </a:t>
            </a:r>
            <a:r>
              <a:rPr lang="en-US" dirty="0"/>
              <a:t>the depth of anesthesia and of sedation</a:t>
            </a:r>
          </a:p>
          <a:p>
            <a:r>
              <a:rPr lang="en-US" dirty="0" smtClean="0"/>
              <a:t>Monitoring </a:t>
            </a:r>
            <a:r>
              <a:rPr lang="en-US" dirty="0"/>
              <a:t>the phases of sleep</a:t>
            </a:r>
          </a:p>
          <a:p>
            <a:r>
              <a:rPr lang="en-US" dirty="0" smtClean="0"/>
              <a:t>Bright </a:t>
            </a:r>
            <a:r>
              <a:rPr lang="en-US" dirty="0"/>
              <a:t>light therapy and seasonal Affective disorder</a:t>
            </a:r>
          </a:p>
          <a:p>
            <a:r>
              <a:rPr lang="en-US" dirty="0" smtClean="0"/>
              <a:t>Monitoring </a:t>
            </a:r>
            <a:r>
              <a:rPr lang="en-US" dirty="0"/>
              <a:t>the phases of depression</a:t>
            </a:r>
          </a:p>
          <a:p>
            <a:r>
              <a:rPr lang="en-US" dirty="0" smtClean="0"/>
              <a:t>Early </a:t>
            </a:r>
            <a:r>
              <a:rPr lang="en-US" dirty="0"/>
              <a:t>detection of Epileptic seizures</a:t>
            </a:r>
          </a:p>
          <a:p>
            <a:r>
              <a:rPr lang="en-US" dirty="0" smtClean="0"/>
              <a:t>Determining </a:t>
            </a:r>
            <a:r>
              <a:rPr lang="en-US" dirty="0"/>
              <a:t>drowsiness from sleep</a:t>
            </a:r>
          </a:p>
          <a:p>
            <a:r>
              <a:rPr lang="en-US" dirty="0" smtClean="0"/>
              <a:t>Sub-epileptic </a:t>
            </a:r>
            <a:r>
              <a:rPr lang="en-US" dirty="0"/>
              <a:t>events in children</a:t>
            </a:r>
          </a:p>
          <a:p>
            <a:r>
              <a:rPr lang="en-US" dirty="0" smtClean="0"/>
              <a:t>Early </a:t>
            </a:r>
            <a:r>
              <a:rPr lang="en-US" dirty="0"/>
              <a:t>prediction of Parkinson’s disease</a:t>
            </a:r>
          </a:p>
          <a:p>
            <a:r>
              <a:rPr lang="en-US" dirty="0" smtClean="0"/>
              <a:t>Classification </a:t>
            </a:r>
            <a:r>
              <a:rPr lang="en-US" dirty="0"/>
              <a:t>of depressive patients</a:t>
            </a:r>
          </a:p>
          <a:p>
            <a:r>
              <a:rPr lang="en-US" dirty="0" smtClean="0"/>
              <a:t>Differentiation </a:t>
            </a:r>
            <a:r>
              <a:rPr lang="en-US" dirty="0"/>
              <a:t>of kinds of tremors</a:t>
            </a:r>
          </a:p>
          <a:p>
            <a:r>
              <a:rPr lang="en-US" dirty="0" smtClean="0"/>
              <a:t>Analysis </a:t>
            </a:r>
            <a:r>
              <a:rPr lang="en-US" dirty="0"/>
              <a:t>of </a:t>
            </a:r>
            <a:r>
              <a:rPr lang="en-US" dirty="0" err="1"/>
              <a:t>posturographic</a:t>
            </a:r>
            <a:r>
              <a:rPr lang="en-US" dirty="0"/>
              <a:t> signals </a:t>
            </a:r>
          </a:p>
          <a:p>
            <a:r>
              <a:rPr lang="en-US" dirty="0" smtClean="0"/>
              <a:t>Evoked </a:t>
            </a:r>
            <a:r>
              <a:rPr lang="en-US" dirty="0"/>
              <a:t>EEG and photo-stimulation</a:t>
            </a:r>
          </a:p>
          <a:p>
            <a:r>
              <a:rPr lang="en-US" dirty="0" smtClean="0"/>
              <a:t>Influence </a:t>
            </a:r>
            <a:r>
              <a:rPr lang="en-US" dirty="0"/>
              <a:t>of electromagnetic fields (or different kinds of electromagnetic stimulation)</a:t>
            </a:r>
          </a:p>
          <a:p>
            <a:endParaRPr lang="en-US" dirty="0"/>
          </a:p>
        </p:txBody>
      </p:sp>
    </p:spTree>
    <p:extLst>
      <p:ext uri="{BB962C8B-B14F-4D97-AF65-F5344CB8AC3E}">
        <p14:creationId xmlns:p14="http://schemas.microsoft.com/office/powerpoint/2010/main" val="239288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5" y="100446"/>
            <a:ext cx="9915525" cy="5867400"/>
          </a:xfrm>
          <a:prstGeom prst="rect">
            <a:avLst/>
          </a:prstGeom>
        </p:spPr>
      </p:pic>
      <p:sp>
        <p:nvSpPr>
          <p:cNvPr id="3" name="TextBox 2"/>
          <p:cNvSpPr txBox="1"/>
          <p:nvPr/>
        </p:nvSpPr>
        <p:spPr>
          <a:xfrm>
            <a:off x="1059873" y="5967846"/>
            <a:ext cx="8198427" cy="646331"/>
          </a:xfrm>
          <a:prstGeom prst="rect">
            <a:avLst/>
          </a:prstGeom>
          <a:noFill/>
        </p:spPr>
        <p:txBody>
          <a:bodyPr wrap="square" rtlCol="0">
            <a:spAutoFit/>
          </a:bodyPr>
          <a:lstStyle/>
          <a:p>
            <a:r>
              <a:rPr lang="en-US" dirty="0" smtClean="0"/>
              <a:t>An example of FD use: left, and epileptic seizure, and right, Dow Jones index from period of a ‘big crash’ (Klonowski, 2007)</a:t>
            </a:r>
            <a:endParaRPr lang="en-US" dirty="0"/>
          </a:p>
        </p:txBody>
      </p:sp>
    </p:spTree>
    <p:extLst>
      <p:ext uri="{BB962C8B-B14F-4D97-AF65-F5344CB8AC3E}">
        <p14:creationId xmlns:p14="http://schemas.microsoft.com/office/powerpoint/2010/main" val="202239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b="1"/>
              <a:t>Concept of fractal geometry</a:t>
            </a:r>
          </a:p>
        </p:txBody>
      </p:sp>
      <p:sp>
        <p:nvSpPr>
          <p:cNvPr id="72707" name="Rectangle 3"/>
          <p:cNvSpPr>
            <a:spLocks noGrp="1" noChangeArrowheads="1"/>
          </p:cNvSpPr>
          <p:nvPr>
            <p:ph type="body" idx="1"/>
          </p:nvPr>
        </p:nvSpPr>
        <p:spPr>
          <a:xfrm>
            <a:off x="228600" y="1600201"/>
            <a:ext cx="6934200" cy="4530725"/>
          </a:xfrm>
        </p:spPr>
        <p:txBody>
          <a:bodyPr/>
          <a:lstStyle/>
          <a:p>
            <a:pPr>
              <a:lnSpc>
                <a:spcPct val="80000"/>
              </a:lnSpc>
            </a:pPr>
            <a:r>
              <a:rPr lang="en-US" altLang="en-US" sz="1600" dirty="0"/>
              <a:t>Fractal geometry is rooted in the works of late 19</a:t>
            </a:r>
            <a:r>
              <a:rPr lang="en-US" altLang="en-US" sz="1600" baseline="30000" dirty="0"/>
              <a:t>th</a:t>
            </a:r>
          </a:p>
          <a:p>
            <a:pPr>
              <a:lnSpc>
                <a:spcPct val="80000"/>
              </a:lnSpc>
              <a:buFont typeface="Wingdings" panose="05000000000000000000" pitchFamily="2" charset="2"/>
              <a:buNone/>
            </a:pPr>
            <a:r>
              <a:rPr lang="en-US" altLang="en-US" sz="1600" dirty="0" smtClean="0"/>
              <a:t>      and </a:t>
            </a:r>
            <a:r>
              <a:rPr lang="en-US" altLang="en-US" sz="1600" dirty="0"/>
              <a:t>early 20th century mathematicians who found their fancy in generating complex geometrical structures from simple objects like a line, a triangle, a square, or a cube (</a:t>
            </a:r>
            <a:r>
              <a:rPr lang="en-US" altLang="en-US" sz="1600" i="1" dirty="0"/>
              <a:t>the initiator</a:t>
            </a:r>
            <a:r>
              <a:rPr lang="en-US" altLang="en-US" sz="1600" dirty="0"/>
              <a:t>) by applying a simple rule of transformation (</a:t>
            </a:r>
            <a:r>
              <a:rPr lang="en-US" altLang="en-US" sz="1600" i="1" dirty="0"/>
              <a:t>the generator</a:t>
            </a:r>
            <a:r>
              <a:rPr lang="en-US" altLang="en-US" sz="1600" dirty="0"/>
              <a:t>) in an infinite number of iterative steps. </a:t>
            </a:r>
          </a:p>
          <a:p>
            <a:pPr>
              <a:lnSpc>
                <a:spcPct val="80000"/>
              </a:lnSpc>
              <a:buFont typeface="Wingdings" panose="05000000000000000000" pitchFamily="2" charset="2"/>
              <a:buNone/>
            </a:pPr>
            <a:r>
              <a:rPr lang="en-US" altLang="en-US" sz="1600" dirty="0"/>
              <a:t>	</a:t>
            </a:r>
          </a:p>
          <a:p>
            <a:pPr>
              <a:lnSpc>
                <a:spcPct val="80000"/>
              </a:lnSpc>
            </a:pPr>
            <a:r>
              <a:rPr lang="en-US" altLang="en-US" sz="1600" dirty="0"/>
              <a:t>The complex structure that resulted from this iterative process proved equally rich in detail at every scale of observation, </a:t>
            </a:r>
            <a:r>
              <a:rPr lang="en-US" altLang="en-US" sz="1600" dirty="0" err="1"/>
              <a:t>andwhen</a:t>
            </a:r>
            <a:r>
              <a:rPr lang="en-US" altLang="en-US" sz="1600" dirty="0"/>
              <a:t> their pieces were compared to larger pieces or to those of the whole, they proved similar to each other (see von Koch curve, </a:t>
            </a:r>
            <a:r>
              <a:rPr lang="en-US" altLang="en-US" sz="1600" dirty="0" err="1"/>
              <a:t>Sierpinski</a:t>
            </a:r>
            <a:r>
              <a:rPr lang="en-US" altLang="en-US" sz="1600" dirty="0"/>
              <a:t> gasket, </a:t>
            </a:r>
            <a:r>
              <a:rPr lang="en-US" altLang="en-US" sz="1600" dirty="0" err="1"/>
              <a:t>Menger</a:t>
            </a:r>
            <a:r>
              <a:rPr lang="en-US" altLang="en-US" sz="1600" dirty="0"/>
              <a:t> sponge (figure 1), Cantor set, </a:t>
            </a:r>
            <a:r>
              <a:rPr lang="en-US" altLang="en-US" sz="1600" dirty="0" err="1"/>
              <a:t>Peano</a:t>
            </a:r>
            <a:r>
              <a:rPr lang="en-US" altLang="en-US" sz="1600" dirty="0"/>
              <a:t> and Hilbert curve (</a:t>
            </a:r>
            <a:r>
              <a:rPr lang="en-US" altLang="en-US" sz="1600" dirty="0" err="1"/>
              <a:t>Peitgen</a:t>
            </a:r>
            <a:r>
              <a:rPr lang="en-US" altLang="en-US" sz="1600" dirty="0"/>
              <a:t> </a:t>
            </a:r>
            <a:r>
              <a:rPr lang="en-US" altLang="en-US" sz="1600" i="1" dirty="0"/>
              <a:t>et al </a:t>
            </a:r>
            <a:r>
              <a:rPr lang="en-US" altLang="en-US" sz="1600" dirty="0"/>
              <a:t>1992)).</a:t>
            </a:r>
          </a:p>
          <a:p>
            <a:pPr>
              <a:lnSpc>
                <a:spcPct val="80000"/>
              </a:lnSpc>
            </a:pPr>
            <a:r>
              <a:rPr lang="en-US" altLang="en-US" sz="1600" dirty="0"/>
              <a:t>These peculiar-looking geometrical structures lay dormant until Benoit Mandelbrot realized that they represent a new breed of geometry suitable to describe the essence in the complex shapes and forms of nature (Mandelbrot 1982). Indeed, traditional Euclidean </a:t>
            </a:r>
            <a:r>
              <a:rPr lang="en-US" altLang="zh-CN" sz="1600" dirty="0">
                <a:ea typeface="宋体" panose="02010600030101010101" pitchFamily="2" charset="-122"/>
              </a:rPr>
              <a:t>geometry with its primitive forms cannot describe the elaborated forms of natural objects</a:t>
            </a:r>
            <a:r>
              <a:rPr lang="en-US" altLang="zh-CN" sz="1400" dirty="0">
                <a:ea typeface="宋体" panose="02010600030101010101" pitchFamily="2" charset="-122"/>
              </a:rPr>
              <a:t>. </a:t>
            </a:r>
            <a:r>
              <a:rPr lang="en-US" altLang="en-US" sz="1400" dirty="0"/>
              <a:t> </a:t>
            </a:r>
          </a:p>
        </p:txBody>
      </p:sp>
      <p:pic>
        <p:nvPicPr>
          <p:cNvPr id="72708" name="Picture 4" descr="Eke slik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276600"/>
            <a:ext cx="358140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0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b="1"/>
              <a:t>Concept of fractal geometry</a:t>
            </a:r>
          </a:p>
        </p:txBody>
      </p:sp>
      <p:sp>
        <p:nvSpPr>
          <p:cNvPr id="73732" name="Rectangle 4"/>
          <p:cNvSpPr>
            <a:spLocks noGrp="1" noChangeArrowheads="1"/>
          </p:cNvSpPr>
          <p:nvPr>
            <p:ph type="body" sz="half" idx="1"/>
          </p:nvPr>
        </p:nvSpPr>
        <p:spPr>
          <a:xfrm>
            <a:off x="145473" y="1600200"/>
            <a:ext cx="8388927" cy="3048000"/>
          </a:xfrm>
        </p:spPr>
        <p:txBody>
          <a:bodyPr>
            <a:normAutofit/>
          </a:bodyPr>
          <a:lstStyle/>
          <a:p>
            <a:pPr>
              <a:lnSpc>
                <a:spcPct val="80000"/>
              </a:lnSpc>
            </a:pPr>
            <a:r>
              <a:rPr lang="en-US" altLang="en-US" sz="1400" dirty="0"/>
              <a:t>As Mandelbrot (1982) put it: ‘Clouds are not spheres, mountains are not cones, coastlines are not circles, and bark is not smooth, nor does lightning travel in a straight line.’ </a:t>
            </a:r>
          </a:p>
          <a:p>
            <a:pPr>
              <a:lnSpc>
                <a:spcPct val="80000"/>
              </a:lnSpc>
            </a:pPr>
            <a:r>
              <a:rPr lang="en-US" altLang="en-US" sz="1400" dirty="0"/>
              <a:t>Euclidean geometry can handle complex structures only by breaking them down into a large number of Euclidean objects assembled according to an equally large set of corresponding spatial coordinates. The complex structure is thus converted to an equally complex set of numbers unsuitable to grab the essence of a design or to characterize its complexity. In nature, similarly</a:t>
            </a:r>
          </a:p>
          <a:p>
            <a:pPr>
              <a:lnSpc>
                <a:spcPct val="80000"/>
              </a:lnSpc>
              <a:buFont typeface="Wingdings" panose="05000000000000000000" pitchFamily="2" charset="2"/>
              <a:buNone/>
            </a:pPr>
            <a:r>
              <a:rPr lang="en-US" altLang="en-US" sz="1400" dirty="0"/>
              <a:t>	to the iterative process of the von Koch curve, complex forms and structures, such as a tree, begin to take shape as a simple </a:t>
            </a:r>
            <a:r>
              <a:rPr lang="en-US" altLang="en-US" sz="1400" dirty="0" err="1"/>
              <a:t>nitiator</a:t>
            </a:r>
            <a:r>
              <a:rPr lang="en-US" altLang="en-US" sz="1400" dirty="0"/>
              <a:t>, the first sprout that is, and evolve by reapplying the coded rule of the generator by branching dichotomously over several spatial scales. A holistic geometrical description of a tree is thus possible by defining the starting condition (initiator),the rule of morphogenesis (generator) and the number of scales to which this rule should be applied (scaling interval).</a:t>
            </a:r>
          </a:p>
        </p:txBody>
      </p:sp>
      <p:pic>
        <p:nvPicPr>
          <p:cNvPr id="73734" name="Picture 6"/>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1981200" y="5029200"/>
            <a:ext cx="4038600" cy="1493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5" name="Picture 7" descr="4112314094bb5d786deaf5226544268_200x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524001"/>
            <a:ext cx="19050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700" y="3898900"/>
            <a:ext cx="26543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9533246514bb5d787d5942502667817_200x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791076"/>
            <a:ext cx="19050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423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981200" y="152402"/>
            <a:ext cx="4572000" cy="1265238"/>
          </a:xfrm>
        </p:spPr>
        <p:txBody>
          <a:bodyPr>
            <a:normAutofit fontScale="90000"/>
          </a:bodyPr>
          <a:lstStyle/>
          <a:p>
            <a:r>
              <a:rPr lang="en-US" altLang="en-US" sz="3200" b="1" dirty="0"/>
              <a:t>Properties of fractal structures and processes</a:t>
            </a:r>
          </a:p>
        </p:txBody>
      </p:sp>
      <p:sp>
        <p:nvSpPr>
          <p:cNvPr id="74756" name="Rectangle 4"/>
          <p:cNvSpPr>
            <a:spLocks noGrp="1" noChangeArrowheads="1"/>
          </p:cNvSpPr>
          <p:nvPr>
            <p:ph type="body" sz="half" idx="1"/>
          </p:nvPr>
        </p:nvSpPr>
        <p:spPr>
          <a:xfrm>
            <a:off x="332509" y="1205345"/>
            <a:ext cx="5687291" cy="5424055"/>
          </a:xfrm>
        </p:spPr>
        <p:txBody>
          <a:bodyPr>
            <a:noAutofit/>
          </a:bodyPr>
          <a:lstStyle/>
          <a:p>
            <a:pPr>
              <a:lnSpc>
                <a:spcPct val="80000"/>
              </a:lnSpc>
            </a:pPr>
            <a:r>
              <a:rPr lang="en-US" altLang="en-US" sz="1600" dirty="0"/>
              <a:t>Unlike Euclidean geometry that applies axioms and rules to describe an object of integer dimensions (1, 2 and 3), the complex geometrical objects mentioned above can be characterized</a:t>
            </a:r>
          </a:p>
          <a:p>
            <a:pPr>
              <a:lnSpc>
                <a:spcPct val="80000"/>
              </a:lnSpc>
              <a:buFont typeface="Wingdings" panose="05000000000000000000" pitchFamily="2" charset="2"/>
              <a:buNone/>
            </a:pPr>
            <a:r>
              <a:rPr lang="en-US" altLang="en-US" sz="1600" dirty="0"/>
              <a:t>	by recursive algorithms that extend the use of dimension to the </a:t>
            </a:r>
            <a:r>
              <a:rPr lang="en-US" altLang="en-US" sz="1600" dirty="0" err="1"/>
              <a:t>noninteger</a:t>
            </a:r>
            <a:r>
              <a:rPr lang="en-US" altLang="en-US" sz="1600" dirty="0"/>
              <a:t> range (</a:t>
            </a:r>
            <a:r>
              <a:rPr lang="en-US" altLang="en-US" sz="1600" dirty="0" err="1"/>
              <a:t>Herm´an</a:t>
            </a:r>
            <a:r>
              <a:rPr lang="en-US" altLang="en-US" sz="1600" dirty="0"/>
              <a:t> </a:t>
            </a:r>
            <a:r>
              <a:rPr lang="en-US" altLang="en-US" sz="1600" i="1" dirty="0"/>
              <a:t>et al </a:t>
            </a:r>
            <a:r>
              <a:rPr lang="en-US" altLang="en-US" sz="1600" dirty="0"/>
              <a:t>2001). </a:t>
            </a:r>
          </a:p>
          <a:p>
            <a:pPr>
              <a:lnSpc>
                <a:spcPct val="80000"/>
              </a:lnSpc>
              <a:buFont typeface="Wingdings" panose="05000000000000000000" pitchFamily="2" charset="2"/>
              <a:buNone/>
            </a:pPr>
            <a:endParaRPr lang="en-US" altLang="en-US" sz="1600" dirty="0"/>
          </a:p>
          <a:p>
            <a:pPr>
              <a:lnSpc>
                <a:spcPct val="80000"/>
              </a:lnSpc>
            </a:pPr>
            <a:r>
              <a:rPr lang="en-US" altLang="en-US" sz="1600" dirty="0"/>
              <a:t>Hence, Mandelbrot named these complex structures </a:t>
            </a:r>
            <a:r>
              <a:rPr lang="en-US" altLang="en-US" sz="1600" i="1" dirty="0"/>
              <a:t>fractals e</a:t>
            </a:r>
            <a:r>
              <a:rPr lang="en-US" altLang="en-US" sz="1600" dirty="0"/>
              <a:t>mphasizing their fragmented character, and the geometry that describes them as </a:t>
            </a:r>
            <a:r>
              <a:rPr lang="en-US" altLang="en-US" sz="1600" i="1" dirty="0"/>
              <a:t>fractal geometry </a:t>
            </a:r>
            <a:r>
              <a:rPr lang="en-US" altLang="en-US" sz="1600" dirty="0"/>
              <a:t>using the Latin word ‘</a:t>
            </a:r>
            <a:r>
              <a:rPr lang="en-US" altLang="en-US" sz="1600" dirty="0" err="1"/>
              <a:t>fractus</a:t>
            </a:r>
            <a:r>
              <a:rPr lang="en-US" altLang="en-US" sz="1600" dirty="0"/>
              <a:t>’ (broken, fragmented). Fractals cannot be defined by axioms but as a set of properties instead, whose presence indicates that the observed structure is indeed fractal (Falconer 1990).</a:t>
            </a:r>
          </a:p>
          <a:p>
            <a:pPr>
              <a:lnSpc>
                <a:spcPct val="80000"/>
              </a:lnSpc>
            </a:pPr>
            <a:endParaRPr lang="en-US" altLang="en-US" sz="1600" dirty="0"/>
          </a:p>
          <a:p>
            <a:pPr>
              <a:lnSpc>
                <a:spcPct val="80000"/>
              </a:lnSpc>
            </a:pPr>
            <a:r>
              <a:rPr lang="en-US" altLang="en-US" sz="1600" dirty="0"/>
              <a:t>An exact fractal is assembled from pieces that are an exact replica of the whole, unlike the case of statistical fractals where exact self-similar elements cannot be recognized. These structures, like the skeletonized </a:t>
            </a:r>
            <a:r>
              <a:rPr lang="en-US" altLang="en-US" sz="1600" dirty="0" err="1"/>
              <a:t>arborization</a:t>
            </a:r>
            <a:r>
              <a:rPr lang="en-US" altLang="en-US" sz="1600" dirty="0"/>
              <a:t> of a </a:t>
            </a:r>
            <a:r>
              <a:rPr lang="en-US" altLang="en-US" sz="1600" dirty="0" err="1"/>
              <a:t>pial</a:t>
            </a:r>
            <a:r>
              <a:rPr lang="en-US" altLang="en-US" sz="1600" dirty="0"/>
              <a:t> arterial tree running along the brain cortex of the cat, are fractals, too, but their self-similarity is manifested in the power law </a:t>
            </a:r>
            <a:r>
              <a:rPr lang="en-US" altLang="zh-CN" sz="1600" dirty="0">
                <a:ea typeface="宋体" panose="02010600030101010101" pitchFamily="2" charset="-122"/>
              </a:rPr>
              <a:t>scaling of the parameters characterizing their structures at different scales of observation </a:t>
            </a:r>
            <a:endParaRPr lang="en-US" altLang="en-US" sz="1600" dirty="0"/>
          </a:p>
        </p:txBody>
      </p:sp>
      <p:pic>
        <p:nvPicPr>
          <p:cNvPr id="74758" name="Picture 6" descr="Eke druga slika"/>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934200" y="4879976"/>
            <a:ext cx="3733800" cy="197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52401"/>
            <a:ext cx="37973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27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i="1"/>
              <a:t>Self-similarity</a:t>
            </a:r>
          </a:p>
        </p:txBody>
      </p:sp>
      <p:sp>
        <p:nvSpPr>
          <p:cNvPr id="75779" name="Rectangle 3"/>
          <p:cNvSpPr>
            <a:spLocks noGrp="1" noChangeArrowheads="1"/>
          </p:cNvSpPr>
          <p:nvPr>
            <p:ph type="body" idx="1"/>
          </p:nvPr>
        </p:nvSpPr>
        <p:spPr>
          <a:xfrm>
            <a:off x="1905000" y="1371600"/>
            <a:ext cx="4495800" cy="5257800"/>
          </a:xfrm>
        </p:spPr>
        <p:txBody>
          <a:bodyPr/>
          <a:lstStyle/>
          <a:p>
            <a:pPr>
              <a:lnSpc>
                <a:spcPct val="80000"/>
              </a:lnSpc>
            </a:pPr>
            <a:r>
              <a:rPr lang="en-US" altLang="en-US" sz="1400"/>
              <a:t>Pieces of a fractal object when enlarged </a:t>
            </a:r>
          </a:p>
          <a:p>
            <a:pPr>
              <a:lnSpc>
                <a:spcPct val="80000"/>
              </a:lnSpc>
              <a:buFont typeface="Wingdings" panose="05000000000000000000" pitchFamily="2" charset="2"/>
              <a:buNone/>
            </a:pPr>
            <a:r>
              <a:rPr lang="en-US" altLang="en-US" sz="1400"/>
              <a:t>are similar to larger pieces or to that of the whole. If these pieces are an identical rescaled replica of the other, the fractal is exact (previous fig.).</a:t>
            </a:r>
          </a:p>
          <a:p>
            <a:pPr>
              <a:lnSpc>
                <a:spcPct val="80000"/>
              </a:lnSpc>
            </a:pPr>
            <a:r>
              <a:rPr lang="en-US" altLang="en-US" sz="1400"/>
              <a:t>When the similarity is present only in between statistical populations of observations of a given feature made at different scales, the fractal is statistical. Mathematical fractals such as the Cantor set or the von Koch curve are exact; most natural fractal objects are statistical.</a:t>
            </a:r>
          </a:p>
          <a:p>
            <a:pPr>
              <a:lnSpc>
                <a:spcPct val="80000"/>
              </a:lnSpc>
            </a:pPr>
            <a:r>
              <a:rPr lang="en-US" altLang="en-US" sz="1400"/>
              <a:t>Self-similarity needs to be distinguished from self-affinity. Self-similar objects are isotropic; i.e. the scaling is identical in all directions, therefore when self-similarity is to be demonstrated the pieces should be enlarged uniformly in all directions. Self-affine objects are also fractals, but scaling is anisotropic, i.e. in one direction the proportions between the enlarged pieces are different from those in the other. This distinction is, however, often smeared and for the purpose of being more expressive, self-similarity is used when self-affinity is meant (Beran 1994). </a:t>
            </a:r>
          </a:p>
          <a:p>
            <a:pPr>
              <a:lnSpc>
                <a:spcPct val="80000"/>
              </a:lnSpc>
            </a:pPr>
            <a:r>
              <a:rPr lang="en-US" altLang="en-US" sz="1400"/>
              <a:t>Formally, physiological time series are self-affine temporal structures,because the units of their amplitude is not time (figure 3) (Eke </a:t>
            </a:r>
            <a:r>
              <a:rPr lang="en-US" altLang="en-US" sz="1400" i="1"/>
              <a:t>et al </a:t>
            </a:r>
            <a:r>
              <a:rPr lang="en-US" altLang="en-US" sz="1400"/>
              <a:t>2000).</a:t>
            </a:r>
          </a:p>
        </p:txBody>
      </p:sp>
      <p:pic>
        <p:nvPicPr>
          <p:cNvPr id="75780" name="Picture 4" descr="Zwei_Verschiedene_Neu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300" y="1"/>
            <a:ext cx="4584700" cy="388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3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981200" y="228601"/>
            <a:ext cx="4343400" cy="1139825"/>
          </a:xfrm>
        </p:spPr>
        <p:txBody>
          <a:bodyPr>
            <a:normAutofit fontScale="90000"/>
          </a:bodyPr>
          <a:lstStyle/>
          <a:p>
            <a:r>
              <a:rPr lang="en-US" altLang="zh-CN" sz="4000" i="1">
                <a:ea typeface="宋体" panose="02010600030101010101" pitchFamily="2" charset="-122"/>
              </a:rPr>
              <a:t>Power law scaling relationship</a:t>
            </a:r>
            <a:r>
              <a:rPr lang="en-US" altLang="zh-CN" sz="4000">
                <a:ea typeface="宋体" panose="02010600030101010101" pitchFamily="2" charset="-122"/>
              </a:rPr>
              <a:t> </a:t>
            </a:r>
            <a:endParaRPr lang="en-US" altLang="en-US" sz="4000"/>
          </a:p>
        </p:txBody>
      </p:sp>
      <p:sp>
        <p:nvSpPr>
          <p:cNvPr id="76804" name="Rectangle 4"/>
          <p:cNvSpPr>
            <a:spLocks noGrp="1" noChangeArrowheads="1"/>
          </p:cNvSpPr>
          <p:nvPr>
            <p:ph type="body" sz="half" idx="1"/>
          </p:nvPr>
        </p:nvSpPr>
        <p:spPr>
          <a:xfrm>
            <a:off x="1981200" y="1600200"/>
            <a:ext cx="4495800" cy="5486400"/>
          </a:xfrm>
        </p:spPr>
        <p:txBody>
          <a:bodyPr/>
          <a:lstStyle/>
          <a:p>
            <a:pPr>
              <a:lnSpc>
                <a:spcPct val="80000"/>
              </a:lnSpc>
            </a:pPr>
            <a:r>
              <a:rPr lang="en-US" altLang="en-US" sz="1400"/>
              <a:t>When a quantitative property, </a:t>
            </a:r>
            <a:r>
              <a:rPr lang="en-US" altLang="en-US" sz="1400" i="1"/>
              <a:t>q</a:t>
            </a:r>
            <a:r>
              <a:rPr lang="en-US" altLang="en-US" sz="1400"/>
              <a:t>, is measured in quantities of </a:t>
            </a:r>
            <a:r>
              <a:rPr lang="en-US" altLang="en-US" sz="1400" i="1"/>
              <a:t>s </a:t>
            </a:r>
            <a:r>
              <a:rPr lang="en-US" altLang="en-US" sz="1400"/>
              <a:t>(or on scale </a:t>
            </a:r>
            <a:r>
              <a:rPr lang="en-US" altLang="en-US" sz="1400" i="1"/>
              <a:t>s</a:t>
            </a:r>
            <a:r>
              <a:rPr lang="en-US" altLang="en-US" sz="1400"/>
              <a:t>, or with a precision </a:t>
            </a:r>
            <a:r>
              <a:rPr lang="en-US" altLang="en-US" sz="1400" i="1"/>
              <a:t>s</a:t>
            </a:r>
            <a:r>
              <a:rPr lang="en-US" altLang="en-US" sz="1400"/>
              <a:t>), its value depends on </a:t>
            </a:r>
            <a:r>
              <a:rPr lang="en-US" altLang="en-US" sz="1400" i="1"/>
              <a:t>s </a:t>
            </a:r>
            <a:r>
              <a:rPr lang="en-US" altLang="en-US" sz="1400"/>
              <a:t>according to the following scaling relationship:</a:t>
            </a:r>
            <a:endParaRPr lang="en-US" altLang="en-US" sz="1400" i="1"/>
          </a:p>
          <a:p>
            <a:pPr>
              <a:lnSpc>
                <a:spcPct val="80000"/>
              </a:lnSpc>
              <a:buFont typeface="Wingdings" panose="05000000000000000000" pitchFamily="2" charset="2"/>
              <a:buNone/>
            </a:pPr>
            <a:r>
              <a:rPr lang="en-US" altLang="en-US" sz="1400" i="1"/>
              <a:t>	q </a:t>
            </a:r>
            <a:r>
              <a:rPr lang="en-US" altLang="en-US" sz="1400"/>
              <a:t>= </a:t>
            </a:r>
            <a:r>
              <a:rPr lang="en-US" altLang="en-US" sz="1400" i="1"/>
              <a:t>f (s)</a:t>
            </a:r>
            <a:endParaRPr lang="en-US" altLang="en-US" sz="1400"/>
          </a:p>
          <a:p>
            <a:pPr>
              <a:lnSpc>
                <a:spcPct val="80000"/>
              </a:lnSpc>
            </a:pPr>
            <a:r>
              <a:rPr lang="en-US" altLang="en-US" sz="1400"/>
              <a:t>When the object is not fractal, the estimates of </a:t>
            </a:r>
            <a:r>
              <a:rPr lang="en-US" altLang="en-US" sz="1400" i="1"/>
              <a:t>q </a:t>
            </a:r>
            <a:r>
              <a:rPr lang="en-US" altLang="en-US" sz="1400"/>
              <a:t>using progressively smaller units of measure,</a:t>
            </a:r>
            <a:r>
              <a:rPr lang="en-US" altLang="en-US" sz="1400" i="1"/>
              <a:t>	s</a:t>
            </a:r>
            <a:r>
              <a:rPr lang="en-US" altLang="en-US" sz="1400"/>
              <a:t>, converge to a single value. (Consider a square of 1</a:t>
            </a:r>
            <a:r>
              <a:rPr lang="en-US" altLang="zh-CN" sz="1400">
                <a:ea typeface="宋体" panose="02010600030101010101" pitchFamily="2" charset="-122"/>
              </a:rPr>
              <a:t>×1m, where </a:t>
            </a:r>
            <a:r>
              <a:rPr lang="en-US" altLang="zh-CN" sz="1400" i="1">
                <a:ea typeface="宋体" panose="02010600030101010101" pitchFamily="2" charset="-122"/>
              </a:rPr>
              <a:t>q </a:t>
            </a:r>
            <a:r>
              <a:rPr lang="en-US" altLang="zh-CN" sz="1400">
                <a:ea typeface="宋体" panose="02010600030101010101" pitchFamily="2" charset="-122"/>
              </a:rPr>
              <a:t>is its diagonal. Estimates of </a:t>
            </a:r>
            <a:r>
              <a:rPr lang="en-US" altLang="zh-CN" sz="1400" i="1">
                <a:ea typeface="宋体" panose="02010600030101010101" pitchFamily="2" charset="-122"/>
              </a:rPr>
              <a:t>q </a:t>
            </a:r>
            <a:r>
              <a:rPr lang="en-US" altLang="zh-CN" sz="1400">
                <a:ea typeface="宋体" panose="02010600030101010101" pitchFamily="2" charset="-122"/>
              </a:rPr>
              <a:t>in this case converge to the value of √2 m.) </a:t>
            </a:r>
          </a:p>
          <a:p>
            <a:pPr>
              <a:lnSpc>
                <a:spcPct val="80000"/>
              </a:lnSpc>
            </a:pPr>
            <a:r>
              <a:rPr lang="en-US" altLang="zh-CN" sz="1400">
                <a:ea typeface="宋体" panose="02010600030101010101" pitchFamily="2" charset="-122"/>
              </a:rPr>
              <a:t>For fractals, </a:t>
            </a:r>
            <a:r>
              <a:rPr lang="en-US" altLang="zh-CN" sz="1400" i="1">
                <a:ea typeface="宋体" panose="02010600030101010101" pitchFamily="2" charset="-122"/>
              </a:rPr>
              <a:t>q </a:t>
            </a:r>
            <a:r>
              <a:rPr lang="en-US" altLang="zh-CN" sz="1400">
                <a:ea typeface="宋体" panose="02010600030101010101" pitchFamily="2" charset="-122"/>
              </a:rPr>
              <a:t>does not converge but, instead exhibits a power law scaling relationship with </a:t>
            </a:r>
            <a:r>
              <a:rPr lang="en-US" altLang="zh-CN" sz="1400" i="1">
                <a:ea typeface="宋体" panose="02010600030101010101" pitchFamily="2" charset="-122"/>
              </a:rPr>
              <a:t>s</a:t>
            </a:r>
            <a:r>
              <a:rPr lang="en-US" altLang="zh-CN" sz="1400">
                <a:ea typeface="宋体" panose="02010600030101010101" pitchFamily="2" charset="-122"/>
              </a:rPr>
              <a:t>, whereby with decreasing </a:t>
            </a:r>
            <a:r>
              <a:rPr lang="en-US" altLang="zh-CN" sz="1400" i="1">
                <a:ea typeface="宋体" panose="02010600030101010101" pitchFamily="2" charset="-122"/>
              </a:rPr>
              <a:t>s </a:t>
            </a:r>
            <a:r>
              <a:rPr lang="en-US" altLang="zh-CN" sz="1400">
                <a:ea typeface="宋体" panose="02010600030101010101" pitchFamily="2" charset="-122"/>
              </a:rPr>
              <a:t>it increases without any limit</a:t>
            </a:r>
            <a:endParaRPr lang="en-US" altLang="zh-CN" sz="1400" i="1">
              <a:ea typeface="宋体" panose="02010600030101010101" pitchFamily="2" charset="-122"/>
            </a:endParaRPr>
          </a:p>
          <a:p>
            <a:pPr>
              <a:lnSpc>
                <a:spcPct val="80000"/>
              </a:lnSpc>
              <a:buFont typeface="Wingdings" panose="05000000000000000000" pitchFamily="2" charset="2"/>
              <a:buNone/>
            </a:pPr>
            <a:r>
              <a:rPr lang="en-US" altLang="zh-CN" sz="1400" i="1">
                <a:ea typeface="宋体" panose="02010600030101010101" pitchFamily="2" charset="-122"/>
              </a:rPr>
              <a:t>	q </a:t>
            </a:r>
            <a:r>
              <a:rPr lang="en-US" altLang="zh-CN" sz="1400">
                <a:ea typeface="宋体" panose="02010600030101010101" pitchFamily="2" charset="-122"/>
              </a:rPr>
              <a:t>= </a:t>
            </a:r>
            <a:r>
              <a:rPr lang="en-US" altLang="zh-CN" sz="1400" i="1">
                <a:ea typeface="宋体" panose="02010600030101010101" pitchFamily="2" charset="-122"/>
              </a:rPr>
              <a:t>psε</a:t>
            </a:r>
            <a:endParaRPr lang="en-US" altLang="zh-CN" sz="1400">
              <a:ea typeface="宋体" panose="02010600030101010101" pitchFamily="2" charset="-122"/>
            </a:endParaRPr>
          </a:p>
          <a:p>
            <a:pPr>
              <a:lnSpc>
                <a:spcPct val="80000"/>
              </a:lnSpc>
              <a:buFont typeface="Wingdings" panose="05000000000000000000" pitchFamily="2" charset="2"/>
              <a:buNone/>
            </a:pPr>
            <a:r>
              <a:rPr lang="en-US" altLang="zh-CN" sz="1400">
                <a:ea typeface="宋体" panose="02010600030101010101" pitchFamily="2" charset="-122"/>
              </a:rPr>
              <a:t>	where </a:t>
            </a:r>
            <a:r>
              <a:rPr lang="en-US" altLang="zh-CN" sz="1400" i="1">
                <a:ea typeface="宋体" panose="02010600030101010101" pitchFamily="2" charset="-122"/>
              </a:rPr>
              <a:t>p </a:t>
            </a:r>
            <a:r>
              <a:rPr lang="en-US" altLang="zh-CN" sz="1400">
                <a:ea typeface="宋体" panose="02010600030101010101" pitchFamily="2" charset="-122"/>
              </a:rPr>
              <a:t>is a factor of proportionality (prefactor) and </a:t>
            </a:r>
            <a:r>
              <a:rPr lang="en-US" altLang="zh-CN" sz="1400" i="1">
                <a:ea typeface="宋体" panose="02010600030101010101" pitchFamily="2" charset="-122"/>
              </a:rPr>
              <a:t>ε </a:t>
            </a:r>
            <a:r>
              <a:rPr lang="en-US" altLang="zh-CN" sz="1400">
                <a:ea typeface="宋体" panose="02010600030101010101" pitchFamily="2" charset="-122"/>
              </a:rPr>
              <a:t>is a negative number, the scaling exponent. The value of </a:t>
            </a:r>
            <a:r>
              <a:rPr lang="en-US" altLang="zh-CN" sz="1400" i="1">
                <a:ea typeface="宋体" panose="02010600030101010101" pitchFamily="2" charset="-122"/>
              </a:rPr>
              <a:t>ε </a:t>
            </a:r>
            <a:r>
              <a:rPr lang="en-US" altLang="zh-CN" sz="1400">
                <a:ea typeface="宋体" panose="02010600030101010101" pitchFamily="2" charset="-122"/>
              </a:rPr>
              <a:t>can be easily determined as the slope of the linear regression fit to the data pairs on the plot of log</a:t>
            </a:r>
            <a:r>
              <a:rPr lang="en-US" altLang="zh-CN" sz="1400" i="1">
                <a:ea typeface="宋体" panose="02010600030101010101" pitchFamily="2" charset="-122"/>
              </a:rPr>
              <a:t>q </a:t>
            </a:r>
            <a:r>
              <a:rPr lang="en-US" altLang="zh-CN" sz="1400">
                <a:ea typeface="宋体" panose="02010600030101010101" pitchFamily="2" charset="-122"/>
              </a:rPr>
              <a:t>versus log </a:t>
            </a:r>
            <a:r>
              <a:rPr lang="en-US" altLang="zh-CN" sz="1400" i="1">
                <a:ea typeface="宋体" panose="02010600030101010101" pitchFamily="2" charset="-122"/>
              </a:rPr>
              <a:t>s</a:t>
            </a:r>
            <a:r>
              <a:rPr lang="en-US" altLang="zh-CN" sz="1400">
                <a:ea typeface="宋体" panose="02010600030101010101" pitchFamily="2" charset="-122"/>
              </a:rPr>
              <a:t>:</a:t>
            </a:r>
          </a:p>
          <a:p>
            <a:pPr>
              <a:lnSpc>
                <a:spcPct val="80000"/>
              </a:lnSpc>
              <a:buFont typeface="Wingdings" panose="05000000000000000000" pitchFamily="2" charset="2"/>
              <a:buNone/>
            </a:pPr>
            <a:r>
              <a:rPr lang="en-US" altLang="zh-CN" sz="1400">
                <a:ea typeface="宋体" panose="02010600030101010101" pitchFamily="2" charset="-122"/>
              </a:rPr>
              <a:t>	log </a:t>
            </a:r>
            <a:r>
              <a:rPr lang="en-US" altLang="zh-CN" sz="1400" i="1">
                <a:ea typeface="宋体" panose="02010600030101010101" pitchFamily="2" charset="-122"/>
              </a:rPr>
              <a:t>q </a:t>
            </a:r>
            <a:r>
              <a:rPr lang="en-US" altLang="zh-CN" sz="1400">
                <a:ea typeface="宋体" panose="02010600030101010101" pitchFamily="2" charset="-122"/>
              </a:rPr>
              <a:t>= log </a:t>
            </a:r>
            <a:r>
              <a:rPr lang="en-US" altLang="zh-CN" sz="1400" i="1">
                <a:ea typeface="宋体" panose="02010600030101010101" pitchFamily="2" charset="-122"/>
              </a:rPr>
              <a:t>p </a:t>
            </a:r>
            <a:r>
              <a:rPr lang="en-US" altLang="zh-CN" sz="1400">
                <a:ea typeface="宋体" panose="02010600030101010101" pitchFamily="2" charset="-122"/>
              </a:rPr>
              <a:t>+ </a:t>
            </a:r>
            <a:r>
              <a:rPr lang="en-US" altLang="zh-CN" sz="1400" i="1">
                <a:ea typeface="宋体" panose="02010600030101010101" pitchFamily="2" charset="-122"/>
              </a:rPr>
              <a:t>ε </a:t>
            </a:r>
            <a:r>
              <a:rPr lang="en-US" altLang="zh-CN" sz="1400">
                <a:ea typeface="宋体" panose="02010600030101010101" pitchFamily="2" charset="-122"/>
              </a:rPr>
              <a:t>log </a:t>
            </a:r>
            <a:r>
              <a:rPr lang="en-US" altLang="zh-CN" sz="1400" i="1">
                <a:ea typeface="宋体" panose="02010600030101010101" pitchFamily="2" charset="-122"/>
              </a:rPr>
              <a:t>s. </a:t>
            </a:r>
            <a:r>
              <a:rPr lang="en-US" altLang="zh-CN" sz="1400">
                <a:ea typeface="宋体" panose="02010600030101010101" pitchFamily="2" charset="-122"/>
              </a:rPr>
              <a:t>(3)</a:t>
            </a:r>
          </a:p>
          <a:p>
            <a:pPr>
              <a:lnSpc>
                <a:spcPct val="80000"/>
              </a:lnSpc>
            </a:pPr>
            <a:r>
              <a:rPr lang="en-US" altLang="zh-CN" sz="1400">
                <a:ea typeface="宋体" panose="02010600030101010101" pitchFamily="2" charset="-122"/>
              </a:rPr>
              <a:t>Data points for exact fractals are lined up along the regression slope, whereas those of statistical fractals scatter around it  since the two sides of equation (3) are equal only in distribution.</a:t>
            </a:r>
            <a:endParaRPr lang="en-US" altLang="en-US" sz="1400"/>
          </a:p>
        </p:txBody>
      </p:sp>
      <p:pic>
        <p:nvPicPr>
          <p:cNvPr id="76806" name="Picture 6" descr="fraktali%20krv"/>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6934201" y="0"/>
            <a:ext cx="3508375" cy="2617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6807" name="Object 7"/>
          <p:cNvGraphicFramePr>
            <a:graphicFrameLocks noChangeAspect="1"/>
          </p:cNvGraphicFramePr>
          <p:nvPr/>
        </p:nvGraphicFramePr>
        <p:xfrm>
          <a:off x="5873750" y="3346450"/>
          <a:ext cx="444500" cy="165100"/>
        </p:xfrm>
        <a:graphic>
          <a:graphicData uri="http://schemas.openxmlformats.org/presentationml/2006/ole">
            <mc:AlternateContent xmlns:mc="http://schemas.openxmlformats.org/markup-compatibility/2006">
              <mc:Choice xmlns:v="urn:schemas-microsoft-com:vml" Requires="v">
                <p:oleObj spid="_x0000_s1069" name="Equation" r:id="rId4" imgW="444240" imgH="164880" progId="Equation.3">
                  <p:embed/>
                </p:oleObj>
              </mc:Choice>
              <mc:Fallback>
                <p:oleObj name="Equation" r:id="rId4" imgW="444240" imgH="164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3346450"/>
                        <a:ext cx="4445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8" name="Text Box 8"/>
          <p:cNvSpPr txBox="1">
            <a:spLocks noChangeArrowheads="1"/>
          </p:cNvSpPr>
          <p:nvPr/>
        </p:nvSpPr>
        <p:spPr bwMode="auto">
          <a:xfrm>
            <a:off x="6781800" y="2590800"/>
            <a:ext cx="3886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Self-affinity of temporal statistical fractals. Fractals exist in space and time. Here, blood</a:t>
            </a:r>
          </a:p>
          <a:p>
            <a:r>
              <a:rPr lang="en-US" altLang="en-US" sz="1000"/>
              <a:t>cell perfusion time series monitored by laser-Doppler flowmetry (LDF) from the brain cortex of an anesthetized rat is shown (Eke </a:t>
            </a:r>
            <a:r>
              <a:rPr lang="en-US" altLang="en-US" sz="1000" i="1"/>
              <a:t>et al </a:t>
            </a:r>
            <a:r>
              <a:rPr lang="en-US" altLang="en-US" sz="1000"/>
              <a:t>2000). The first 640 elements of the 217 elements of the LDF time series are shown that were 3.2 s long in real time. Note the spontaneous, seemingly random (uncorrelated) fluctuation of this parameter. Scale-independent, fractal temporal patterns in these blood cell perfusion fluctuations can be revealed. Compare the segments of this perfusion time series, displayed at different resolutions given by </a:t>
            </a:r>
            <a:r>
              <a:rPr lang="en-US" altLang="en-US" sz="1000" i="1"/>
              <a:t>R </a:t>
            </a:r>
            <a:r>
              <a:rPr lang="en-US" altLang="en-US" sz="1000"/>
              <a:t>shown on the right. If any enlarged segment of the series is observed at scale </a:t>
            </a:r>
            <a:r>
              <a:rPr lang="en-US" altLang="en-US" sz="1000" i="1"/>
              <a:t>s </a:t>
            </a:r>
            <a:r>
              <a:rPr lang="en-US" altLang="en-US" sz="1000"/>
              <a:t>= 1</a:t>
            </a:r>
            <a:r>
              <a:rPr lang="en-US" altLang="en-US" sz="1000" i="1"/>
              <a:t>/R </a:t>
            </a:r>
            <a:r>
              <a:rPr lang="en-US" altLang="en-US" sz="1000"/>
              <a:t>and its amplitude is rescaled by </a:t>
            </a:r>
            <a:r>
              <a:rPr lang="en-US" altLang="en-US" sz="1000" i="1"/>
              <a:t>RH</a:t>
            </a:r>
            <a:r>
              <a:rPr lang="en-US" altLang="en-US" sz="1000"/>
              <a:t>, where </a:t>
            </a:r>
            <a:r>
              <a:rPr lang="en-US" altLang="en-US" sz="1000" i="1"/>
              <a:t>H </a:t>
            </a:r>
            <a:r>
              <a:rPr lang="en-US" altLang="en-US" sz="1000"/>
              <a:t>is the Hurst coefficient, the enlarged segment is seen to look like the original. The impression is that the segments have a similar appearance irrespective of the timescale at which the signal is being observed. The degree of randomness resulting from the range of excursions around the signal mean blending different frequencies into a random pattern, indeed seems similar. Because scaling for this structure is anisotropic in that in one direction (time) the proportions between the enlarged</a:t>
            </a:r>
          </a:p>
          <a:p>
            <a:r>
              <a:rPr lang="en-US" altLang="en-US" sz="1000"/>
              <a:t>pieces is different than in the other (amplitude of perfusion), this structure is not self-similar but</a:t>
            </a:r>
            <a:endParaRPr lang="en-US" altLang="zh-CN" sz="1000">
              <a:ea typeface="宋体" panose="02010600030101010101" pitchFamily="2" charset="-122"/>
            </a:endParaRPr>
          </a:p>
          <a:p>
            <a:r>
              <a:rPr lang="en-US" altLang="zh-CN" sz="1000">
                <a:ea typeface="宋体" panose="02010600030101010101" pitchFamily="2" charset="-122"/>
              </a:rPr>
              <a:t>self-affine. (For this particular time series </a:t>
            </a:r>
            <a:r>
              <a:rPr lang="en-US" altLang="zh-CN" sz="1000" i="1">
                <a:ea typeface="宋体" panose="02010600030101010101" pitchFamily="2" charset="-122"/>
              </a:rPr>
              <a:t>H </a:t>
            </a:r>
            <a:r>
              <a:rPr lang="en-US" altLang="zh-CN" sz="1000">
                <a:ea typeface="宋体" panose="02010600030101010101" pitchFamily="2" charset="-122"/>
              </a:rPr>
              <a:t>= 0.23.) </a:t>
            </a:r>
            <a:endParaRPr lang="en-US" altLang="en-US" sz="1000"/>
          </a:p>
        </p:txBody>
      </p:sp>
    </p:spTree>
    <p:extLst>
      <p:ext uri="{BB962C8B-B14F-4D97-AF65-F5344CB8AC3E}">
        <p14:creationId xmlns:p14="http://schemas.microsoft.com/office/powerpoint/2010/main" val="138385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i="1"/>
              <a:t>Scaling range</a:t>
            </a:r>
          </a:p>
        </p:txBody>
      </p:sp>
      <p:sp>
        <p:nvSpPr>
          <p:cNvPr id="82948" name="Rectangle 4"/>
          <p:cNvSpPr>
            <a:spLocks noGrp="1" noChangeArrowheads="1"/>
          </p:cNvSpPr>
          <p:nvPr>
            <p:ph type="body" sz="half" idx="1"/>
          </p:nvPr>
        </p:nvSpPr>
        <p:spPr/>
        <p:txBody>
          <a:bodyPr/>
          <a:lstStyle/>
          <a:p>
            <a:pPr>
              <a:lnSpc>
                <a:spcPct val="80000"/>
              </a:lnSpc>
            </a:pPr>
            <a:r>
              <a:rPr lang="en-US" altLang="en-US" sz="1600"/>
              <a:t>For natural fractals scale-invariance holds only for a restricted range of the absolute scale (Avnir </a:t>
            </a:r>
            <a:r>
              <a:rPr lang="en-US" altLang="en-US" sz="1600" i="1"/>
              <a:t>et al </a:t>
            </a:r>
            <a:r>
              <a:rPr lang="en-US" altLang="en-US" sz="1600"/>
              <a:t>1998) and these fractals are often referred to as prefractals (Bassingthwaighte </a:t>
            </a:r>
            <a:r>
              <a:rPr lang="en-US" altLang="en-US" sz="1600" i="1"/>
              <a:t>et al </a:t>
            </a:r>
            <a:r>
              <a:rPr lang="en-US" altLang="en-US" sz="1600"/>
              <a:t>1994).</a:t>
            </a:r>
          </a:p>
          <a:p>
            <a:pPr>
              <a:lnSpc>
                <a:spcPct val="80000"/>
              </a:lnSpc>
            </a:pPr>
            <a:r>
              <a:rPr lang="en-US" altLang="en-US" sz="1600"/>
              <a:t>The upper limit of validity,or the upper cut-off point of equation (7), </a:t>
            </a:r>
            <a:r>
              <a:rPr lang="en-US" altLang="en-US" sz="1600" i="1"/>
              <a:t>s</a:t>
            </a:r>
            <a:r>
              <a:rPr lang="en-US" altLang="en-US" sz="1600"/>
              <a:t>max, for prefractals falls into the range of the size of the structure itself, likewise the lower cut-off point, </a:t>
            </a:r>
            <a:r>
              <a:rPr lang="en-US" altLang="en-US" sz="1600" i="1"/>
              <a:t>s</a:t>
            </a:r>
            <a:r>
              <a:rPr lang="en-US" altLang="en-US" sz="1600"/>
              <a:t>min, falls into the dimensions of the smallest structural elements. The scaling range, SR, is given in decades</a:t>
            </a:r>
          </a:p>
          <a:p>
            <a:pPr>
              <a:lnSpc>
                <a:spcPct val="80000"/>
              </a:lnSpc>
            </a:pPr>
            <a:endParaRPr lang="en-US" altLang="en-US" sz="1600"/>
          </a:p>
          <a:p>
            <a:pPr>
              <a:lnSpc>
                <a:spcPct val="80000"/>
              </a:lnSpc>
            </a:pPr>
            <a:r>
              <a:rPr lang="en-US" altLang="en-US" sz="1600"/>
              <a:t>SR = log10</a:t>
            </a:r>
            <a:r>
              <a:rPr lang="en-US" altLang="en-US" sz="1600" i="1"/>
              <a:t>(s</a:t>
            </a:r>
            <a:r>
              <a:rPr lang="en-US" altLang="en-US" sz="1600"/>
              <a:t>max</a:t>
            </a:r>
            <a:r>
              <a:rPr lang="en-US" altLang="en-US" sz="1600" i="1"/>
              <a:t>/s</a:t>
            </a:r>
            <a:r>
              <a:rPr lang="en-US" altLang="en-US" sz="1600"/>
              <a:t>min</a:t>
            </a:r>
            <a:r>
              <a:rPr lang="en-US" altLang="en-US" sz="1600" i="1"/>
              <a:t>).</a:t>
            </a:r>
          </a:p>
        </p:txBody>
      </p:sp>
      <p:pic>
        <p:nvPicPr>
          <p:cNvPr id="82950" name="Picture 6"/>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934200" y="0"/>
            <a:ext cx="3505200"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274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i="1"/>
              <a:t>Time domain methods</a:t>
            </a:r>
          </a:p>
        </p:txBody>
      </p:sp>
      <p:sp>
        <p:nvSpPr>
          <p:cNvPr id="41987" name="Rectangle 3"/>
          <p:cNvSpPr>
            <a:spLocks noGrp="1" noChangeArrowheads="1"/>
          </p:cNvSpPr>
          <p:nvPr>
            <p:ph type="body" idx="1"/>
          </p:nvPr>
        </p:nvSpPr>
        <p:spPr>
          <a:xfrm>
            <a:off x="1981200" y="1600201"/>
            <a:ext cx="4343400" cy="4530725"/>
          </a:xfrm>
        </p:spPr>
        <p:txBody>
          <a:bodyPr/>
          <a:lstStyle/>
          <a:p>
            <a:pPr>
              <a:lnSpc>
                <a:spcPct val="80000"/>
              </a:lnSpc>
            </a:pPr>
            <a:r>
              <a:rPr lang="en-US" altLang="en-US" sz="1600"/>
              <a:t>Stationary and nonstationary time series. The two pure monofractal time series (upper 	panels) were generated by the method of Davies and Harte (DHM) (1987) according to the dichotomous model of fractional Gaussian noise (fGn) and fractional Brownian motion (fBm)</a:t>
            </a:r>
          </a:p>
          <a:p>
            <a:pPr>
              <a:lnSpc>
                <a:spcPct val="80000"/>
              </a:lnSpc>
              <a:buFont typeface="Wingdings" panose="05000000000000000000" pitchFamily="2" charset="2"/>
              <a:buNone/>
            </a:pPr>
            <a:r>
              <a:rPr lang="en-US" altLang="en-US" sz="1600"/>
              <a:t>	(Eke </a:t>
            </a:r>
            <a:r>
              <a:rPr lang="en-US" altLang="en-US" sz="1600" i="1"/>
              <a:t>et al </a:t>
            </a:r>
            <a:r>
              <a:rPr lang="en-US" altLang="en-US" sz="1600"/>
              <a:t>2000). DHM produces an fGn signal, whose cumulatively summed series yields an fBm signal. These two signals differ in their variance (lower panels) in that the fGn signal is stationary, hence its variance is constant, unlike that of the nonstationary fBm signal whose variance increases with time. This difference explains why the analysis of these signals in the time domain require special methods capable of accounting for the long-term fluctuations and increasing variance in the fBm signal.</a:t>
            </a:r>
          </a:p>
        </p:txBody>
      </p:sp>
      <p:pic>
        <p:nvPicPr>
          <p:cNvPr id="41988" name="Picture 4" descr="Slik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1"/>
            <a:ext cx="3898900" cy="312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4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sr-Latn-RS" altLang="en-US" dirty="0" smtClean="0"/>
              <a:t>Complex dynamics of living systems</a:t>
            </a:r>
            <a:endParaRPr lang="en-US" altLang="en-US" dirty="0"/>
          </a:p>
        </p:txBody>
      </p:sp>
      <p:sp>
        <p:nvSpPr>
          <p:cNvPr id="43011" name="Rectangle 3"/>
          <p:cNvSpPr>
            <a:spLocks noGrp="1" noChangeArrowheads="1"/>
          </p:cNvSpPr>
          <p:nvPr>
            <p:ph type="body" idx="1"/>
          </p:nvPr>
        </p:nvSpPr>
        <p:spPr>
          <a:xfrm>
            <a:off x="176645" y="1610591"/>
            <a:ext cx="10034155" cy="4724400"/>
          </a:xfrm>
        </p:spPr>
        <p:txBody>
          <a:bodyPr>
            <a:normAutofit lnSpcReduction="10000"/>
          </a:bodyPr>
          <a:lstStyle/>
          <a:p>
            <a:pPr>
              <a:lnSpc>
                <a:spcPct val="80000"/>
              </a:lnSpc>
            </a:pPr>
            <a:r>
              <a:rPr lang="en-US" altLang="en-US" sz="1600" dirty="0"/>
              <a:t>Living organisms are complex both in their structures and functions. Parameters of human physiological functions such as arterial blood pressure (</a:t>
            </a:r>
            <a:r>
              <a:rPr lang="en-US" altLang="en-US" sz="1600" dirty="0" err="1"/>
              <a:t>Blaber</a:t>
            </a:r>
            <a:r>
              <a:rPr lang="en-US" altLang="en-US" sz="1600" dirty="0"/>
              <a:t> </a:t>
            </a:r>
            <a:r>
              <a:rPr lang="en-US" altLang="en-US" sz="1600" i="1" dirty="0"/>
              <a:t>et al </a:t>
            </a:r>
            <a:r>
              <a:rPr lang="en-US" altLang="en-US" sz="1600" dirty="0"/>
              <a:t>1996), breathing (Dirksen </a:t>
            </a:r>
            <a:r>
              <a:rPr lang="en-US" altLang="en-US" sz="1600" i="1" dirty="0"/>
              <a:t>et al </a:t>
            </a:r>
            <a:r>
              <a:rPr lang="en-US" altLang="en-US" sz="1600" dirty="0"/>
              <a:t>1998) and heart rate (</a:t>
            </a:r>
            <a:r>
              <a:rPr lang="en-US" altLang="en-US" sz="1600" dirty="0" err="1"/>
              <a:t>Huikuri</a:t>
            </a:r>
            <a:r>
              <a:rPr lang="en-US" altLang="en-US" sz="1600" dirty="0"/>
              <a:t> </a:t>
            </a:r>
            <a:r>
              <a:rPr lang="en-US" altLang="en-US" sz="1600" i="1" dirty="0"/>
              <a:t>et al </a:t>
            </a:r>
            <a:r>
              <a:rPr lang="en-US" altLang="en-US" sz="1600" dirty="0"/>
              <a:t>2000), </a:t>
            </a:r>
            <a:r>
              <a:rPr lang="en-US" altLang="en-US" sz="1600" dirty="0" err="1"/>
              <a:t>etc</a:t>
            </a:r>
            <a:r>
              <a:rPr lang="en-US" altLang="en-US" sz="1600" dirty="0"/>
              <a:t>, are not stable but do fluctuate in time (Glass 2001). The actual pattern of these fluctuations results from an interaction between disturbances from the external or internal environments and actions on the part of control mechanisms attempting to maintain the equilibrium state of the system. The actual value of a parameter is measured by some form of a receptor whose signal is then compared by</a:t>
            </a:r>
          </a:p>
          <a:p>
            <a:pPr>
              <a:lnSpc>
                <a:spcPct val="80000"/>
              </a:lnSpc>
              <a:buFont typeface="Wingdings" panose="05000000000000000000" pitchFamily="2" charset="2"/>
              <a:buNone/>
            </a:pPr>
            <a:r>
              <a:rPr lang="en-US" altLang="en-US" sz="1600" dirty="0"/>
              <a:t>	a control </a:t>
            </a:r>
            <a:r>
              <a:rPr lang="en-US" altLang="en-US" sz="1600" dirty="0" err="1"/>
              <a:t>centre</a:t>
            </a:r>
            <a:r>
              <a:rPr lang="en-US" altLang="en-US" sz="1600" dirty="0"/>
              <a:t> to an internal reference value, the set-point. The difference in the two, the error signal, determines the direction and magnitude of change that brings the actual value of the controlled parameter near the set-point. The </a:t>
            </a:r>
            <a:r>
              <a:rPr lang="en-US" altLang="en-US" sz="1600" i="1" dirty="0"/>
              <a:t>homeostatic view </a:t>
            </a:r>
            <a:r>
              <a:rPr lang="en-US" altLang="en-US" sz="1600" dirty="0"/>
              <a:t>of physiological control places emphasis on the constancy of the controlled parameter in spite of its evident fluctuations around the set-point. Temporal fluctuations, however, can also result from intrinsic sources, such as the activity of organism or ageing both affecting the set-point to varying extent. Hence the </a:t>
            </a:r>
            <a:r>
              <a:rPr lang="en-US" altLang="en-US" sz="1600" i="1" dirty="0"/>
              <a:t>hemodynamic concept </a:t>
            </a:r>
            <a:r>
              <a:rPr lang="en-US" altLang="en-US" sz="1600" dirty="0"/>
              <a:t>of physiological control seems more realistic (Goodwin 1997).</a:t>
            </a:r>
          </a:p>
          <a:p>
            <a:pPr>
              <a:lnSpc>
                <a:spcPct val="80000"/>
              </a:lnSpc>
              <a:buFont typeface="Wingdings" panose="05000000000000000000" pitchFamily="2" charset="2"/>
              <a:buNone/>
            </a:pPr>
            <a:r>
              <a:rPr lang="en-US" altLang="en-US" sz="1600" dirty="0"/>
              <a:t>	Understanding the actual mechanisms involved is usually attempted in two ways: </a:t>
            </a:r>
          </a:p>
          <a:p>
            <a:pPr>
              <a:lnSpc>
                <a:spcPct val="80000"/>
              </a:lnSpc>
            </a:pPr>
            <a:r>
              <a:rPr lang="en-US" altLang="en-US" sz="1600" dirty="0"/>
              <a:t>(</a:t>
            </a:r>
            <a:r>
              <a:rPr lang="en-US" altLang="en-US" sz="1600" dirty="0" err="1"/>
              <a:t>i</a:t>
            </a:r>
            <a:r>
              <a:rPr lang="en-US" altLang="en-US" sz="1600" dirty="0"/>
              <a:t>) the </a:t>
            </a:r>
            <a:r>
              <a:rPr lang="en-US" altLang="en-US" sz="1600" i="1" dirty="0" err="1"/>
              <a:t>reductionistic</a:t>
            </a:r>
            <a:r>
              <a:rPr lang="en-US" altLang="en-US" sz="1600" i="1" dirty="0"/>
              <a:t> approach </a:t>
            </a:r>
            <a:r>
              <a:rPr lang="en-US" altLang="en-US" sz="1600" dirty="0"/>
              <a:t>identifies the elements of the system and attempts to determine the nature of their interactions;</a:t>
            </a:r>
          </a:p>
          <a:p>
            <a:pPr>
              <a:lnSpc>
                <a:spcPct val="80000"/>
              </a:lnSpc>
            </a:pPr>
            <a:r>
              <a:rPr lang="en-US" altLang="en-US" sz="1600" dirty="0"/>
              <a:t> (ii) the </a:t>
            </a:r>
            <a:r>
              <a:rPr lang="en-US" altLang="en-US" sz="1600" i="1" dirty="0"/>
              <a:t>holistic approach </a:t>
            </a:r>
            <a:r>
              <a:rPr lang="en-US" altLang="en-US" sz="1600" dirty="0"/>
              <a:t>looks at detailed records of the variations of the controlled parameter(s) and seeks a consistent pattern indicative of the presence of a control scheme. These approaches are not mutually exclusive; they are indeed often used together. Both use mathematical (e.g. statistical) methods and lately mathematical models for rendering the findings conclusive or shaping and strengthening the hypotheses</a:t>
            </a:r>
            <a:r>
              <a:rPr lang="en-US" altLang="en-US" sz="1400" dirty="0"/>
              <a:t>.</a:t>
            </a:r>
          </a:p>
        </p:txBody>
      </p:sp>
    </p:spTree>
    <p:extLst>
      <p:ext uri="{BB962C8B-B14F-4D97-AF65-F5344CB8AC3E}">
        <p14:creationId xmlns:p14="http://schemas.microsoft.com/office/powerpoint/2010/main" val="3251965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Additional analysis</a:t>
            </a:r>
          </a:p>
        </p:txBody>
      </p:sp>
      <p:sp>
        <p:nvSpPr>
          <p:cNvPr id="89091" name="Rectangle 3"/>
          <p:cNvSpPr>
            <a:spLocks noGrp="1" noChangeArrowheads="1"/>
          </p:cNvSpPr>
          <p:nvPr>
            <p:ph type="body" idx="1"/>
          </p:nvPr>
        </p:nvSpPr>
        <p:spPr/>
        <p:txBody>
          <a:bodyPr>
            <a:normAutofit lnSpcReduction="10000"/>
          </a:bodyPr>
          <a:lstStyle/>
          <a:p>
            <a:pPr>
              <a:lnSpc>
                <a:spcPct val="80000"/>
              </a:lnSpc>
            </a:pPr>
            <a:r>
              <a:rPr lang="en-US" altLang="en-US"/>
              <a:t>Hurst’s rescaled range analysis (R/S)</a:t>
            </a:r>
          </a:p>
          <a:p>
            <a:pPr>
              <a:lnSpc>
                <a:spcPct val="80000"/>
              </a:lnSpc>
            </a:pPr>
            <a:r>
              <a:rPr lang="en-US" altLang="en-US"/>
              <a:t>Autocorrelation analysis (AC)</a:t>
            </a:r>
          </a:p>
          <a:p>
            <a:pPr lvl="1">
              <a:lnSpc>
                <a:spcPct val="80000"/>
              </a:lnSpc>
            </a:pPr>
            <a:r>
              <a:rPr lang="en-US" altLang="en-US"/>
              <a:t>On this ground, fractal signals are often clled long-memory processes</a:t>
            </a:r>
          </a:p>
          <a:p>
            <a:pPr>
              <a:lnSpc>
                <a:spcPct val="80000"/>
              </a:lnSpc>
            </a:pPr>
            <a:r>
              <a:rPr lang="en-US" altLang="en-US"/>
              <a:t>Detrended fluctuation analysis (DFA) (Peng et al, 1994) was developed to improve on root mean square analysis of highly nonstationary data by removing nonstationary trends from long-range –correlated time series. </a:t>
            </a:r>
          </a:p>
          <a:p>
            <a:pPr>
              <a:lnSpc>
                <a:spcPct val="80000"/>
              </a:lnSpc>
            </a:pPr>
            <a:r>
              <a:rPr lang="en-US" altLang="en-US"/>
              <a:t> </a:t>
            </a:r>
            <a:r>
              <a:rPr lang="en-US" altLang="en-US" i="1"/>
              <a:t>Coarse graining spectral analysis </a:t>
            </a:r>
            <a:r>
              <a:rPr lang="en-US" altLang="en-US"/>
              <a:t>(CGSA) separates the fractal and the harmonic components in the signal and can thus estimate the spectral index, </a:t>
            </a:r>
            <a:r>
              <a:rPr lang="en-US" altLang="zh-CN" i="1">
                <a:ea typeface="宋体" panose="02010600030101010101" pitchFamily="2" charset="-122"/>
              </a:rPr>
              <a:t>β</a:t>
            </a:r>
            <a:r>
              <a:rPr lang="en-US" altLang="zh-CN">
                <a:ea typeface="宋体" panose="02010600030101010101" pitchFamily="2" charset="-122"/>
              </a:rPr>
              <a:t>, without the interference of the latter (Yamamoto and Hughson 1991). </a:t>
            </a:r>
          </a:p>
          <a:p>
            <a:pPr>
              <a:lnSpc>
                <a:spcPct val="80000"/>
              </a:lnSpc>
            </a:pPr>
            <a:r>
              <a:rPr lang="en-US" altLang="en-US"/>
              <a:t>Frequency domain methods (Power spectra density analysis , PSD)</a:t>
            </a:r>
          </a:p>
          <a:p>
            <a:pPr>
              <a:lnSpc>
                <a:spcPct val="80000"/>
              </a:lnSpc>
            </a:pPr>
            <a:r>
              <a:rPr lang="en-US" altLang="en-US"/>
              <a:t>Time-freqyency (time-scale) domain analysis (Short time Fourier transform, STFT)</a:t>
            </a:r>
          </a:p>
          <a:p>
            <a:pPr>
              <a:lnSpc>
                <a:spcPct val="80000"/>
              </a:lnSpc>
            </a:pPr>
            <a:r>
              <a:rPr lang="en-US" altLang="en-US"/>
              <a:t>Fractal wavelet analysis</a:t>
            </a:r>
          </a:p>
          <a:p>
            <a:pPr>
              <a:lnSpc>
                <a:spcPct val="80000"/>
              </a:lnSpc>
            </a:pPr>
            <a:r>
              <a:rPr lang="en-US" altLang="en-US"/>
              <a:t>Linear system analysis of fractal time series (fARIMA)</a:t>
            </a:r>
          </a:p>
        </p:txBody>
      </p:sp>
    </p:spTree>
    <p:extLst>
      <p:ext uri="{BB962C8B-B14F-4D97-AF65-F5344CB8AC3E}">
        <p14:creationId xmlns:p14="http://schemas.microsoft.com/office/powerpoint/2010/main" val="3908306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t>Why there are renewed interest in EEG and MEG data ?</a:t>
            </a:r>
          </a:p>
        </p:txBody>
      </p:sp>
      <p:sp>
        <p:nvSpPr>
          <p:cNvPr id="16387" name="Rectangle 3"/>
          <p:cNvSpPr>
            <a:spLocks noGrp="1" noChangeArrowheads="1"/>
          </p:cNvSpPr>
          <p:nvPr>
            <p:ph type="body" idx="1"/>
          </p:nvPr>
        </p:nvSpPr>
        <p:spPr/>
        <p:txBody>
          <a:bodyPr>
            <a:normAutofit lnSpcReduction="10000"/>
          </a:bodyPr>
          <a:lstStyle/>
          <a:p>
            <a:pPr>
              <a:lnSpc>
                <a:spcPct val="80000"/>
              </a:lnSpc>
            </a:pPr>
            <a:endParaRPr lang="en-US" altLang="en-US" sz="1200"/>
          </a:p>
          <a:p>
            <a:pPr>
              <a:lnSpc>
                <a:spcPct val="80000"/>
              </a:lnSpc>
            </a:pPr>
            <a:r>
              <a:rPr lang="en-US" altLang="en-US" sz="2000">
                <a:latin typeface="Arial" panose="020B0604020202020204" pitchFamily="34" charset="0"/>
              </a:rPr>
              <a:t>The realization that a full understanding of the neurophysiological mechanisms underlying normal and disturbed higher brains functions cannot be derived from a purely reductionistic approach and requires the study of emergent phenomena such as large scale synchronization of neural networks in the brain.</a:t>
            </a:r>
          </a:p>
          <a:p>
            <a:pPr>
              <a:lnSpc>
                <a:spcPct val="80000"/>
              </a:lnSpc>
            </a:pPr>
            <a:endParaRPr lang="en-US" altLang="en-US" sz="2000">
              <a:latin typeface="Arial" panose="020B0604020202020204" pitchFamily="34" charset="0"/>
            </a:endParaRPr>
          </a:p>
          <a:p>
            <a:pPr>
              <a:lnSpc>
                <a:spcPct val="80000"/>
              </a:lnSpc>
            </a:pPr>
            <a:r>
              <a:rPr lang="en-US" altLang="en-US" sz="2000">
                <a:latin typeface="Arial" panose="020B0604020202020204" pitchFamily="34" charset="0"/>
              </a:rPr>
              <a:t>The introduction of new techniques, concepts and analytical</a:t>
            </a:r>
          </a:p>
          <a:p>
            <a:pPr>
              <a:lnSpc>
                <a:spcPct val="80000"/>
              </a:lnSpc>
              <a:buFont typeface="Wingdings" panose="05000000000000000000" pitchFamily="2" charset="2"/>
              <a:buNone/>
            </a:pPr>
            <a:r>
              <a:rPr lang="en-US" altLang="en-US" sz="2000">
                <a:latin typeface="Arial" panose="020B0604020202020204" pitchFamily="34" charset="0"/>
              </a:rPr>
              <a:t>	tools which made possible to extract more and more meaningful information from recordings of brain electro magnetic activity.</a:t>
            </a:r>
          </a:p>
          <a:p>
            <a:pPr>
              <a:lnSpc>
                <a:spcPct val="80000"/>
              </a:lnSpc>
              <a:buFont typeface="Wingdings" panose="05000000000000000000" pitchFamily="2" charset="2"/>
              <a:buNone/>
            </a:pPr>
            <a:endParaRPr lang="en-US" altLang="en-US" sz="2000">
              <a:latin typeface="Arial" panose="020B0604020202020204" pitchFamily="34" charset="0"/>
            </a:endParaRPr>
          </a:p>
          <a:p>
            <a:pPr>
              <a:lnSpc>
                <a:spcPct val="80000"/>
              </a:lnSpc>
            </a:pPr>
            <a:r>
              <a:rPr lang="en-US" altLang="en-US" sz="2000">
                <a:latin typeface="Arial" panose="020B0604020202020204" pitchFamily="34" charset="0"/>
              </a:rPr>
              <a:t>An example of those techniques is the nonlinear time series analysis, that opens new perspectives and create a new interdisciplinary field: Nonlinear Brain Dynamics.</a:t>
            </a:r>
          </a:p>
        </p:txBody>
      </p:sp>
    </p:spTree>
    <p:extLst>
      <p:ext uri="{BB962C8B-B14F-4D97-AF65-F5344CB8AC3E}">
        <p14:creationId xmlns:p14="http://schemas.microsoft.com/office/powerpoint/2010/main" val="118398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a:t>The emergencde of nonlinear brain dynamics</a:t>
            </a:r>
          </a:p>
        </p:txBody>
      </p:sp>
      <p:sp>
        <p:nvSpPr>
          <p:cNvPr id="17411" name="Rectangle 3"/>
          <p:cNvSpPr>
            <a:spLocks noGrp="1" noChangeArrowheads="1"/>
          </p:cNvSpPr>
          <p:nvPr>
            <p:ph type="body" idx="1"/>
          </p:nvPr>
        </p:nvSpPr>
        <p:spPr/>
        <p:txBody>
          <a:bodyPr>
            <a:normAutofit lnSpcReduction="10000"/>
          </a:bodyPr>
          <a:lstStyle/>
          <a:p>
            <a:pPr>
              <a:lnSpc>
                <a:spcPct val="80000"/>
              </a:lnSpc>
            </a:pPr>
            <a:r>
              <a:rPr lang="en-US" altLang="en-US" sz="1600"/>
              <a:t>‘</a:t>
            </a:r>
            <a:r>
              <a:rPr lang="en-US" altLang="en-US" sz="1600" i="1"/>
              <a:t>Now that neuroscientists are beginning seriously to contemplate higher levels of brain functioning in terms of neuronal networks and reverberating circuits, electroencephalographers can take satisfaction in the knowledge that after some time of unfashionability their specialty is once again assuming a central role. As they suspected all along, there does appear to be important information about how the brain works contained in the empirically useful but inscrutable oscillations of the EEG</a:t>
            </a:r>
            <a:r>
              <a:rPr lang="en-US" altLang="en-US" sz="1600"/>
              <a:t>’ (Jones, 1999).</a:t>
            </a:r>
          </a:p>
          <a:p>
            <a:pPr>
              <a:lnSpc>
                <a:spcPct val="80000"/>
              </a:lnSpc>
            </a:pPr>
            <a:endParaRPr lang="en-US" altLang="en-US" sz="1600"/>
          </a:p>
          <a:p>
            <a:pPr>
              <a:lnSpc>
                <a:spcPct val="80000"/>
              </a:lnSpc>
            </a:pPr>
            <a:r>
              <a:rPr lang="en-US" altLang="en-US" sz="1600"/>
              <a:t>This renewed interest in EEG and MEG has two different sources: </a:t>
            </a:r>
          </a:p>
          <a:p>
            <a:pPr>
              <a:lnSpc>
                <a:spcPct val="80000"/>
              </a:lnSpc>
            </a:pPr>
            <a:r>
              <a:rPr lang="en-US" altLang="en-US" sz="1600"/>
              <a:t>(i) the realization that a full understanding of the neurophysiological mechanisms underlying normal and disturbed higher brain functions cannot be derived from a purely reductionistic approach and requires the study of emergent phenomena such as large scale synchronization of </a:t>
            </a:r>
            <a:r>
              <a:rPr lang="en-US" altLang="zh-CN" sz="1600">
                <a:ea typeface="宋体" panose="02010600030101010101" pitchFamily="2" charset="-122"/>
              </a:rPr>
              <a:t>neuronal networks in the brain </a:t>
            </a:r>
          </a:p>
          <a:p>
            <a:pPr>
              <a:lnSpc>
                <a:spcPct val="80000"/>
              </a:lnSpc>
            </a:pPr>
            <a:r>
              <a:rPr lang="en-US" altLang="en-US" sz="1600"/>
              <a:t>(ii) the introduction of new techniques, concepts and analytical tools which make it possible to extract more and more meaningful information from recordings of brain electro magnetic activity. Examples of such new developments are the use of combined recording of EEG and fMRI,wavelets, analysis with artificial neural networks, and </a:t>
            </a:r>
            <a:r>
              <a:rPr lang="en-US" altLang="zh-CN" sz="1600">
                <a:ea typeface="宋体" panose="02010600030101010101" pitchFamily="2" charset="-122"/>
              </a:rPr>
              <a:t>advanced source modelling </a:t>
            </a:r>
            <a:endParaRPr lang="en-US" altLang="en-US" sz="1600"/>
          </a:p>
        </p:txBody>
      </p:sp>
    </p:spTree>
    <p:extLst>
      <p:ext uri="{BB962C8B-B14F-4D97-AF65-F5344CB8AC3E}">
        <p14:creationId xmlns:p14="http://schemas.microsoft.com/office/powerpoint/2010/main" val="260122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Historical background</a:t>
            </a:r>
          </a:p>
        </p:txBody>
      </p:sp>
      <p:sp>
        <p:nvSpPr>
          <p:cNvPr id="19459" name="Rectangle 3"/>
          <p:cNvSpPr>
            <a:spLocks noGrp="1" noChangeArrowheads="1"/>
          </p:cNvSpPr>
          <p:nvPr>
            <p:ph type="body" idx="1"/>
          </p:nvPr>
        </p:nvSpPr>
        <p:spPr/>
        <p:txBody>
          <a:bodyPr>
            <a:normAutofit lnSpcReduction="10000"/>
          </a:bodyPr>
          <a:lstStyle/>
          <a:p>
            <a:pPr>
              <a:lnSpc>
                <a:spcPct val="90000"/>
              </a:lnSpc>
            </a:pPr>
            <a:r>
              <a:rPr lang="en-US" altLang="en-US" sz="2400"/>
              <a:t>Nonlinear EEG analysis started in 1985, when it was described the ’chaos analysis’ of spontaneous neural activity in the motor cortex of a monkey (Rapp et al, 1985) and the correlation dimension of human sleep EEG (Babloyantz et al, 1985).</a:t>
            </a:r>
          </a:p>
          <a:p>
            <a:pPr>
              <a:lnSpc>
                <a:spcPct val="90000"/>
              </a:lnSpc>
            </a:pPr>
            <a:r>
              <a:rPr lang="en-US" altLang="en-US" sz="2400"/>
              <a:t>One might say that nonlinear dynamics was born in </a:t>
            </a:r>
            <a:r>
              <a:rPr lang="en-US" altLang="en-US" sz="2400" b="1"/>
              <a:t>1665</a:t>
            </a:r>
            <a:r>
              <a:rPr lang="en-US" altLang="en-US" sz="2400"/>
              <a:t> when Christiaan Huygens, lying ill in his bed, observed that two clocks hanging from the same wall tended to synchronize the motion of</a:t>
            </a:r>
          </a:p>
          <a:p>
            <a:pPr>
              <a:lnSpc>
                <a:spcPct val="90000"/>
              </a:lnSpc>
              <a:buFont typeface="Wingdings" panose="05000000000000000000" pitchFamily="2" charset="2"/>
              <a:buNone/>
            </a:pPr>
            <a:r>
              <a:rPr lang="en-US" altLang="en-US" sz="2400"/>
              <a:t>	their pendulums. Synchronization of dynamical systems is a key nonlinear phenomenon. (*</a:t>
            </a:r>
            <a:r>
              <a:rPr lang="en-US" altLang="en-US" sz="2400">
                <a:solidFill>
                  <a:schemeClr val="accent1"/>
                </a:solidFill>
              </a:rPr>
              <a:t>BS</a:t>
            </a:r>
            <a:r>
              <a:rPr lang="en-US" altLang="en-US" sz="2400"/>
              <a:t>)</a:t>
            </a:r>
          </a:p>
        </p:txBody>
      </p:sp>
    </p:spTree>
    <p:extLst>
      <p:ext uri="{BB962C8B-B14F-4D97-AF65-F5344CB8AC3E}">
        <p14:creationId xmlns:p14="http://schemas.microsoft.com/office/powerpoint/2010/main" val="333917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1905000" y="1524001"/>
            <a:ext cx="6096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a:t>In 1889 Henri Poincare, called ’father of chaos theory’, showed that a simple gravitational system of three interacting bodies can display completely unpredictable behavior, a paradoxical phenomenon, because the nonlinear equations are completely deterministic. This phenomenon is now called ’deterministic chaos’.</a:t>
            </a:r>
          </a:p>
          <a:p>
            <a:pPr>
              <a:buFontTx/>
              <a:buChar char="•"/>
            </a:pPr>
            <a:endParaRPr lang="en-US" altLang="en-US"/>
          </a:p>
          <a:p>
            <a:pPr>
              <a:buFontTx/>
              <a:buChar char="•"/>
            </a:pPr>
            <a:r>
              <a:rPr lang="en-US" altLang="en-US"/>
              <a:t>In 1963, the meteorologist Edward Lorenz, studying a simple nonlinear model of atmosphere, using numerical integration, rediscovered Poincar´e’s chaotic dynamics and published the</a:t>
            </a:r>
          </a:p>
          <a:p>
            <a:r>
              <a:rPr lang="en-US" altLang="en-US"/>
              <a:t>famous ’Lorenz attractor’.</a:t>
            </a:r>
          </a:p>
          <a:p>
            <a:endParaRPr lang="en-US" altLang="en-US"/>
          </a:p>
          <a:p>
            <a:r>
              <a:rPr lang="en-US" altLang="en-US"/>
              <a:t>	x˙ = (y − x); y˙ = x(</a:t>
            </a:r>
            <a:r>
              <a:rPr lang="en-US" altLang="en-US" i="1"/>
              <a:t> </a:t>
            </a:r>
            <a:r>
              <a:rPr lang="en-US" altLang="en-US"/>
              <a:t>− z) − y ; z˙ = xy − z</a:t>
            </a:r>
            <a:r>
              <a:rPr lang="en-US" altLang="en-US" i="1"/>
              <a:t>.</a:t>
            </a:r>
          </a:p>
          <a:p>
            <a:endParaRPr lang="en-US" altLang="en-US" i="1"/>
          </a:p>
          <a:p>
            <a:r>
              <a:rPr lang="en-US" altLang="en-US" i="1"/>
              <a:t>(</a:t>
            </a:r>
            <a:r>
              <a:rPr lang="en-US" altLang="en-US" i="1">
                <a:solidFill>
                  <a:schemeClr val="accent1"/>
                </a:solidFill>
              </a:rPr>
              <a:t>BS</a:t>
            </a:r>
            <a:r>
              <a:rPr lang="en-US" altLang="en-US" i="1"/>
              <a:t>)Movie Lorenz attractor</a:t>
            </a:r>
          </a:p>
        </p:txBody>
      </p:sp>
      <p:sp>
        <p:nvSpPr>
          <p:cNvPr id="20488" name="Text Box 8"/>
          <p:cNvSpPr txBox="1">
            <a:spLocks noChangeArrowheads="1"/>
          </p:cNvSpPr>
          <p:nvPr/>
        </p:nvSpPr>
        <p:spPr bwMode="auto">
          <a:xfrm>
            <a:off x="2286000" y="381001"/>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rPr>
              <a:t>Historical background…</a:t>
            </a:r>
          </a:p>
        </p:txBody>
      </p:sp>
      <p:pic>
        <p:nvPicPr>
          <p:cNvPr id="20489" name="Picture 9" descr="Savi 2005 Chaos prim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1" y="152400"/>
            <a:ext cx="2106613" cy="2133600"/>
          </a:xfrm>
          <a:prstGeom prst="rect">
            <a:avLst/>
          </a:prstGeom>
          <a:noFill/>
          <a:extLst>
            <a:ext uri="{909E8E84-426E-40DD-AFC4-6F175D3DCCD1}">
              <a14:hiddenFill xmlns:a14="http://schemas.microsoft.com/office/drawing/2010/main">
                <a:solidFill>
                  <a:srgbClr val="FFFFFF"/>
                </a:solidFill>
              </a14:hiddenFill>
            </a:ext>
          </a:extLst>
        </p:spPr>
      </p:pic>
      <p:sp>
        <p:nvSpPr>
          <p:cNvPr id="20490" name="Text Box 10"/>
          <p:cNvSpPr txBox="1">
            <a:spLocks noChangeArrowheads="1"/>
          </p:cNvSpPr>
          <p:nvPr/>
        </p:nvSpPr>
        <p:spPr bwMode="auto">
          <a:xfrm>
            <a:off x="8229600" y="2514600"/>
            <a:ext cx="2133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ea typeface="宋体" panose="02010600030101010101" pitchFamily="2" charset="-122"/>
              </a:rPr>
              <a:t>Orbits related to the thee-body problem (Modified from Stewart, 1991)</a:t>
            </a:r>
            <a:r>
              <a:rPr lang="en-US" altLang="zh-CN">
                <a:ea typeface="宋体" panose="02010600030101010101" pitchFamily="2" charset="-122"/>
              </a:rPr>
              <a:t> </a:t>
            </a:r>
            <a:endParaRPr lang="en-US" altLang="en-US"/>
          </a:p>
        </p:txBody>
      </p:sp>
    </p:spTree>
    <p:extLst>
      <p:ext uri="{BB962C8B-B14F-4D97-AF65-F5344CB8AC3E}">
        <p14:creationId xmlns:p14="http://schemas.microsoft.com/office/powerpoint/2010/main" val="10826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Lorenz attractor</a:t>
            </a:r>
          </a:p>
        </p:txBody>
      </p:sp>
      <p:pic>
        <p:nvPicPr>
          <p:cNvPr id="2150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25714" y="1600201"/>
            <a:ext cx="7140575" cy="4530725"/>
          </a:xfrm>
          <a:noFill/>
          <a:ln/>
        </p:spPr>
      </p:pic>
    </p:spTree>
    <p:extLst>
      <p:ext uri="{BB962C8B-B14F-4D97-AF65-F5344CB8AC3E}">
        <p14:creationId xmlns:p14="http://schemas.microsoft.com/office/powerpoint/2010/main" val="3539147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2133600" y="1447800"/>
            <a:ext cx="81534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a:t>In 1980, it was shown that a time series of observations could be</a:t>
            </a:r>
          </a:p>
          <a:p>
            <a:r>
              <a:rPr lang="en-US" altLang="en-US"/>
              <a:t>transformed into a representation of the system dynamics in a</a:t>
            </a:r>
          </a:p>
          <a:p>
            <a:r>
              <a:rPr lang="en-US" altLang="en-US"/>
              <a:t>multi-dimensional state space or phase space, called the</a:t>
            </a:r>
          </a:p>
          <a:p>
            <a:r>
              <a:rPr lang="en-US" altLang="en-US"/>
              <a:t>’reconstructed space’ (Packard et al, 1980). In 1981, Floris</a:t>
            </a:r>
          </a:p>
          <a:p>
            <a:r>
              <a:rPr lang="en-US" altLang="en-US"/>
              <a:t>Takens proved that a reconstructed attractor has the same basic</a:t>
            </a:r>
          </a:p>
          <a:p>
            <a:r>
              <a:rPr lang="en-US" altLang="en-US"/>
              <a:t>properties as the true attractor.</a:t>
            </a:r>
          </a:p>
          <a:p>
            <a:endParaRPr lang="en-US" altLang="en-US"/>
          </a:p>
          <a:p>
            <a:pPr>
              <a:buFontTx/>
              <a:buChar char="•"/>
            </a:pPr>
            <a:r>
              <a:rPr lang="en-US" altLang="en-US"/>
              <a:t>In 1983, Grassberger and Procaccia compute the correlation</a:t>
            </a:r>
          </a:p>
          <a:p>
            <a:r>
              <a:rPr lang="en-US" altLang="en-US"/>
              <a:t>dimension of a reconstructed attractor. This made it possible to</a:t>
            </a:r>
          </a:p>
          <a:p>
            <a:r>
              <a:rPr lang="en-US" altLang="en-US"/>
              <a:t>apply chaos theory to almost any set of observations. ’Rapp et’</a:t>
            </a:r>
          </a:p>
          <a:p>
            <a:r>
              <a:rPr lang="en-US" altLang="en-US"/>
              <a:t>al published the first chaos analysis to EEG signals two years</a:t>
            </a:r>
          </a:p>
          <a:p>
            <a:r>
              <a:rPr lang="en-US" altLang="en-US"/>
              <a:t>later, in 1985.</a:t>
            </a:r>
          </a:p>
          <a:p>
            <a:endParaRPr lang="en-US" altLang="en-US"/>
          </a:p>
          <a:p>
            <a:pPr>
              <a:buFontTx/>
              <a:buChar char="•"/>
            </a:pPr>
            <a:r>
              <a:rPr lang="en-US" altLang="en-US"/>
              <a:t>Between 1985 and 1990, the EEG analysis was characterized by</a:t>
            </a:r>
          </a:p>
          <a:p>
            <a:r>
              <a:rPr lang="en-US" altLang="en-US"/>
              <a:t>the search for low-dimensional chaos of the signals.</a:t>
            </a:r>
          </a:p>
        </p:txBody>
      </p:sp>
      <p:sp>
        <p:nvSpPr>
          <p:cNvPr id="22533" name="Rectangle 5"/>
          <p:cNvSpPr>
            <a:spLocks noChangeArrowheads="1"/>
          </p:cNvSpPr>
          <p:nvPr/>
        </p:nvSpPr>
        <p:spPr bwMode="auto">
          <a:xfrm>
            <a:off x="2133600" y="4572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tx2"/>
                </a:solidFill>
              </a:rPr>
              <a:t>Development</a:t>
            </a:r>
          </a:p>
        </p:txBody>
      </p:sp>
    </p:spTree>
    <p:extLst>
      <p:ext uri="{BB962C8B-B14F-4D97-AF65-F5344CB8AC3E}">
        <p14:creationId xmlns:p14="http://schemas.microsoft.com/office/powerpoint/2010/main" val="268725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Development</a:t>
            </a:r>
          </a:p>
        </p:txBody>
      </p:sp>
      <p:sp>
        <p:nvSpPr>
          <p:cNvPr id="23555" name="Rectangle 3"/>
          <p:cNvSpPr>
            <a:spLocks noGrp="1" noChangeArrowheads="1"/>
          </p:cNvSpPr>
          <p:nvPr>
            <p:ph type="body" idx="1"/>
          </p:nvPr>
        </p:nvSpPr>
        <p:spPr/>
        <p:txBody>
          <a:bodyPr>
            <a:normAutofit lnSpcReduction="10000"/>
          </a:bodyPr>
          <a:lstStyle/>
          <a:p>
            <a:pPr>
              <a:lnSpc>
                <a:spcPct val="80000"/>
              </a:lnSpc>
            </a:pPr>
            <a:r>
              <a:rPr lang="en-US" altLang="en-US" sz="2000"/>
              <a:t>Around 1990, some limitations of the nonlinear time series</a:t>
            </a:r>
          </a:p>
          <a:p>
            <a:pPr>
              <a:lnSpc>
                <a:spcPct val="80000"/>
              </a:lnSpc>
              <a:buFont typeface="Wingdings" panose="05000000000000000000" pitchFamily="2" charset="2"/>
              <a:buNone/>
            </a:pPr>
            <a:r>
              <a:rPr lang="en-US" altLang="en-US" sz="2000"/>
              <a:t>algorithms became clear, and the method of ’surrogate data</a:t>
            </a:r>
          </a:p>
          <a:p>
            <a:pPr>
              <a:lnSpc>
                <a:spcPct val="80000"/>
              </a:lnSpc>
              <a:buFont typeface="Wingdings" panose="05000000000000000000" pitchFamily="2" charset="2"/>
              <a:buNone/>
            </a:pPr>
            <a:r>
              <a:rPr lang="en-US" altLang="en-US" sz="2000"/>
              <a:t>testing’ was introduced to check the validity of the results.</a:t>
            </a:r>
          </a:p>
          <a:p>
            <a:pPr>
              <a:lnSpc>
                <a:spcPct val="80000"/>
              </a:lnSpc>
              <a:buFont typeface="Wingdings" panose="05000000000000000000" pitchFamily="2" charset="2"/>
              <a:buNone/>
            </a:pPr>
            <a:r>
              <a:rPr lang="en-US" altLang="en-US" sz="2000"/>
              <a:t>Subsequently, some works clamming for ’chaos in the  brain’were critically reexamined and, often, rejected.</a:t>
            </a:r>
          </a:p>
          <a:p>
            <a:pPr>
              <a:lnSpc>
                <a:spcPct val="80000"/>
              </a:lnSpc>
              <a:buFont typeface="Wingdings" panose="05000000000000000000" pitchFamily="2" charset="2"/>
              <a:buNone/>
            </a:pPr>
            <a:endParaRPr lang="en-US" altLang="en-US" sz="2000"/>
          </a:p>
          <a:p>
            <a:pPr>
              <a:lnSpc>
                <a:spcPct val="80000"/>
              </a:lnSpc>
            </a:pPr>
            <a:r>
              <a:rPr lang="en-US" altLang="en-US" sz="2000"/>
              <a:t>Since then, nonlinear EEG analysis has directed its focus in two less ambitious but more realistic directions:</a:t>
            </a:r>
          </a:p>
          <a:p>
            <a:pPr>
              <a:lnSpc>
                <a:spcPct val="80000"/>
              </a:lnSpc>
              <a:buFont typeface="Wingdings" panose="05000000000000000000" pitchFamily="2" charset="2"/>
              <a:buNone/>
            </a:pPr>
            <a:r>
              <a:rPr lang="en-US" altLang="en-US" sz="2000"/>
              <a:t>	i) detection, characterization and modeling of nonlinear dynamics rather than strict deterministic chaos;</a:t>
            </a:r>
          </a:p>
          <a:p>
            <a:pPr>
              <a:lnSpc>
                <a:spcPct val="80000"/>
              </a:lnSpc>
              <a:buFont typeface="Wingdings" panose="05000000000000000000" pitchFamily="2" charset="2"/>
              <a:buNone/>
            </a:pPr>
            <a:r>
              <a:rPr lang="en-US" altLang="en-US" sz="2000"/>
              <a:t>	ii) development of new nonlinear measures which are more suitable to be applied to noisy, non stationary and high-dimensional EEG data.</a:t>
            </a:r>
          </a:p>
          <a:p>
            <a:pPr>
              <a:lnSpc>
                <a:spcPct val="80000"/>
              </a:lnSpc>
            </a:pPr>
            <a:endParaRPr lang="en-US" altLang="en-US" sz="2000"/>
          </a:p>
        </p:txBody>
      </p:sp>
    </p:spTree>
    <p:extLst>
      <p:ext uri="{BB962C8B-B14F-4D97-AF65-F5344CB8AC3E}">
        <p14:creationId xmlns:p14="http://schemas.microsoft.com/office/powerpoint/2010/main" val="3814920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normAutofit lnSpcReduction="10000"/>
          </a:bodyPr>
          <a:lstStyle/>
          <a:p>
            <a:pPr>
              <a:lnSpc>
                <a:spcPct val="80000"/>
              </a:lnSpc>
            </a:pPr>
            <a:r>
              <a:rPr lang="en-US" altLang="en-US" sz="2000"/>
              <a:t>Dynamical system is a model that determines the evolution of a system given only the initial state. Then, the current state is a function of a previous state. The state of a system, described by m variables, can be represented as a point in the m-dimensional space, called state space or phase space.</a:t>
            </a:r>
          </a:p>
          <a:p>
            <a:pPr>
              <a:lnSpc>
                <a:spcPct val="80000"/>
              </a:lnSpc>
              <a:buFont typeface="Wingdings" panose="05000000000000000000" pitchFamily="2" charset="2"/>
              <a:buNone/>
            </a:pPr>
            <a:endParaRPr lang="en-US" altLang="en-US" sz="2000"/>
          </a:p>
          <a:p>
            <a:pPr>
              <a:lnSpc>
                <a:spcPct val="80000"/>
              </a:lnSpc>
            </a:pPr>
            <a:r>
              <a:rPr lang="en-US" altLang="en-US" sz="2000"/>
              <a:t>The dynamics of the system is a set of laws or equations that describe how the state changes over time. Usually this set consists of a system of coupled differential equations.</a:t>
            </a:r>
          </a:p>
          <a:p>
            <a:pPr>
              <a:lnSpc>
                <a:spcPct val="80000"/>
              </a:lnSpc>
              <a:buFont typeface="Wingdings" panose="05000000000000000000" pitchFamily="2" charset="2"/>
              <a:buNone/>
            </a:pPr>
            <a:endParaRPr lang="en-US" altLang="en-US" sz="2000"/>
          </a:p>
          <a:p>
            <a:pPr>
              <a:lnSpc>
                <a:spcPct val="80000"/>
              </a:lnSpc>
            </a:pPr>
            <a:r>
              <a:rPr lang="en-US" altLang="en-US" sz="2000"/>
              <a:t>A dynamical system is linear if all their equations are linear,</a:t>
            </a:r>
          </a:p>
          <a:p>
            <a:pPr>
              <a:lnSpc>
                <a:spcPct val="80000"/>
              </a:lnSpc>
              <a:buFont typeface="Wingdings" panose="05000000000000000000" pitchFamily="2" charset="2"/>
              <a:buNone/>
            </a:pPr>
            <a:r>
              <a:rPr lang="en-US" altLang="en-US" sz="2000"/>
              <a:t>	otherwise is nonlinear. If it’s linear, small causes have small</a:t>
            </a:r>
          </a:p>
          <a:p>
            <a:pPr>
              <a:lnSpc>
                <a:spcPct val="80000"/>
              </a:lnSpc>
              <a:buFont typeface="Wingdings" panose="05000000000000000000" pitchFamily="2" charset="2"/>
              <a:buNone/>
            </a:pPr>
            <a:r>
              <a:rPr lang="en-US" altLang="en-US" sz="2000"/>
              <a:t>	effects. If it’s nonlinear, small causes may have large effects.</a:t>
            </a:r>
          </a:p>
          <a:p>
            <a:pPr>
              <a:lnSpc>
                <a:spcPct val="80000"/>
              </a:lnSpc>
            </a:pPr>
            <a:endParaRPr lang="en-US" altLang="en-US" sz="2000"/>
          </a:p>
        </p:txBody>
      </p:sp>
      <p:sp>
        <p:nvSpPr>
          <p:cNvPr id="24580" name="Rectangle 4"/>
          <p:cNvSpPr>
            <a:spLocks noChangeArrowheads="1"/>
          </p:cNvSpPr>
          <p:nvPr/>
        </p:nvSpPr>
        <p:spPr bwMode="auto">
          <a:xfrm>
            <a:off x="2057400" y="685801"/>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 concept of a dynamical system</a:t>
            </a:r>
          </a:p>
        </p:txBody>
      </p:sp>
    </p:spTree>
    <p:extLst>
      <p:ext uri="{BB962C8B-B14F-4D97-AF65-F5344CB8AC3E}">
        <p14:creationId xmlns:p14="http://schemas.microsoft.com/office/powerpoint/2010/main" val="258089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normAutofit lnSpcReduction="10000"/>
          </a:bodyPr>
          <a:lstStyle/>
          <a:p>
            <a:pPr>
              <a:lnSpc>
                <a:spcPct val="90000"/>
              </a:lnSpc>
            </a:pPr>
            <a:r>
              <a:rPr lang="en-US" altLang="en-US" sz="2400"/>
              <a:t>A dynamical system is conservative if their important quantities (related to its energy) are preserved over time, otherwise the system is dissipative.</a:t>
            </a:r>
          </a:p>
          <a:p>
            <a:pPr>
              <a:lnSpc>
                <a:spcPct val="90000"/>
              </a:lnSpc>
            </a:pPr>
            <a:endParaRPr lang="en-US" altLang="en-US" sz="2400"/>
          </a:p>
          <a:p>
            <a:pPr>
              <a:lnSpc>
                <a:spcPct val="90000"/>
              </a:lnSpc>
            </a:pPr>
            <a:r>
              <a:rPr lang="en-US" altLang="en-US" sz="2400"/>
              <a:t>A dynamical system is deterministic if their equations don’t have noise or or stochastic terms (probabilities), otherwise the system is stochastic.</a:t>
            </a:r>
          </a:p>
          <a:p>
            <a:pPr>
              <a:lnSpc>
                <a:spcPct val="90000"/>
              </a:lnSpc>
            </a:pPr>
            <a:endParaRPr lang="en-US" altLang="en-US" sz="2400"/>
          </a:p>
          <a:p>
            <a:pPr>
              <a:lnSpc>
                <a:spcPct val="90000"/>
              </a:lnSpc>
            </a:pPr>
            <a:r>
              <a:rPr lang="en-US" altLang="en-US" sz="2400"/>
              <a:t>The realistic biological systems are likely to be nonlinear dissipative systems, whether they are deterministic or stochastic.</a:t>
            </a:r>
          </a:p>
        </p:txBody>
      </p:sp>
      <p:sp>
        <p:nvSpPr>
          <p:cNvPr id="25604" name="Text Box 4"/>
          <p:cNvSpPr txBox="1">
            <a:spLocks noChangeArrowheads="1"/>
          </p:cNvSpPr>
          <p:nvPr/>
        </p:nvSpPr>
        <p:spPr bwMode="auto">
          <a:xfrm>
            <a:off x="2286000" y="4572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 concept of a dynamical system</a:t>
            </a:r>
          </a:p>
        </p:txBody>
      </p:sp>
    </p:spTree>
    <p:extLst>
      <p:ext uri="{BB962C8B-B14F-4D97-AF65-F5344CB8AC3E}">
        <p14:creationId xmlns:p14="http://schemas.microsoft.com/office/powerpoint/2010/main" val="416392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sr-Latn-RS" altLang="en-US" dirty="0" smtClean="0"/>
              <a:t>Complexity</a:t>
            </a:r>
            <a:endParaRPr lang="en-US" altLang="en-US" dirty="0"/>
          </a:p>
        </p:txBody>
      </p:sp>
      <p:sp>
        <p:nvSpPr>
          <p:cNvPr id="70659" name="Rectangle 3"/>
          <p:cNvSpPr>
            <a:spLocks noGrp="1" noChangeArrowheads="1"/>
          </p:cNvSpPr>
          <p:nvPr>
            <p:ph type="body" idx="1"/>
          </p:nvPr>
        </p:nvSpPr>
        <p:spPr/>
        <p:txBody>
          <a:bodyPr/>
          <a:lstStyle/>
          <a:p>
            <a:pPr>
              <a:lnSpc>
                <a:spcPct val="80000"/>
              </a:lnSpc>
            </a:pPr>
            <a:r>
              <a:rPr lang="en-US" altLang="en-US"/>
              <a:t>Fluctuations in physiological systems are nonperiodic. </a:t>
            </a:r>
            <a:r>
              <a:rPr lang="en-US" altLang="en-US" i="1"/>
              <a:t>Stochastic</a:t>
            </a:r>
            <a:r>
              <a:rPr lang="en-US" altLang="en-US"/>
              <a:t>, </a:t>
            </a:r>
            <a:r>
              <a:rPr lang="en-US" altLang="en-US" i="1"/>
              <a:t>chaotic </a:t>
            </a:r>
            <a:r>
              <a:rPr lang="en-US" altLang="en-US"/>
              <a:t>and </a:t>
            </a:r>
            <a:r>
              <a:rPr lang="en-US" altLang="en-US" i="1"/>
              <a:t>noisy chaotic models </a:t>
            </a:r>
            <a:r>
              <a:rPr lang="en-US" altLang="en-US"/>
              <a:t>can mathematically treat these patterns. The stochastic (random) models assume that the fluctuations result from a large number of weak influences. The chaotic models conceptualize that strong nonlinear interactions between a few factors shape the fluctuations. A combination of these two into the noisy chaotic model is possible. Among the stochastic approaches, the </a:t>
            </a:r>
            <a:r>
              <a:rPr lang="en-US" altLang="en-US" i="1"/>
              <a:t>fractal models </a:t>
            </a:r>
            <a:r>
              <a:rPr lang="en-US" altLang="en-US"/>
              <a:t>give the best description of reality. In this review we concentrate on the fractal analysis of time series capturing the nonperiodic fluctuations of physiological systems.</a:t>
            </a:r>
          </a:p>
          <a:p>
            <a:pPr>
              <a:lnSpc>
                <a:spcPct val="80000"/>
              </a:lnSpc>
            </a:pPr>
            <a:r>
              <a:rPr lang="en-US" altLang="en-US"/>
              <a:t>The classic theory of homeostasis focused on the set-point as determined by the mean of the physiological signal, the fluctuations around the mean were thus discarded as ‘noise’. </a:t>
            </a:r>
          </a:p>
          <a:p>
            <a:pPr>
              <a:lnSpc>
                <a:spcPct val="80000"/>
              </a:lnSpc>
            </a:pPr>
            <a:r>
              <a:rPr lang="en-US" altLang="en-US"/>
              <a:t>Research of the last decades revealed that the homeodynamic and holistic concepts, such as fractal and nonlinear analyses could be very useful in understanding the complexity of </a:t>
            </a:r>
            <a:r>
              <a:rPr lang="en-US" altLang="zh-CN">
                <a:ea typeface="宋体" panose="02010600030101010101" pitchFamily="2" charset="-122"/>
              </a:rPr>
              <a:t>physiological functions. </a:t>
            </a:r>
            <a:endParaRPr lang="en-US" altLang="en-US"/>
          </a:p>
        </p:txBody>
      </p:sp>
    </p:spTree>
    <p:extLst>
      <p:ext uri="{BB962C8B-B14F-4D97-AF65-F5344CB8AC3E}">
        <p14:creationId xmlns:p14="http://schemas.microsoft.com/office/powerpoint/2010/main" val="3495219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Attractors and their properties</a:t>
            </a:r>
          </a:p>
        </p:txBody>
      </p:sp>
      <p:sp>
        <p:nvSpPr>
          <p:cNvPr id="26627" name="Rectangle 3"/>
          <p:cNvSpPr>
            <a:spLocks noGrp="1" noChangeArrowheads="1"/>
          </p:cNvSpPr>
          <p:nvPr>
            <p:ph type="body" idx="1"/>
          </p:nvPr>
        </p:nvSpPr>
        <p:spPr/>
        <p:txBody>
          <a:bodyPr/>
          <a:lstStyle/>
          <a:p>
            <a:pPr>
              <a:lnSpc>
                <a:spcPct val="90000"/>
              </a:lnSpc>
            </a:pPr>
            <a:r>
              <a:rPr lang="en-US" altLang="en-US" sz="2400"/>
              <a:t>If we observe a dissipative deterministic dynamical system for a sufficient long time (after transience), the trajectory will converge to a subspace of the total phase space. This subspace is a geometrical object called attractor of the system.</a:t>
            </a:r>
          </a:p>
          <a:p>
            <a:pPr>
              <a:lnSpc>
                <a:spcPct val="90000"/>
              </a:lnSpc>
            </a:pPr>
            <a:r>
              <a:rPr lang="en-US" altLang="en-US" sz="2400"/>
              <a:t>If the deterministic dissipative system is linear, the attractor is a simple point in the phase state. If it’s nonlinear, apart from point attractors, more three types can occur: limit cycle, torus and strange attractors (related to fractal geometry and deterministic chaos).</a:t>
            </a:r>
          </a:p>
        </p:txBody>
      </p:sp>
    </p:spTree>
    <p:extLst>
      <p:ext uri="{BB962C8B-B14F-4D97-AF65-F5344CB8AC3E}">
        <p14:creationId xmlns:p14="http://schemas.microsoft.com/office/powerpoint/2010/main" val="635537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0"/>
            <a:ext cx="8229600" cy="990600"/>
          </a:xfrm>
        </p:spPr>
        <p:txBody>
          <a:bodyPr/>
          <a:lstStyle/>
          <a:p>
            <a:r>
              <a:rPr lang="en-US" altLang="en-US"/>
              <a:t>Attractors and their properties</a:t>
            </a:r>
          </a:p>
        </p:txBody>
      </p:sp>
      <p:pic>
        <p:nvPicPr>
          <p:cNvPr id="2765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90800" y="914400"/>
            <a:ext cx="7467600" cy="5614988"/>
          </a:xfrm>
          <a:noFill/>
          <a:ln/>
        </p:spPr>
      </p:pic>
    </p:spTree>
    <p:extLst>
      <p:ext uri="{BB962C8B-B14F-4D97-AF65-F5344CB8AC3E}">
        <p14:creationId xmlns:p14="http://schemas.microsoft.com/office/powerpoint/2010/main" val="73736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zh-CN" sz="3200" b="1">
                <a:ea typeface="宋体" panose="02010600030101010101" pitchFamily="2" charset="-122"/>
              </a:rPr>
              <a:t>Detection of Chaos and Fractals from Experimental Time  Series/Additional</a:t>
            </a:r>
            <a:endParaRPr lang="en-US" altLang="en-US" sz="3200" b="1"/>
          </a:p>
        </p:txBody>
      </p:sp>
      <p:sp>
        <p:nvSpPr>
          <p:cNvPr id="77827" name="Rectangle 3"/>
          <p:cNvSpPr>
            <a:spLocks noGrp="1" noChangeArrowheads="1"/>
          </p:cNvSpPr>
          <p:nvPr>
            <p:ph type="body" idx="1"/>
          </p:nvPr>
        </p:nvSpPr>
        <p:spPr/>
        <p:txBody>
          <a:bodyPr>
            <a:normAutofit fontScale="92500" lnSpcReduction="20000"/>
          </a:bodyPr>
          <a:lstStyle/>
          <a:p>
            <a:pPr>
              <a:lnSpc>
                <a:spcPct val="80000"/>
              </a:lnSpc>
            </a:pPr>
            <a:r>
              <a:rPr lang="en-US" altLang="en-US" sz="1600" b="1" i="1"/>
              <a:t>Aperiodicity</a:t>
            </a:r>
          </a:p>
          <a:p>
            <a:pPr>
              <a:lnSpc>
                <a:spcPct val="80000"/>
              </a:lnSpc>
            </a:pPr>
            <a:r>
              <a:rPr lang="en-US" altLang="en-US" sz="1600"/>
              <a:t>A unique feature of signals with seemingly irregular dynamics is the absence of </a:t>
            </a:r>
            <a:r>
              <a:rPr lang="en-US" altLang="en-US" sz="1600" i="1"/>
              <a:t>periodicity</a:t>
            </a:r>
            <a:r>
              <a:rPr lang="en-US" altLang="en-US" sz="1600"/>
              <a:t>,or being </a:t>
            </a:r>
            <a:r>
              <a:rPr lang="en-US" altLang="en-US" sz="1600" i="1"/>
              <a:t>aperiodic</a:t>
            </a:r>
            <a:r>
              <a:rPr lang="en-US" altLang="en-US" sz="1600"/>
              <a:t>. Traditionally, therefore, spectral analysis is first applied to a given time series to search for hidden periodicities that might explain the source of signal variability. For example, in the simplest case, the presence of a harmonic or sinusoidal oscillator is suspected  when a power spectrum Pxx(w), given by the squared norm of the Fourier transform of a time series x(t) as</a:t>
            </a:r>
          </a:p>
          <a:p>
            <a:pPr>
              <a:lnSpc>
                <a:spcPct val="80000"/>
              </a:lnSpc>
            </a:pPr>
            <a:r>
              <a:rPr lang="en-US" altLang="en-US" sz="1600"/>
              <a:t>(1) has a single sharp peak.</a:t>
            </a:r>
          </a:p>
          <a:p>
            <a:pPr>
              <a:lnSpc>
                <a:spcPct val="80000"/>
              </a:lnSpc>
            </a:pPr>
            <a:r>
              <a:rPr lang="en-US" altLang="en-US" sz="1600"/>
              <a:t>The harmonic motion represented by the peak is the solution of a linear differential equation , and this equation can simply be reduced to a system of first-order (linear) differential equations as . Generally, a system of first-order differential equations in the form of</a:t>
            </a:r>
          </a:p>
          <a:p>
            <a:pPr>
              <a:lnSpc>
                <a:spcPct val="80000"/>
              </a:lnSpc>
            </a:pPr>
            <a:r>
              <a:rPr lang="en-US" altLang="en-US" sz="1600"/>
              <a:t>(2) is called a </a:t>
            </a:r>
            <a:r>
              <a:rPr lang="en-US" altLang="en-US" sz="1600" i="1"/>
              <a:t>dynamical system</a:t>
            </a:r>
            <a:r>
              <a:rPr lang="en-US" altLang="en-US" sz="1600"/>
              <a:t>. The forms of </a:t>
            </a:r>
            <a:r>
              <a:rPr lang="en-US" altLang="en-US" sz="1600" i="1"/>
              <a:t>trajectories </a:t>
            </a:r>
            <a:r>
              <a:rPr lang="en-US" altLang="en-US" sz="1600"/>
              <a:t>or </a:t>
            </a:r>
            <a:r>
              <a:rPr lang="en-US" altLang="en-US" sz="1600" i="1"/>
              <a:t>orbits </a:t>
            </a:r>
            <a:r>
              <a:rPr lang="en-US" altLang="en-US" sz="1600"/>
              <a:t>of the dynamical system in </a:t>
            </a:r>
            <a:r>
              <a:rPr lang="en-US" altLang="en-US" sz="1600" i="1"/>
              <a:t>phase space </a:t>
            </a:r>
            <a:r>
              <a:rPr lang="en-US" altLang="en-US" sz="1600"/>
              <a:t>(x1,…,xn), e.g., (x, y) in the two-dimensional case mentioned above, characterize the dynamics of the solution of the original differential equation. For example,for the harmonic motion, the orbit is an ellipsoid, indicating that the sustained periodic</a:t>
            </a:r>
          </a:p>
          <a:p>
            <a:pPr>
              <a:lnSpc>
                <a:spcPct val="80000"/>
              </a:lnSpc>
            </a:pPr>
            <a:r>
              <a:rPr lang="en-US" altLang="en-US" sz="1600"/>
              <a:t>oscillation is sinusoidal (Fig.1A). In a nonlinear two-dimensional dynamical system, such as , the time series is still highly periodic although the</a:t>
            </a:r>
          </a:p>
          <a:p>
            <a:pPr>
              <a:lnSpc>
                <a:spcPct val="80000"/>
              </a:lnSpc>
            </a:pPr>
            <a:r>
              <a:rPr lang="en-US" altLang="en-US" sz="1600"/>
              <a:t>final trajectory, called an </a:t>
            </a:r>
            <a:r>
              <a:rPr lang="en-US" altLang="en-US" sz="1600" i="1"/>
              <a:t>attractor</a:t>
            </a:r>
            <a:r>
              <a:rPr lang="en-US" altLang="en-US" sz="1600"/>
              <a:t>, is not ellipsoidal and the spectrum contains higher harmonics (Fig.1B). This type of periodic oscillations is called a </a:t>
            </a:r>
            <a:r>
              <a:rPr lang="en-US" altLang="en-US" sz="1600" i="1"/>
              <a:t>limit cycle</a:t>
            </a:r>
            <a:r>
              <a:rPr lang="en-US" altLang="en-US" sz="1600"/>
              <a:t>.</a:t>
            </a:r>
          </a:p>
        </p:txBody>
      </p:sp>
    </p:spTree>
    <p:extLst>
      <p:ext uri="{BB962C8B-B14F-4D97-AF65-F5344CB8AC3E}">
        <p14:creationId xmlns:p14="http://schemas.microsoft.com/office/powerpoint/2010/main" val="2494579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z="1600" b="1"/>
              <a:t>A simple harmonic motion (A) and periodic dynamics of two-dimensional dynamical system</a:t>
            </a:r>
            <a:br>
              <a:rPr lang="en-US" altLang="en-US" sz="1600" b="1"/>
            </a:br>
            <a:r>
              <a:rPr lang="en-US" altLang="en-US" sz="1600" b="1"/>
              <a:t>B): . From top to bottom, the panels show a time series of x, the</a:t>
            </a:r>
            <a:r>
              <a:rPr lang="en-US" altLang="zh-CN" sz="1600" b="1">
                <a:ea typeface="宋体" panose="02010600030101010101" pitchFamily="2" charset="-122"/>
              </a:rPr>
              <a:t/>
            </a:r>
            <a:br>
              <a:rPr lang="en-US" altLang="zh-CN" sz="1600" b="1">
                <a:ea typeface="宋体" panose="02010600030101010101" pitchFamily="2" charset="-122"/>
              </a:rPr>
            </a:br>
            <a:r>
              <a:rPr lang="en-US" altLang="zh-CN" sz="1600" b="1">
                <a:ea typeface="宋体" panose="02010600030101010101" pitchFamily="2" charset="-122"/>
              </a:rPr>
              <a:t>dynamics in a phase space (x, y), and the power spectra (Pxx(w)) as a function of frequency </a:t>
            </a:r>
            <a:endParaRPr lang="en-US" altLang="en-US" sz="4000"/>
          </a:p>
        </p:txBody>
      </p:sp>
      <p:pic>
        <p:nvPicPr>
          <p:cNvPr id="6758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327401" y="1600201"/>
            <a:ext cx="5535613"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6192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81200" y="277814"/>
            <a:ext cx="8229600" cy="1169987"/>
          </a:xfrm>
        </p:spPr>
        <p:txBody>
          <a:bodyPr>
            <a:normAutofit fontScale="90000"/>
          </a:bodyPr>
          <a:lstStyle/>
          <a:p>
            <a:r>
              <a:rPr lang="en-US" altLang="en-US" sz="1400" b="1"/>
              <a:t/>
            </a:r>
            <a:br>
              <a:rPr lang="en-US" altLang="en-US" sz="1400" b="1"/>
            </a:br>
            <a:r>
              <a:rPr lang="en-US" altLang="en-US" sz="1400" b="1"/>
              <a:t>A limit cycle (A) and a torus (B) of nonlinearly coupled harmonic oscillators , and</a:t>
            </a:r>
            <a:br>
              <a:rPr lang="en-US" altLang="en-US" sz="1400" b="1"/>
            </a:br>
            <a:r>
              <a:rPr lang="en-US" altLang="en-US" sz="1400" b="1"/>
              <a:t>chaotic dynamics of the Lorenz equations (C). From top to bottom, the panels show a time</a:t>
            </a:r>
            <a:br>
              <a:rPr lang="en-US" altLang="en-US" sz="1400" b="1"/>
            </a:br>
            <a:r>
              <a:rPr lang="en-US" altLang="en-US" sz="1400" b="1"/>
              <a:t>series of x, the dynamics in a phase space (x, y, z), and the power spectrum (Pxx(w)) as a function</a:t>
            </a:r>
            <a:r>
              <a:rPr lang="en-US" altLang="zh-CN" sz="1400" b="1">
                <a:ea typeface="宋体" panose="02010600030101010101" pitchFamily="2" charset="-122"/>
              </a:rPr>
              <a:t/>
            </a:r>
            <a:br>
              <a:rPr lang="en-US" altLang="zh-CN" sz="1400" b="1">
                <a:ea typeface="宋体" panose="02010600030101010101" pitchFamily="2" charset="-122"/>
              </a:rPr>
            </a:br>
            <a:r>
              <a:rPr lang="en-US" altLang="zh-CN" sz="1400" b="1">
                <a:ea typeface="宋体" panose="02010600030101010101" pitchFamily="2" charset="-122"/>
              </a:rPr>
              <a:t>of frequency</a:t>
            </a:r>
            <a:r>
              <a:rPr lang="en-US" altLang="zh-CN" sz="4000">
                <a:ea typeface="宋体" panose="02010600030101010101" pitchFamily="2" charset="-122"/>
              </a:rPr>
              <a:t> </a:t>
            </a:r>
            <a:endParaRPr lang="en-US" altLang="en-US" sz="4000"/>
          </a:p>
        </p:txBody>
      </p:sp>
      <p:pic>
        <p:nvPicPr>
          <p:cNvPr id="6861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28926" y="1600201"/>
            <a:ext cx="6532563"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0827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zh-CN" sz="3200" b="1">
                <a:ea typeface="宋体" panose="02010600030101010101" pitchFamily="2" charset="-122"/>
              </a:rPr>
              <a:t>Detection of Chaos and Fractals from Experimental Time  Series/Additional</a:t>
            </a:r>
            <a:endParaRPr lang="en-US" altLang="en-US" sz="3200" b="1"/>
          </a:p>
        </p:txBody>
      </p:sp>
      <p:sp>
        <p:nvSpPr>
          <p:cNvPr id="70659" name="Rectangle 3"/>
          <p:cNvSpPr>
            <a:spLocks noGrp="1" noChangeArrowheads="1"/>
          </p:cNvSpPr>
          <p:nvPr>
            <p:ph type="body" idx="1"/>
          </p:nvPr>
        </p:nvSpPr>
        <p:spPr/>
        <p:txBody>
          <a:bodyPr>
            <a:normAutofit lnSpcReduction="10000"/>
          </a:bodyPr>
          <a:lstStyle/>
          <a:p>
            <a:pPr>
              <a:lnSpc>
                <a:spcPct val="80000"/>
              </a:lnSpc>
            </a:pPr>
            <a:r>
              <a:rPr lang="en-US" altLang="en-US" sz="1600" b="1"/>
              <a:t>Sensitive Dependence on Initial Conditions</a:t>
            </a:r>
            <a:endParaRPr lang="en-US" altLang="en-US" sz="1600"/>
          </a:p>
          <a:p>
            <a:pPr>
              <a:lnSpc>
                <a:spcPct val="80000"/>
              </a:lnSpc>
            </a:pPr>
            <a:r>
              <a:rPr lang="en-US" altLang="en-US" sz="1600"/>
              <a:t>The reason why chaotic systems show aperiodic dynamics is that phase space trajectories that have nearly identical initial states will separate from each other at an exponentially increasing rate captured by the </a:t>
            </a:r>
            <a:r>
              <a:rPr lang="en-US" altLang="en-US" sz="1600" i="1"/>
              <a:t>Lyapunov exponent</a:t>
            </a:r>
            <a:r>
              <a:rPr lang="en-US" altLang="en-US" sz="1600"/>
              <a:t>. </a:t>
            </a:r>
          </a:p>
          <a:p>
            <a:pPr>
              <a:lnSpc>
                <a:spcPct val="80000"/>
              </a:lnSpc>
            </a:pPr>
            <a:r>
              <a:rPr lang="en-US" altLang="en-US" sz="1600"/>
              <a:t>This is defined as follows: consider two (usually the nearest) neighboring points in phase space at time 0 and at time t, the points' distances in the i-th direction being , respectively.</a:t>
            </a:r>
          </a:p>
          <a:p>
            <a:pPr>
              <a:lnSpc>
                <a:spcPct val="80000"/>
              </a:lnSpc>
            </a:pPr>
            <a:r>
              <a:rPr lang="en-US" altLang="en-US" sz="1600"/>
              <a:t>The Lyapunov exponent is then defined by the average growth rate </a:t>
            </a:r>
            <a:r>
              <a:rPr lang="el-GR" altLang="en-US" sz="1600"/>
              <a:t>λ</a:t>
            </a:r>
            <a:r>
              <a:rPr lang="en-US" altLang="zh-CN" sz="1600">
                <a:ea typeface="宋体" panose="02010600030101010101" pitchFamily="2" charset="-122"/>
              </a:rPr>
              <a:t>i of the initial distance </a:t>
            </a:r>
          </a:p>
          <a:p>
            <a:pPr>
              <a:lnSpc>
                <a:spcPct val="80000"/>
              </a:lnSpc>
            </a:pPr>
            <a:r>
              <a:rPr lang="en-US" altLang="en-US" sz="1600"/>
              <a:t>Chaotic systems are characterized by having at least one positive </a:t>
            </a:r>
            <a:r>
              <a:rPr lang="el-GR" altLang="en-US" sz="1600"/>
              <a:t>λ</a:t>
            </a:r>
            <a:r>
              <a:rPr lang="en-US" altLang="zh-CN" sz="1600">
                <a:ea typeface="宋体" panose="02010600030101010101" pitchFamily="2" charset="-122"/>
              </a:rPr>
              <a:t>i </a:t>
            </a:r>
            <a:r>
              <a:rPr lang="en-US" altLang="en-US" sz="1600"/>
              <a:t>. This indicates that any neighboring points with infinitesimal differences at the initial state abruptly separate from each other in the i-th direction. In other words, even if the initial states are close, the final states are much different. This phenomenon is sometimes called </a:t>
            </a:r>
            <a:r>
              <a:rPr lang="en-US" altLang="en-US" sz="1600" i="1"/>
              <a:t>sensitive dependence on initial conditions</a:t>
            </a:r>
            <a:r>
              <a:rPr lang="en-US" altLang="en-US" sz="1600"/>
              <a:t>. Although the exponential separation causes chaotic systems to exhibit much of the same long-term behavior as stochastic systems, the positive Lyapunov exponent is only observed for chaotic systems. The Lyapunov exponents for stochastic signals are zero, indicating that and remain the same independent of time.</a:t>
            </a:r>
          </a:p>
        </p:txBody>
      </p:sp>
    </p:spTree>
    <p:extLst>
      <p:ext uri="{BB962C8B-B14F-4D97-AF65-F5344CB8AC3E}">
        <p14:creationId xmlns:p14="http://schemas.microsoft.com/office/powerpoint/2010/main" val="1481920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b="1"/>
              <a:t>Determinism</a:t>
            </a:r>
          </a:p>
        </p:txBody>
      </p:sp>
      <p:sp>
        <p:nvSpPr>
          <p:cNvPr id="73731" name="Rectangle 3"/>
          <p:cNvSpPr>
            <a:spLocks noGrp="1" noChangeArrowheads="1"/>
          </p:cNvSpPr>
          <p:nvPr>
            <p:ph type="body" idx="1"/>
          </p:nvPr>
        </p:nvSpPr>
        <p:spPr/>
        <p:txBody>
          <a:bodyPr/>
          <a:lstStyle/>
          <a:p>
            <a:pPr>
              <a:lnSpc>
                <a:spcPct val="80000"/>
              </a:lnSpc>
            </a:pPr>
            <a:r>
              <a:rPr lang="en-US" altLang="en-US" sz="1600"/>
              <a:t>Even if aperiodic chaotic motions mimic stochastic signals in some respects, they possess a hidden order generating the complex and seemingly irregular behavior. The order behind chaos can be in vestigated and visualized by examining the so-called </a:t>
            </a:r>
            <a:r>
              <a:rPr lang="en-US" altLang="en-US" sz="1600" i="1"/>
              <a:t>(Poincaré return map </a:t>
            </a:r>
            <a:r>
              <a:rPr lang="en-US" altLang="en-US" sz="1600"/>
              <a:t>. The return map of an attractor in n-dimensional phase space is a sequence of stroboscopic projections on the (n–1)-dimensional plane called the </a:t>
            </a:r>
            <a:r>
              <a:rPr lang="en-US" altLang="en-US" sz="1600" i="1"/>
              <a:t>Poincaré section </a:t>
            </a:r>
            <a:r>
              <a:rPr lang="en-US" altLang="en-US" sz="1600"/>
              <a:t>. (Note that this is where a discrete map, not autonomous (i.e., without input forcings) continuous systems, of lower than three dimensions exhibits chaotic behavior.) </a:t>
            </a:r>
          </a:p>
          <a:p>
            <a:pPr>
              <a:lnSpc>
                <a:spcPct val="80000"/>
              </a:lnSpc>
            </a:pPr>
            <a:r>
              <a:rPr lang="en-US" altLang="en-US" sz="1600"/>
              <a:t>That is, the return map maps the repeated crossings of the trajectory through the Poincaré section. For example, when looking at the y-component of the Lorenz attractor's return map (though not “one-to-one”), there is indeed a fairly regular pattern indicating that some types of </a:t>
            </a:r>
            <a:r>
              <a:rPr lang="en-US" altLang="en-US" sz="1600" i="1"/>
              <a:t>determinism </a:t>
            </a:r>
            <a:r>
              <a:rPr lang="en-US" altLang="en-US" sz="1600"/>
              <a:t>are present in the dynamics. And 	each crossing of the orbit across the plane z = 27 (Fig.3B) is governed by a switching between two N-shaped maps from yi to yi+1. </a:t>
            </a:r>
          </a:p>
          <a:p>
            <a:pPr>
              <a:lnSpc>
                <a:spcPct val="80000"/>
              </a:lnSpc>
              <a:buFont typeface="Wingdings" panose="05000000000000000000" pitchFamily="2" charset="2"/>
              <a:buNone/>
            </a:pPr>
            <a:r>
              <a:rPr lang="en-US" altLang="en-US" sz="1600"/>
              <a:t>	In low-dimensional chaotic systems, it is sometimes, though not always, possible to find this type of clear deterministic map in</a:t>
            </a:r>
          </a:p>
          <a:p>
            <a:pPr>
              <a:lnSpc>
                <a:spcPct val="80000"/>
              </a:lnSpc>
              <a:buFont typeface="Wingdings" panose="05000000000000000000" pitchFamily="2" charset="2"/>
              <a:buNone/>
            </a:pPr>
            <a:r>
              <a:rPr lang="en-US" altLang="en-US" sz="1600"/>
              <a:t>	the Poincaré section.</a:t>
            </a:r>
          </a:p>
        </p:txBody>
      </p:sp>
    </p:spTree>
    <p:extLst>
      <p:ext uri="{BB962C8B-B14F-4D97-AF65-F5344CB8AC3E}">
        <p14:creationId xmlns:p14="http://schemas.microsoft.com/office/powerpoint/2010/main" val="2861802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b="1"/>
              <a:t>Power Spectral Analysis</a:t>
            </a:r>
          </a:p>
        </p:txBody>
      </p:sp>
      <p:pic>
        <p:nvPicPr>
          <p:cNvPr id="7987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57401" y="1676401"/>
            <a:ext cx="5470525"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7" name="Text Box 5"/>
          <p:cNvSpPr txBox="1">
            <a:spLocks noChangeArrowheads="1"/>
          </p:cNvSpPr>
          <p:nvPr/>
        </p:nvSpPr>
        <p:spPr bwMode="auto">
          <a:xfrm>
            <a:off x="7620000" y="1524001"/>
            <a:ext cx="2743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Computer-generated fractional Brownian motion with different values of the spectral exponent </a:t>
            </a:r>
            <a:r>
              <a:rPr lang="el-GR" altLang="en-US" dirty="0"/>
              <a:t>β</a:t>
            </a:r>
            <a:r>
              <a:rPr lang="en-US" altLang="en-US" dirty="0"/>
              <a:t> (left) and the power-law (1/fb-type) spectra in log-log axes (right).</a:t>
            </a:r>
          </a:p>
          <a:p>
            <a:r>
              <a:rPr lang="en-US" altLang="en-US" dirty="0"/>
              <a:t>For comparison of</a:t>
            </a:r>
          </a:p>
          <a:p>
            <a:r>
              <a:rPr lang="en-US" altLang="en-US" dirty="0"/>
              <a:t>the low-frequency behavior in the spectra, low-pass filtered white noise and its spectrum </a:t>
            </a:r>
            <a:r>
              <a:rPr lang="en-US" altLang="en-US" dirty="0" smtClean="0"/>
              <a:t>are</a:t>
            </a:r>
            <a:r>
              <a:rPr lang="sr-Latn-RS" altLang="en-US" dirty="0" smtClean="0"/>
              <a:t> </a:t>
            </a:r>
            <a:r>
              <a:rPr lang="en-US" altLang="en-US" dirty="0" smtClean="0"/>
              <a:t>shown.</a:t>
            </a:r>
            <a:endParaRPr lang="en-US" altLang="en-US" dirty="0"/>
          </a:p>
        </p:txBody>
      </p:sp>
    </p:spTree>
    <p:extLst>
      <p:ext uri="{BB962C8B-B14F-4D97-AF65-F5344CB8AC3E}">
        <p14:creationId xmlns:p14="http://schemas.microsoft.com/office/powerpoint/2010/main" val="1255601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b="1"/>
              <a:t>Method of Surrogate Data</a:t>
            </a:r>
          </a:p>
        </p:txBody>
      </p:sp>
      <p:sp>
        <p:nvSpPr>
          <p:cNvPr id="80899" name="Rectangle 3"/>
          <p:cNvSpPr>
            <a:spLocks noGrp="1" noChangeArrowheads="1"/>
          </p:cNvSpPr>
          <p:nvPr>
            <p:ph type="body" idx="1"/>
          </p:nvPr>
        </p:nvSpPr>
        <p:spPr/>
        <p:txBody>
          <a:bodyPr/>
          <a:lstStyle/>
          <a:p>
            <a:pPr>
              <a:lnSpc>
                <a:spcPct val="80000"/>
              </a:lnSpc>
            </a:pPr>
            <a:r>
              <a:rPr lang="en-US" altLang="en-US"/>
              <a:t>In the early 1990s, the method of </a:t>
            </a:r>
            <a:r>
              <a:rPr lang="en-US" altLang="en-US" i="1"/>
              <a:t>surrogate data </a:t>
            </a:r>
            <a:r>
              <a:rPr lang="en-US" altLang="en-US"/>
              <a:t>was proposed (Theiler et al. 1992) as a means to study possible chaotic dynamics and discriminate them from stochastic noise. In this method, stochastic surrogate data are generated that have the same power spectra as the original, but have random phase relationships among the Fourier components.</a:t>
            </a:r>
          </a:p>
          <a:p>
            <a:pPr>
              <a:lnSpc>
                <a:spcPct val="80000"/>
              </a:lnSpc>
            </a:pPr>
            <a:r>
              <a:rPr lang="en-US" altLang="en-US"/>
              <a:t>If any numerical procedures for studying chaotic dynamics produce the same results for the surrogates as for the original data, we cannot reject a null hypothesis that the observed dynamics is generated by a linear stochastic model rather than representing deterministic chaos. (This is because the surrogate data generated as such can be regarded</a:t>
            </a:r>
          </a:p>
          <a:p>
            <a:pPr>
              <a:lnSpc>
                <a:spcPct val="80000"/>
              </a:lnSpc>
              <a:buFont typeface="Wingdings" panose="05000000000000000000" pitchFamily="2" charset="2"/>
              <a:buNone/>
            </a:pPr>
            <a:r>
              <a:rPr lang="en-US" altLang="en-US"/>
              <a:t>	as an output of a linear, e.g., autoregressive, model.) </a:t>
            </a:r>
          </a:p>
          <a:p>
            <a:pPr>
              <a:lnSpc>
                <a:spcPct val="80000"/>
              </a:lnSpc>
            </a:pPr>
            <a:r>
              <a:rPr lang="en-US" altLang="en-US"/>
              <a:t>While measures for chaos such as the correlation dimension and the (largest) Lyapunov exponent are usually given by a single number, the repeated generation of surrogate data provides a confidence interval for the null effect range, enabling hypothesis testing.</a:t>
            </a:r>
          </a:p>
        </p:txBody>
      </p:sp>
    </p:spTree>
    <p:extLst>
      <p:ext uri="{BB962C8B-B14F-4D97-AF65-F5344CB8AC3E}">
        <p14:creationId xmlns:p14="http://schemas.microsoft.com/office/powerpoint/2010/main" val="1215124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recent research in nonlinear analysis of EEG</a:t>
            </a:r>
            <a:endParaRPr lang="en-US" dirty="0"/>
          </a:p>
        </p:txBody>
      </p:sp>
      <p:sp>
        <p:nvSpPr>
          <p:cNvPr id="3" name="Content Placeholder 2"/>
          <p:cNvSpPr>
            <a:spLocks noGrp="1"/>
          </p:cNvSpPr>
          <p:nvPr>
            <p:ph idx="1"/>
          </p:nvPr>
        </p:nvSpPr>
        <p:spPr>
          <a:xfrm>
            <a:off x="677334" y="2160589"/>
            <a:ext cx="8596668" cy="4344120"/>
          </a:xfrm>
        </p:spPr>
        <p:txBody>
          <a:bodyPr>
            <a:normAutofit fontScale="92500" lnSpcReduction="20000"/>
          </a:bodyPr>
          <a:lstStyle/>
          <a:p>
            <a:r>
              <a:rPr lang="en-US" dirty="0" smtClean="0"/>
              <a:t>After several years of applying different nonlinear measures on different electrophysiological signals we came to conclusion that it is always recommended to utilize several measures on the same set of data. Every different measure is showing you something else about the data</a:t>
            </a:r>
          </a:p>
          <a:p>
            <a:r>
              <a:rPr lang="en-US" dirty="0" smtClean="0"/>
              <a:t>Methodological comparison between Higuchi’s Fractal Dimension (Higuchi, 1988)-HFD and Sample Entropy (Richman and </a:t>
            </a:r>
            <a:r>
              <a:rPr lang="en-US" dirty="0"/>
              <a:t>M</a:t>
            </a:r>
            <a:r>
              <a:rPr lang="en-US" dirty="0" smtClean="0"/>
              <a:t>oorman, 2000)-SampEn, showed that they are methodologically compatible in the sense that they are differently sensitive on the frequency content of the signal.  Also Kalauzi (2012) showed that applying Fourier analysis on EEG is redundant, because HFD are the weighted functions of Fourier’s amplitudes. Mind the Klonowski (2007) and Rabinovich (2006) reasoning why for biosignals nonlinear measures are superior. </a:t>
            </a:r>
          </a:p>
          <a:p>
            <a:r>
              <a:rPr lang="en-US" dirty="0" smtClean="0"/>
              <a:t>We showed (publication in the process of publication) that SampEn is more sensitive to lower frequencies (less than 60Hz) and HFD is more sensitive to higher frequencies in the signal.</a:t>
            </a:r>
          </a:p>
          <a:p>
            <a:r>
              <a:rPr lang="en-US" dirty="0" smtClean="0"/>
              <a:t>Our sample for the initial study was electromyogram (EMG) recorded in the protocol of applying Transcranial Magnetic Stimulation (TMS) over Motor cortex of man</a:t>
            </a:r>
            <a:endParaRPr lang="en-US" dirty="0"/>
          </a:p>
        </p:txBody>
      </p:sp>
    </p:spTree>
    <p:extLst>
      <p:ext uri="{BB962C8B-B14F-4D97-AF65-F5344CB8AC3E}">
        <p14:creationId xmlns:p14="http://schemas.microsoft.com/office/powerpoint/2010/main" val="44991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sr-Latn-RS" altLang="en-US" dirty="0" smtClean="0"/>
              <a:t>Physiological complexity</a:t>
            </a:r>
            <a:endParaRPr lang="en-US" altLang="en-US" dirty="0"/>
          </a:p>
        </p:txBody>
      </p:sp>
      <p:sp>
        <p:nvSpPr>
          <p:cNvPr id="71683" name="Rectangle 3"/>
          <p:cNvSpPr>
            <a:spLocks noGrp="1" noChangeArrowheads="1"/>
          </p:cNvSpPr>
          <p:nvPr>
            <p:ph type="body" idx="1"/>
          </p:nvPr>
        </p:nvSpPr>
        <p:spPr/>
        <p:txBody>
          <a:bodyPr>
            <a:normAutofit fontScale="92500" lnSpcReduction="10000"/>
          </a:bodyPr>
          <a:lstStyle/>
          <a:p>
            <a:pPr>
              <a:lnSpc>
                <a:spcPct val="80000"/>
              </a:lnSpc>
            </a:pPr>
            <a:r>
              <a:rPr lang="en-US" altLang="en-US" dirty="0" smtClean="0"/>
              <a:t>Researches </a:t>
            </a:r>
            <a:r>
              <a:rPr lang="en-US" altLang="en-US" dirty="0"/>
              <a:t>revealed that :</a:t>
            </a:r>
          </a:p>
          <a:p>
            <a:pPr>
              <a:lnSpc>
                <a:spcPct val="80000"/>
              </a:lnSpc>
            </a:pPr>
            <a:r>
              <a:rPr lang="en-US" altLang="en-US" dirty="0" smtClean="0"/>
              <a:t>(1) </a:t>
            </a:r>
            <a:r>
              <a:rPr lang="en-US" altLang="en-US" dirty="0"/>
              <a:t>physiological processes can operate far from equilibrium; </a:t>
            </a:r>
          </a:p>
          <a:p>
            <a:pPr>
              <a:lnSpc>
                <a:spcPct val="80000"/>
              </a:lnSpc>
            </a:pPr>
            <a:r>
              <a:rPr lang="en-US" altLang="en-US" dirty="0" smtClean="0"/>
              <a:t>(2) </a:t>
            </a:r>
            <a:r>
              <a:rPr lang="en-US" altLang="en-US" dirty="0"/>
              <a:t>their fluctuations exhibit a long-range correlation that extends across many time scales; </a:t>
            </a:r>
          </a:p>
          <a:p>
            <a:pPr>
              <a:lnSpc>
                <a:spcPct val="80000"/>
              </a:lnSpc>
            </a:pPr>
            <a:r>
              <a:rPr lang="en-US" altLang="en-US" dirty="0" smtClean="0"/>
              <a:t>(3) </a:t>
            </a:r>
            <a:r>
              <a:rPr lang="en-US" altLang="en-US" dirty="0"/>
              <a:t>and underlying dynamics can be highly nonlinear ‘driven by’ deterministic chaos. </a:t>
            </a:r>
          </a:p>
          <a:p>
            <a:pPr>
              <a:lnSpc>
                <a:spcPct val="80000"/>
              </a:lnSpc>
            </a:pPr>
            <a:r>
              <a:rPr lang="en-US" altLang="en-US" dirty="0"/>
              <a:t>In our view the fractal and chaotic approaches are not mutually exclusive, because they present two ways of looking at physiological complexity (</a:t>
            </a:r>
            <a:r>
              <a:rPr lang="en-US" altLang="en-US" dirty="0" err="1"/>
              <a:t>Bassingthwaighte</a:t>
            </a:r>
            <a:r>
              <a:rPr lang="en-US" altLang="en-US" dirty="0"/>
              <a:t> </a:t>
            </a:r>
            <a:r>
              <a:rPr lang="en-US" altLang="en-US" i="1" dirty="0"/>
              <a:t>et al </a:t>
            </a:r>
            <a:r>
              <a:rPr lang="en-US" altLang="en-US" dirty="0"/>
              <a:t>1994). </a:t>
            </a:r>
          </a:p>
          <a:p>
            <a:pPr>
              <a:lnSpc>
                <a:spcPct val="80000"/>
              </a:lnSpc>
            </a:pPr>
            <a:r>
              <a:rPr lang="en-US" altLang="en-US" dirty="0"/>
              <a:t>The fractal approach is aimed at demonstrating the presence of scale-invariant self-similar features (correlation, memory) in a detailed record of temporal variations of a physiological parameter, while the very same record can also be </a:t>
            </a:r>
            <a:r>
              <a:rPr lang="en-US" altLang="en-US" dirty="0" err="1"/>
              <a:t>analysed</a:t>
            </a:r>
            <a:r>
              <a:rPr lang="en-US" altLang="en-US" dirty="0"/>
              <a:t> according to the concept of deterministic chaos attempting to find the minimal set of often simple differential equations capable of</a:t>
            </a:r>
          </a:p>
          <a:p>
            <a:pPr>
              <a:lnSpc>
                <a:spcPct val="80000"/>
              </a:lnSpc>
              <a:buFont typeface="Wingdings" panose="05000000000000000000" pitchFamily="2" charset="2"/>
              <a:buNone/>
            </a:pPr>
            <a:r>
              <a:rPr lang="en-US" altLang="en-US" dirty="0"/>
              <a:t>	producing the erratic, random dynamics of time series on deterministic grounds.</a:t>
            </a:r>
          </a:p>
        </p:txBody>
      </p:sp>
    </p:spTree>
    <p:extLst>
      <p:ext uri="{BB962C8B-B14F-4D97-AF65-F5344CB8AC3E}">
        <p14:creationId xmlns:p14="http://schemas.microsoft.com/office/powerpoint/2010/main" val="2230538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6" y="-280555"/>
            <a:ext cx="4849565"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326" y="268086"/>
            <a:ext cx="3499477" cy="26829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363" y="3458093"/>
            <a:ext cx="3224646" cy="2472229"/>
          </a:xfrm>
          <a:prstGeom prst="rect">
            <a:avLst/>
          </a:prstGeom>
        </p:spPr>
      </p:pic>
    </p:spTree>
    <p:extLst>
      <p:ext uri="{BB962C8B-B14F-4D97-AF65-F5344CB8AC3E}">
        <p14:creationId xmlns:p14="http://schemas.microsoft.com/office/powerpoint/2010/main" val="812283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application in complexity studies</a:t>
            </a:r>
            <a:endParaRPr lang="en-US" dirty="0"/>
          </a:p>
        </p:txBody>
      </p:sp>
      <p:sp>
        <p:nvSpPr>
          <p:cNvPr id="3" name="Content Placeholder 2"/>
          <p:cNvSpPr>
            <a:spLocks noGrp="1"/>
          </p:cNvSpPr>
          <p:nvPr>
            <p:ph idx="1"/>
          </p:nvPr>
        </p:nvSpPr>
        <p:spPr/>
        <p:txBody>
          <a:bodyPr>
            <a:normAutofit lnSpcReduction="10000"/>
          </a:bodyPr>
          <a:lstStyle/>
          <a:p>
            <a:r>
              <a:rPr lang="en-US" dirty="0"/>
              <a:t>Depression is expected to impose the second biggest health burden globally by 2020 (according to WHO Report, now extended to 2030); greater even than heart disease, arthritis and many forms of cancer</a:t>
            </a:r>
            <a:r>
              <a:rPr lang="en-US" dirty="0" smtClean="0"/>
              <a:t>.</a:t>
            </a:r>
          </a:p>
          <a:p>
            <a:r>
              <a:rPr lang="en-US" dirty="0" smtClean="0"/>
              <a:t>Similar to some movement disorders, it seems that behind the spectrum of depressive disorders might be the anatomical change in deeper brain structures (Kim et al 2013, </a:t>
            </a:r>
            <a:r>
              <a:rPr lang="en-US" dirty="0" err="1" smtClean="0"/>
              <a:t>Kwasterniet</a:t>
            </a:r>
            <a:r>
              <a:rPr lang="en-US" dirty="0" smtClean="0"/>
              <a:t> et al, 2013). As an answer to decreased functional connectivity within the </a:t>
            </a:r>
            <a:r>
              <a:rPr lang="en-US" dirty="0" err="1" smtClean="0"/>
              <a:t>fronto</a:t>
            </a:r>
            <a:r>
              <a:rPr lang="en-US" dirty="0" smtClean="0"/>
              <a:t>-limbic system, brain is possibly trying to compensate for that impairment, resulting in higher excitability of cortex (like in PD)</a:t>
            </a:r>
          </a:p>
          <a:p>
            <a:r>
              <a:rPr lang="en-US" dirty="0" smtClean="0"/>
              <a:t>We decided to combine engineering, biophysics, neuroscience and nonlinear analysis methods in order to provide possible clinical use of this kind of complexity analysis. Based on similar complexity markers confirmed in PD, we investigated complexity changes in different depressive persons in comparison to healthy controls. </a:t>
            </a:r>
            <a:endParaRPr lang="en-US" dirty="0"/>
          </a:p>
        </p:txBody>
      </p:sp>
    </p:spTree>
    <p:extLst>
      <p:ext uri="{BB962C8B-B14F-4D97-AF65-F5344CB8AC3E}">
        <p14:creationId xmlns:p14="http://schemas.microsoft.com/office/powerpoint/2010/main" val="2107968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Disturbed resting state EEG synchronization in bipolar disorder: A Graph theoretical analysis</a:t>
            </a:r>
            <a:endParaRPr lang="en-US" sz="3200" dirty="0"/>
          </a:p>
        </p:txBody>
      </p:sp>
      <p:sp>
        <p:nvSpPr>
          <p:cNvPr id="3" name="Content Placeholder 2"/>
          <p:cNvSpPr>
            <a:spLocks noGrp="1"/>
          </p:cNvSpPr>
          <p:nvPr>
            <p:ph idx="1"/>
          </p:nvPr>
        </p:nvSpPr>
        <p:spPr/>
        <p:txBody>
          <a:bodyPr>
            <a:normAutofit fontScale="77500" lnSpcReduction="20000"/>
          </a:bodyPr>
          <a:lstStyle/>
          <a:p>
            <a:r>
              <a:rPr lang="sr-Latn-RS" sz="2400" dirty="0"/>
              <a:t>Kim et al. 2013: </a:t>
            </a:r>
            <a:r>
              <a:rPr lang="en-US" sz="2400" b="1" dirty="0"/>
              <a:t>Meta-analysis of whole brain diffusion tensor imaging (DTI) studies demonstrated decreased fractional anisotropy (FA) affecting the right hemisphere white matter near the </a:t>
            </a:r>
            <a:r>
              <a:rPr lang="en-US" sz="2400" b="1" dirty="0" err="1"/>
              <a:t>parahippocampal</a:t>
            </a:r>
            <a:r>
              <a:rPr lang="en-US" sz="2400" b="1" dirty="0"/>
              <a:t> gyrus and cingulate cortex (</a:t>
            </a:r>
            <a:r>
              <a:rPr lang="en-US" sz="2400" b="1" dirty="0" err="1"/>
              <a:t>Vederine</a:t>
            </a:r>
            <a:r>
              <a:rPr lang="en-US" sz="2400" b="1" dirty="0"/>
              <a:t> et al 2011)</a:t>
            </a:r>
            <a:r>
              <a:rPr lang="en-US" sz="2400" dirty="0"/>
              <a:t>. </a:t>
            </a:r>
            <a:r>
              <a:rPr lang="en-US" sz="2400" b="1" dirty="0"/>
              <a:t>Because signaling among brain regions is dependent on WM tracts, these findings suggest that functional measures of neurotransmission and connectivity between brain regions in BD (Calhoun et al., 2011; </a:t>
            </a:r>
            <a:r>
              <a:rPr lang="en-US" sz="2400" b="1" dirty="0" err="1"/>
              <a:t>Frangou</a:t>
            </a:r>
            <a:r>
              <a:rPr lang="en-US" sz="2400" b="1" dirty="0"/>
              <a:t>, 2011; </a:t>
            </a:r>
            <a:r>
              <a:rPr lang="en-US" sz="2400" b="1" dirty="0" err="1"/>
              <a:t>Houenou</a:t>
            </a:r>
            <a:r>
              <a:rPr lang="en-US" sz="2400" b="1" dirty="0"/>
              <a:t> et al., 2012</a:t>
            </a:r>
            <a:r>
              <a:rPr lang="en-US" sz="2400" b="1" dirty="0"/>
              <a:t>) were changed.</a:t>
            </a:r>
            <a:r>
              <a:rPr lang="en-US" sz="2400" dirty="0"/>
              <a:t> </a:t>
            </a:r>
            <a:endParaRPr lang="sr-Latn-RS" sz="2400" dirty="0"/>
          </a:p>
          <a:p>
            <a:r>
              <a:rPr lang="en-US" sz="2400" dirty="0"/>
              <a:t>Moreover, there is increasing consensus of </a:t>
            </a:r>
            <a:r>
              <a:rPr lang="en-US" sz="2400" b="1" dirty="0"/>
              <a:t>decreased connectivity</a:t>
            </a:r>
            <a:r>
              <a:rPr lang="en-US" sz="2400" dirty="0"/>
              <a:t> </a:t>
            </a:r>
            <a:r>
              <a:rPr lang="en-US" sz="2400" b="1" dirty="0"/>
              <a:t>among ventral prefrontal and limbic regions </a:t>
            </a:r>
            <a:r>
              <a:rPr lang="en-US" sz="2400" b="1" dirty="0"/>
              <a:t>may </a:t>
            </a:r>
            <a:r>
              <a:rPr lang="en-US" sz="2400" b="1" dirty="0"/>
              <a:t>reflect a key deficit in BD (</a:t>
            </a:r>
            <a:r>
              <a:rPr lang="en-US" sz="2400" b="1" dirty="0" err="1"/>
              <a:t>Anticevic</a:t>
            </a:r>
            <a:r>
              <a:rPr lang="en-US" sz="2400" b="1" dirty="0"/>
              <a:t> et al., 2013; </a:t>
            </a:r>
            <a:r>
              <a:rPr lang="en-US" sz="2400" b="1" dirty="0" err="1"/>
              <a:t>Strakowski</a:t>
            </a:r>
            <a:r>
              <a:rPr lang="en-US" sz="2400" b="1" dirty="0"/>
              <a:t> et al., 2012</a:t>
            </a:r>
            <a:r>
              <a:rPr lang="en-US" sz="2400" b="1" dirty="0"/>
              <a:t>)</a:t>
            </a:r>
            <a:endParaRPr lang="sr-Latn-RS" sz="2400" b="1" dirty="0"/>
          </a:p>
          <a:p>
            <a:r>
              <a:rPr lang="en-US" sz="2400" dirty="0"/>
              <a:t>A </a:t>
            </a:r>
            <a:r>
              <a:rPr lang="en-US" sz="2400" dirty="0"/>
              <a:t>recent review of the BD literature suggest that </a:t>
            </a:r>
            <a:r>
              <a:rPr lang="en-US" sz="2400" b="1" dirty="0"/>
              <a:t>increased theta and delta and decreased alpha band power are the most robust findings for resting EEG (</a:t>
            </a:r>
            <a:r>
              <a:rPr lang="en-US" sz="2400" b="1" dirty="0" err="1"/>
              <a:t>Degabriele</a:t>
            </a:r>
            <a:r>
              <a:rPr lang="en-US" sz="2400" b="1" dirty="0"/>
              <a:t> and </a:t>
            </a:r>
            <a:r>
              <a:rPr lang="en-US" sz="2400" b="1" dirty="0" err="1"/>
              <a:t>Lagopoulos</a:t>
            </a:r>
            <a:r>
              <a:rPr lang="en-US" sz="2400" b="1" dirty="0"/>
              <a:t>, 2009)</a:t>
            </a:r>
            <a:r>
              <a:rPr lang="en-US" sz="2400" dirty="0"/>
              <a:t>. …increased beta but decreased theta power (Howells et al., 2012) have been also reported</a:t>
            </a:r>
          </a:p>
        </p:txBody>
      </p:sp>
    </p:spTree>
    <p:extLst>
      <p:ext uri="{BB962C8B-B14F-4D97-AF65-F5344CB8AC3E}">
        <p14:creationId xmlns:p14="http://schemas.microsoft.com/office/powerpoint/2010/main" val="2969329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first Pilot study on complexity changes in EEG in Bipolar Depression Disorder patients</a:t>
            </a:r>
            <a:endParaRPr lang="en-US" dirty="0"/>
          </a:p>
        </p:txBody>
      </p:sp>
      <p:sp>
        <p:nvSpPr>
          <p:cNvPr id="4" name="Content Placeholder 3"/>
          <p:cNvSpPr>
            <a:spLocks noGrp="1"/>
          </p:cNvSpPr>
          <p:nvPr>
            <p:ph sz="half" idx="2"/>
          </p:nvPr>
        </p:nvSpPr>
        <p:spPr>
          <a:xfrm>
            <a:off x="6421582" y="3834245"/>
            <a:ext cx="2634213" cy="1625329"/>
          </a:xfrm>
        </p:spPr>
        <p:txBody>
          <a:bodyPr>
            <a:normAutofit fontScale="85000" lnSpcReduction="20000"/>
          </a:bodyPr>
          <a:lstStyle/>
          <a:p>
            <a:pPr marL="0" indent="0">
              <a:buNone/>
            </a:pPr>
            <a:r>
              <a:rPr lang="en-US" dirty="0" smtClean="0"/>
              <a:t>Patients versus Controls (Healthy age matched controls), on 16 patients, plus 20 controls. The significant statistical difference (p&lt;0.001) confirmed on all the electrodes of EEG</a:t>
            </a:r>
            <a:endParaRPr lang="en-US" dirty="0"/>
          </a:p>
        </p:txBody>
      </p:sp>
      <p:pic>
        <p:nvPicPr>
          <p:cNvPr id="5" name="Content Placeholder 4" descr="C:\Users\Stokic\Google диск\EEG_AFEKTIVNI POREMECAJI\PAPER I_MachineLearning\PHYSIOLOGICAL MEASUREMENT\Fig1.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74760" y="2992582"/>
            <a:ext cx="5297439" cy="2651012"/>
          </a:xfrm>
          <a:prstGeom prst="rect">
            <a:avLst/>
          </a:prstGeom>
          <a:noFill/>
          <a:ln>
            <a:noFill/>
          </a:ln>
        </p:spPr>
      </p:pic>
    </p:spTree>
    <p:extLst>
      <p:ext uri="{BB962C8B-B14F-4D97-AF65-F5344CB8AC3E}">
        <p14:creationId xmlns:p14="http://schemas.microsoft.com/office/powerpoint/2010/main" val="2501492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depression based on complexity measures (HFD and SampEn)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50199"/>
            <a:ext cx="4505698" cy="348167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1883093"/>
            <a:ext cx="4978823" cy="3847272"/>
          </a:xfrm>
          <a:prstGeom prst="rect">
            <a:avLst/>
          </a:prstGeom>
        </p:spPr>
      </p:pic>
      <p:sp>
        <p:nvSpPr>
          <p:cNvPr id="6" name="TextBox 5"/>
          <p:cNvSpPr txBox="1"/>
          <p:nvPr/>
        </p:nvSpPr>
        <p:spPr>
          <a:xfrm>
            <a:off x="602673" y="5526530"/>
            <a:ext cx="8084127" cy="1200329"/>
          </a:xfrm>
          <a:prstGeom prst="rect">
            <a:avLst/>
          </a:prstGeom>
          <a:noFill/>
        </p:spPr>
        <p:txBody>
          <a:bodyPr wrap="square" rtlCol="0">
            <a:spAutoFit/>
          </a:bodyPr>
          <a:lstStyle/>
          <a:p>
            <a:r>
              <a:rPr lang="en-US" dirty="0" smtClean="0"/>
              <a:t>This study on 26 recurrent depression patients and 20 controls used improved methodology with an aim to detect separation between Remission and Exacerbation period of the disease</a:t>
            </a:r>
          </a:p>
          <a:p>
            <a:endParaRPr lang="en-US" dirty="0"/>
          </a:p>
        </p:txBody>
      </p:sp>
    </p:spTree>
    <p:extLst>
      <p:ext uri="{BB962C8B-B14F-4D97-AF65-F5344CB8AC3E}">
        <p14:creationId xmlns:p14="http://schemas.microsoft.com/office/powerpoint/2010/main" val="1977777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Machine learning</a:t>
            </a:r>
            <a:endParaRPr lang="en-US" dirty="0"/>
          </a:p>
        </p:txBody>
      </p:sp>
      <p:sp>
        <p:nvSpPr>
          <p:cNvPr id="3" name="Content Placeholder 2"/>
          <p:cNvSpPr>
            <a:spLocks noGrp="1"/>
          </p:cNvSpPr>
          <p:nvPr>
            <p:ph idx="1"/>
          </p:nvPr>
        </p:nvSpPr>
        <p:spPr>
          <a:xfrm>
            <a:off x="415636" y="1371599"/>
            <a:ext cx="8858366" cy="5081155"/>
          </a:xfrm>
        </p:spPr>
        <p:txBody>
          <a:bodyPr>
            <a:normAutofit fontScale="25000" lnSpcReduction="20000"/>
          </a:bodyPr>
          <a:lstStyle/>
          <a:p>
            <a:pPr lvl="0"/>
            <a:r>
              <a:rPr lang="en-US" sz="9600" dirty="0"/>
              <a:t>Principal Component analysis (PCA) has been </a:t>
            </a:r>
            <a:r>
              <a:rPr lang="en-US" sz="9600" dirty="0"/>
              <a:t>frequently </a:t>
            </a:r>
            <a:r>
              <a:rPr lang="en-US" sz="9600" dirty="0"/>
              <a:t>used to visually demonstrate class </a:t>
            </a:r>
            <a:r>
              <a:rPr lang="en-US" sz="9600" dirty="0" err="1"/>
              <a:t>separability</a:t>
            </a:r>
            <a:r>
              <a:rPr lang="en-US" sz="9600" dirty="0"/>
              <a:t>. </a:t>
            </a:r>
            <a:r>
              <a:rPr lang="en-US" sz="9600" dirty="0" err="1"/>
              <a:t>Labbe</a:t>
            </a:r>
            <a:r>
              <a:rPr lang="en-US" sz="9600" dirty="0"/>
              <a:t> et al used PCA to show the linear </a:t>
            </a:r>
            <a:r>
              <a:rPr lang="en-US" sz="9600" dirty="0" err="1"/>
              <a:t>separability</a:t>
            </a:r>
            <a:r>
              <a:rPr lang="en-US" sz="9600" dirty="0"/>
              <a:t> of 3-class LIBS spectroscopy data. …these classes were not linearly </a:t>
            </a:r>
            <a:r>
              <a:rPr lang="en-US" sz="9600" dirty="0"/>
              <a:t>separated</a:t>
            </a:r>
            <a:endParaRPr lang="sr-Latn-RS" sz="9600" dirty="0"/>
          </a:p>
          <a:p>
            <a:pPr lvl="0"/>
            <a:r>
              <a:rPr lang="sr-Latn-RS" sz="9600" dirty="0"/>
              <a:t>W</a:t>
            </a:r>
            <a:r>
              <a:rPr lang="en-US" sz="9600" dirty="0"/>
              <a:t>e </a:t>
            </a:r>
            <a:r>
              <a:rPr lang="en-US" sz="9600" dirty="0"/>
              <a:t>combine an efficient version of PCA algorithm suitable for application on very high dimensional data with SVM classifier to perform multi- class classification</a:t>
            </a:r>
            <a:r>
              <a:rPr lang="en-US" sz="9600" dirty="0"/>
              <a:t>.</a:t>
            </a:r>
            <a:endParaRPr lang="sr-Latn-RS" sz="9600" dirty="0"/>
          </a:p>
          <a:p>
            <a:pPr lvl="0"/>
            <a:r>
              <a:rPr lang="sr-Latn-RS" sz="9600" dirty="0"/>
              <a:t>P</a:t>
            </a:r>
            <a:r>
              <a:rPr lang="en-US" sz="9600" dirty="0" err="1"/>
              <a:t>rior</a:t>
            </a:r>
            <a:r>
              <a:rPr lang="en-US" sz="9600" dirty="0"/>
              <a:t> </a:t>
            </a:r>
            <a:r>
              <a:rPr lang="en-US" sz="9600" dirty="0"/>
              <a:t>to classification we perform linear feature extraction using Principal Component Analysis to reduce both the dimensionality of the original dataset and the variability within each class. </a:t>
            </a:r>
            <a:endParaRPr lang="sr-Latn-RS" sz="9600" dirty="0"/>
          </a:p>
          <a:p>
            <a:pPr lvl="0"/>
            <a:r>
              <a:rPr lang="en-US" sz="9600" dirty="0"/>
              <a:t>To </a:t>
            </a:r>
            <a:r>
              <a:rPr lang="en-US" sz="9600" dirty="0"/>
              <a:t>determine the optimal number of </a:t>
            </a:r>
            <a:r>
              <a:rPr lang="en-US" sz="9600" dirty="0"/>
              <a:t>extracted </a:t>
            </a:r>
            <a:r>
              <a:rPr lang="en-US" sz="9600" dirty="0"/>
              <a:t>features, we utilize the wrapper method which examines performance of the </a:t>
            </a:r>
            <a:r>
              <a:rPr lang="en-US" sz="9600" dirty="0"/>
              <a:t>chosen </a:t>
            </a:r>
            <a:r>
              <a:rPr lang="en-US" sz="9600" dirty="0"/>
              <a:t>classifier with varied number of the utilized principal components. …</a:t>
            </a:r>
          </a:p>
          <a:p>
            <a:endParaRPr lang="en-US" dirty="0"/>
          </a:p>
        </p:txBody>
      </p:sp>
    </p:spTree>
    <p:extLst>
      <p:ext uri="{BB962C8B-B14F-4D97-AF65-F5344CB8AC3E}">
        <p14:creationId xmlns:p14="http://schemas.microsoft.com/office/powerpoint/2010/main" val="2286083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Support Vector Machines (SVM)</a:t>
            </a:r>
            <a:endParaRPr lang="en-US" dirty="0"/>
          </a:p>
        </p:txBody>
      </p:sp>
      <p:sp>
        <p:nvSpPr>
          <p:cNvPr id="3" name="Content Placeholder 2"/>
          <p:cNvSpPr>
            <a:spLocks noGrp="1"/>
          </p:cNvSpPr>
          <p:nvPr>
            <p:ph idx="1"/>
          </p:nvPr>
        </p:nvSpPr>
        <p:spPr>
          <a:xfrm>
            <a:off x="519546" y="1394691"/>
            <a:ext cx="9954492" cy="4798291"/>
          </a:xfrm>
        </p:spPr>
        <p:txBody>
          <a:bodyPr>
            <a:normAutofit fontScale="25000" lnSpcReduction="20000"/>
          </a:bodyPr>
          <a:lstStyle/>
          <a:p>
            <a:r>
              <a:rPr lang="en-US" sz="8000" dirty="0"/>
              <a:t>The goal of classification is to learn a function f, such that each sample is assigned to class label i.e. f(xi)=</a:t>
            </a:r>
            <a:r>
              <a:rPr lang="en-US" sz="8000" dirty="0" err="1"/>
              <a:t>yi</a:t>
            </a:r>
            <a:endParaRPr lang="en-US" sz="8000" dirty="0"/>
          </a:p>
          <a:p>
            <a:r>
              <a:rPr lang="en-US" sz="8000" dirty="0"/>
              <a:t>Prior to performing any classification technique, we reduce the dimensionality of the original data set by linear feature extraction (using PCA). </a:t>
            </a:r>
            <a:endParaRPr lang="sr-Latn-RS" sz="8000" dirty="0"/>
          </a:p>
          <a:p>
            <a:r>
              <a:rPr lang="en-US" sz="8000" dirty="0" smtClean="0"/>
              <a:t>Support </a:t>
            </a:r>
            <a:r>
              <a:rPr lang="en-US" sz="8000" dirty="0"/>
              <a:t>Vector Machines (SVM) are classifiers based on the following two paradigms : (1) projection of data into higher dimensional space, (2) construction of separation hyperplanes to maximize the minimal distance between the planes and the training examples (the separation margin). </a:t>
            </a:r>
            <a:r>
              <a:rPr lang="en-US" sz="8000" dirty="0"/>
              <a:t>Formally, learning SVM for a two-class problem can be represented as the optimization problem which involves maximization of the dual </a:t>
            </a:r>
            <a:r>
              <a:rPr lang="en-US" sz="8000" dirty="0" err="1"/>
              <a:t>Lagrangian</a:t>
            </a:r>
            <a:r>
              <a:rPr lang="en-US" sz="8000" dirty="0"/>
              <a:t> with the respect to dual variables. </a:t>
            </a:r>
          </a:p>
          <a:p>
            <a:r>
              <a:rPr lang="en-US" sz="8000" dirty="0"/>
              <a:t>We train a two-class SVM classifier for each pair of m classes, resulting in total of m(m-1)/2 two-class classifiers</a:t>
            </a:r>
            <a:r>
              <a:rPr lang="en-US" sz="8000" dirty="0" smtClean="0"/>
              <a:t>.</a:t>
            </a:r>
          </a:p>
          <a:p>
            <a:r>
              <a:rPr lang="en-US" sz="8000" dirty="0" smtClean="0"/>
              <a:t>In </a:t>
            </a:r>
            <a:r>
              <a:rPr lang="en-US" sz="8000" dirty="0" err="1" smtClean="0"/>
              <a:t>Vapnik</a:t>
            </a:r>
            <a:r>
              <a:rPr lang="en-US" sz="8000" dirty="0" smtClean="0"/>
              <a:t> and </a:t>
            </a:r>
            <a:r>
              <a:rPr lang="en-US" sz="8000" dirty="0" err="1" smtClean="0"/>
              <a:t>Chevronenkins</a:t>
            </a:r>
            <a:r>
              <a:rPr lang="en-US" sz="8000" dirty="0" smtClean="0"/>
              <a:t> Information Theory (1988), SVM algorithm was intended to minimize the error margin (with especial attention on VC dimension). SVM were not that popular in USA in time of publication, but many European and Japanese Researchers embraced the technique and made a huge number of applications</a:t>
            </a:r>
            <a:endParaRPr lang="en-US" sz="8000" dirty="0"/>
          </a:p>
          <a:p>
            <a:endParaRPr lang="en-US" dirty="0"/>
          </a:p>
        </p:txBody>
      </p:sp>
    </p:spTree>
    <p:extLst>
      <p:ext uri="{BB962C8B-B14F-4D97-AF65-F5344CB8AC3E}">
        <p14:creationId xmlns:p14="http://schemas.microsoft.com/office/powerpoint/2010/main" val="39840586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6" y="609600"/>
            <a:ext cx="5049982" cy="1458191"/>
          </a:xfrm>
        </p:spPr>
        <p:txBody>
          <a:bodyPr>
            <a:normAutofit fontScale="90000"/>
          </a:bodyPr>
          <a:lstStyle/>
          <a:p>
            <a:r>
              <a:rPr lang="en-US" dirty="0" smtClean="0"/>
              <a:t>One of the first results/</a:t>
            </a:r>
            <a:br>
              <a:rPr lang="en-US" dirty="0" smtClean="0"/>
            </a:br>
            <a:r>
              <a:rPr lang="en-US" dirty="0" smtClean="0"/>
              <a:t>The data are clearly separable</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1491" y="1600201"/>
            <a:ext cx="6049019" cy="4525963"/>
          </a:xfrm>
        </p:spPr>
      </p:pic>
    </p:spTree>
    <p:extLst>
      <p:ext uri="{BB962C8B-B14F-4D97-AF65-F5344CB8AC3E}">
        <p14:creationId xmlns:p14="http://schemas.microsoft.com/office/powerpoint/2010/main" val="3042514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comparison of seven different ML methods on our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3220697"/>
              </p:ext>
            </p:extLst>
          </p:nvPr>
        </p:nvGraphicFramePr>
        <p:xfrm>
          <a:off x="2701636" y="1930398"/>
          <a:ext cx="5205847" cy="4761349"/>
        </p:xfrm>
        <a:graphic>
          <a:graphicData uri="http://schemas.openxmlformats.org/drawingml/2006/table">
            <a:tbl>
              <a:tblPr firstRow="1" firstCol="1" bandRow="1">
                <a:tableStyleId>{5C22544A-7EE6-4342-B048-85BDC9FD1C3A}</a:tableStyleId>
              </a:tblPr>
              <a:tblGrid>
                <a:gridCol w="1282453"/>
                <a:gridCol w="583246"/>
                <a:gridCol w="486495"/>
                <a:gridCol w="583931"/>
                <a:gridCol w="408271"/>
                <a:gridCol w="586676"/>
                <a:gridCol w="108693"/>
                <a:gridCol w="108693"/>
                <a:gridCol w="1057389"/>
              </a:tblGrid>
              <a:tr h="166382">
                <a:tc>
                  <a:txBody>
                    <a:bodyPr/>
                    <a:lstStyle/>
                    <a:p>
                      <a:endParaRPr lang="en-US" sz="700">
                        <a:effectLst/>
                        <a:latin typeface="Times New Roman" panose="02020603050405020304" pitchFamily="18" charset="0"/>
                      </a:endParaRPr>
                    </a:p>
                  </a:txBody>
                  <a:tcPr marL="48772" marR="48772" marT="0" marB="0" anchor="ctr"/>
                </a:tc>
                <a:tc gridSpan="6">
                  <a:txBody>
                    <a:bodyPr/>
                    <a:lstStyle/>
                    <a:p>
                      <a:pPr marL="0" marR="0" algn="ctr">
                        <a:spcBef>
                          <a:spcPts val="0"/>
                        </a:spcBef>
                        <a:spcAft>
                          <a:spcPts val="0"/>
                        </a:spcAft>
                      </a:pPr>
                      <a:r>
                        <a:rPr lang="en-US" sz="600">
                          <a:effectLst/>
                        </a:rPr>
                        <a:t>Features</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600">
                          <a:effectLst/>
                        </a:rPr>
                        <a:t> </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r>
              <a:tr h="158460">
                <a:tc>
                  <a:txBody>
                    <a:bodyPr/>
                    <a:lstStyle/>
                    <a:p>
                      <a:endParaRPr lang="en-US" sz="700">
                        <a:effectLst/>
                        <a:latin typeface="Times New Roman" panose="02020603050405020304" pitchFamily="18" charset="0"/>
                      </a:endParaRPr>
                    </a:p>
                  </a:txBody>
                  <a:tcPr marL="48772" marR="48772" marT="0" marB="0" anchor="ctr"/>
                </a:tc>
                <a:tc rowSpan="2" gridSpan="2">
                  <a:txBody>
                    <a:bodyPr/>
                    <a:lstStyle/>
                    <a:p>
                      <a:pPr marL="0" marR="0" algn="ctr">
                        <a:spcBef>
                          <a:spcPts val="0"/>
                        </a:spcBef>
                        <a:spcAft>
                          <a:spcPts val="0"/>
                        </a:spcAft>
                      </a:pPr>
                      <a:r>
                        <a:rPr lang="en-US" sz="600">
                          <a:effectLst/>
                        </a:rPr>
                        <a:t>HFD</a:t>
                      </a:r>
                      <a:r>
                        <a:rPr lang="en-US" sz="600" baseline="30000">
                          <a:effectLst/>
                        </a:rPr>
                        <a:t>a</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rowSpan="2" hMerge="1">
                  <a:txBody>
                    <a:bodyPr/>
                    <a:lstStyle/>
                    <a:p>
                      <a:endParaRPr lang="en-US"/>
                    </a:p>
                  </a:txBody>
                  <a:tcPr/>
                </a:tc>
                <a:tc rowSpan="2" gridSpan="2">
                  <a:txBody>
                    <a:bodyPr/>
                    <a:lstStyle/>
                    <a:p>
                      <a:pPr marL="0" marR="0" algn="ctr">
                        <a:spcBef>
                          <a:spcPts val="0"/>
                        </a:spcBef>
                        <a:spcAft>
                          <a:spcPts val="0"/>
                        </a:spcAft>
                      </a:pPr>
                      <a:r>
                        <a:rPr lang="en-US" sz="600">
                          <a:effectLst/>
                        </a:rPr>
                        <a:t>SampEn</a:t>
                      </a:r>
                      <a:r>
                        <a:rPr lang="en-US" sz="600" baseline="30000">
                          <a:effectLst/>
                        </a:rPr>
                        <a:t>b</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rowSpan="2" hMerge="1">
                  <a:txBody>
                    <a:bodyPr/>
                    <a:lstStyle/>
                    <a:p>
                      <a:endParaRPr lang="en-US"/>
                    </a:p>
                  </a:txBody>
                  <a:tcPr/>
                </a:tc>
                <a:tc rowSpan="2" gridSpan="3">
                  <a:txBody>
                    <a:bodyPr/>
                    <a:lstStyle/>
                    <a:p>
                      <a:pPr marL="0" marR="0" algn="just">
                        <a:spcBef>
                          <a:spcPts val="0"/>
                        </a:spcBef>
                        <a:spcAft>
                          <a:spcPts val="0"/>
                        </a:spcAft>
                      </a:pPr>
                      <a:r>
                        <a:rPr lang="en-US" sz="600">
                          <a:effectLst/>
                        </a:rPr>
                        <a:t>SampEn+HFD</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rowSpan="2" hMerge="1">
                  <a:txBody>
                    <a:bodyPr/>
                    <a:lstStyle/>
                    <a:p>
                      <a:endParaRPr lang="en-US"/>
                    </a:p>
                  </a:txBody>
                  <a:tcPr/>
                </a:tc>
                <a:tc rowSpan="2" hMerge="1">
                  <a:txBody>
                    <a:bodyPr/>
                    <a:lstStyle/>
                    <a:p>
                      <a:endParaRPr lang="en-US"/>
                    </a:p>
                  </a:txBody>
                  <a:tcPr/>
                </a:tc>
                <a:tc rowSpan="3">
                  <a:txBody>
                    <a:bodyPr/>
                    <a:lstStyle/>
                    <a:p>
                      <a:pPr marL="0" marR="0" algn="just">
                        <a:spcBef>
                          <a:spcPts val="0"/>
                        </a:spcBef>
                        <a:spcAft>
                          <a:spcPts val="0"/>
                        </a:spcAft>
                      </a:pPr>
                      <a:r>
                        <a:rPr lang="en-US" sz="600">
                          <a:effectLst/>
                        </a:rPr>
                        <a:t>Average accuracy per classifier</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r>
              <a:tr h="158460">
                <a:tc>
                  <a:txBody>
                    <a:bodyPr/>
                    <a:lstStyle/>
                    <a:p>
                      <a:endParaRPr lang="en-US" sz="700">
                        <a:effectLst/>
                        <a:latin typeface="Times New Roman" panose="02020603050405020304" pitchFamily="18" charset="0"/>
                      </a:endParaRPr>
                    </a:p>
                  </a:txBody>
                  <a:tcPr marL="48772" marR="48772" marT="0" marB="0" anchor="ct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r>
              <a:tr h="320853">
                <a:tc>
                  <a:txBody>
                    <a:bodyPr/>
                    <a:lstStyle/>
                    <a:p>
                      <a:pPr marL="0" marR="0" algn="just">
                        <a:spcBef>
                          <a:spcPts val="0"/>
                        </a:spcBef>
                        <a:spcAft>
                          <a:spcPts val="0"/>
                        </a:spcAft>
                      </a:pPr>
                      <a:r>
                        <a:rPr lang="en-US" sz="600">
                          <a:effectLst/>
                        </a:rPr>
                        <a:t>Classifier</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Accuracy</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AUC</a:t>
                      </a:r>
                      <a:r>
                        <a:rPr lang="en-US" sz="600" baseline="30000">
                          <a:effectLst/>
                        </a:rPr>
                        <a:t>d</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Accuracy</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AUC</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Accuracy</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gridSpan="2">
                  <a:txBody>
                    <a:bodyPr/>
                    <a:lstStyle/>
                    <a:p>
                      <a:pPr marL="0" marR="0" algn="just">
                        <a:spcBef>
                          <a:spcPts val="0"/>
                        </a:spcBef>
                        <a:spcAft>
                          <a:spcPts val="0"/>
                        </a:spcAft>
                      </a:pPr>
                      <a:r>
                        <a:rPr lang="en-US" sz="600">
                          <a:effectLst/>
                        </a:rPr>
                        <a:t>AUC</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vMerge="1">
                  <a:txBody>
                    <a:bodyPr/>
                    <a:lstStyle/>
                    <a:p>
                      <a:endParaRPr lang="en-US"/>
                    </a:p>
                  </a:txBody>
                  <a:tcPr/>
                </a:tc>
              </a:tr>
              <a:tr h="534756">
                <a:tc>
                  <a:txBody>
                    <a:bodyPr/>
                    <a:lstStyle/>
                    <a:p>
                      <a:pPr marL="0" marR="0" algn="just">
                        <a:spcBef>
                          <a:spcPts val="0"/>
                        </a:spcBef>
                        <a:spcAft>
                          <a:spcPts val="0"/>
                        </a:spcAft>
                      </a:pPr>
                      <a:r>
                        <a:rPr lang="en-US" sz="600">
                          <a:effectLst/>
                        </a:rPr>
                        <a:t>Multilayer perceptron </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100%</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0.998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97.56%</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0.995</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95.12%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gridSpan="2">
                  <a:txBody>
                    <a:bodyPr/>
                    <a:lstStyle/>
                    <a:p>
                      <a:pPr marL="0" marR="0" algn="just">
                        <a:spcBef>
                          <a:spcPts val="0"/>
                        </a:spcBef>
                        <a:spcAft>
                          <a:spcPts val="0"/>
                        </a:spcAft>
                      </a:pPr>
                      <a:r>
                        <a:rPr lang="en-US" sz="600">
                          <a:effectLst/>
                        </a:rPr>
                        <a:t>0.995</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a:txBody>
                    <a:bodyPr/>
                    <a:lstStyle/>
                    <a:p>
                      <a:pPr marL="0" marR="0" algn="ctr">
                        <a:spcBef>
                          <a:spcPts val="0"/>
                        </a:spcBef>
                        <a:spcAft>
                          <a:spcPts val="0"/>
                        </a:spcAft>
                      </a:pPr>
                      <a:r>
                        <a:rPr lang="en-US" sz="600">
                          <a:effectLst/>
                        </a:rPr>
                        <a:t>97.56%</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r>
              <a:tr h="534756">
                <a:tc>
                  <a:txBody>
                    <a:bodyPr/>
                    <a:lstStyle/>
                    <a:p>
                      <a:pPr marL="0" marR="0" algn="just">
                        <a:spcBef>
                          <a:spcPts val="0"/>
                        </a:spcBef>
                        <a:spcAft>
                          <a:spcPts val="0"/>
                        </a:spcAft>
                      </a:pPr>
                      <a:r>
                        <a:rPr lang="en-US" sz="600">
                          <a:effectLst/>
                        </a:rPr>
                        <a:t>Logistic regression</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92.68%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0.960</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92.68%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0.995</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97.56%</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gridSpan="2">
                  <a:txBody>
                    <a:bodyPr/>
                    <a:lstStyle/>
                    <a:p>
                      <a:pPr marL="0" marR="0" algn="just">
                        <a:spcBef>
                          <a:spcPts val="0"/>
                        </a:spcBef>
                        <a:spcAft>
                          <a:spcPts val="0"/>
                        </a:spcAft>
                      </a:pPr>
                      <a:r>
                        <a:rPr lang="en-US" sz="600">
                          <a:effectLst/>
                        </a:rPr>
                        <a:t>0.998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a:txBody>
                    <a:bodyPr/>
                    <a:lstStyle/>
                    <a:p>
                      <a:pPr marL="0" marR="0" algn="ctr">
                        <a:spcBef>
                          <a:spcPts val="0"/>
                        </a:spcBef>
                        <a:spcAft>
                          <a:spcPts val="0"/>
                        </a:spcAft>
                      </a:pPr>
                      <a:r>
                        <a:rPr lang="en-US" sz="600">
                          <a:effectLst/>
                        </a:rPr>
                        <a:t>94.31%</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r>
              <a:tr h="534756">
                <a:tc>
                  <a:txBody>
                    <a:bodyPr/>
                    <a:lstStyle/>
                    <a:p>
                      <a:pPr marL="0" marR="0" algn="just">
                        <a:spcBef>
                          <a:spcPts val="0"/>
                        </a:spcBef>
                        <a:spcAft>
                          <a:spcPts val="0"/>
                        </a:spcAft>
                      </a:pPr>
                      <a:r>
                        <a:rPr lang="en-US" sz="600">
                          <a:effectLst/>
                        </a:rPr>
                        <a:t>SVM</a:t>
                      </a:r>
                      <a:r>
                        <a:rPr lang="en-US" sz="600" baseline="30000">
                          <a:effectLst/>
                        </a:rPr>
                        <a:t>c</a:t>
                      </a:r>
                      <a:r>
                        <a:rPr lang="en-US" sz="600">
                          <a:effectLst/>
                        </a:rPr>
                        <a:t> with linear kernel </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85.37%</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0.857</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95.12%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0.952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95.12%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gridSpan="2">
                  <a:txBody>
                    <a:bodyPr/>
                    <a:lstStyle/>
                    <a:p>
                      <a:pPr marL="0" marR="0" algn="just">
                        <a:spcBef>
                          <a:spcPts val="0"/>
                        </a:spcBef>
                        <a:spcAft>
                          <a:spcPts val="0"/>
                        </a:spcAft>
                      </a:pPr>
                      <a:r>
                        <a:rPr lang="en-US" sz="600">
                          <a:effectLst/>
                        </a:rPr>
                        <a:t>0.952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a:txBody>
                    <a:bodyPr/>
                    <a:lstStyle/>
                    <a:p>
                      <a:pPr marL="0" marR="0" algn="ctr">
                        <a:spcBef>
                          <a:spcPts val="0"/>
                        </a:spcBef>
                        <a:spcAft>
                          <a:spcPts val="0"/>
                        </a:spcAft>
                      </a:pPr>
                      <a:r>
                        <a:rPr lang="en-US" sz="600">
                          <a:effectLst/>
                        </a:rPr>
                        <a:t>91.87%</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r>
              <a:tr h="534756">
                <a:tc>
                  <a:txBody>
                    <a:bodyPr/>
                    <a:lstStyle/>
                    <a:p>
                      <a:pPr marL="0" marR="0" algn="just">
                        <a:spcBef>
                          <a:spcPts val="0"/>
                        </a:spcBef>
                        <a:spcAft>
                          <a:spcPts val="0"/>
                        </a:spcAft>
                      </a:pPr>
                      <a:r>
                        <a:rPr lang="en-US" sz="600">
                          <a:effectLst/>
                        </a:rPr>
                        <a:t>SVM with polinomial kernel (p=2)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80.49%</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0.810</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95.12%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0.952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95.12%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gridSpan="2">
                  <a:txBody>
                    <a:bodyPr/>
                    <a:lstStyle/>
                    <a:p>
                      <a:pPr marL="0" marR="0" algn="just">
                        <a:spcBef>
                          <a:spcPts val="0"/>
                        </a:spcBef>
                        <a:spcAft>
                          <a:spcPts val="0"/>
                        </a:spcAft>
                      </a:pPr>
                      <a:r>
                        <a:rPr lang="en-US" sz="600">
                          <a:effectLst/>
                        </a:rPr>
                        <a:t>0.954</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a:txBody>
                    <a:bodyPr/>
                    <a:lstStyle/>
                    <a:p>
                      <a:pPr marL="0" marR="0" algn="ctr">
                        <a:spcBef>
                          <a:spcPts val="0"/>
                        </a:spcBef>
                        <a:spcAft>
                          <a:spcPts val="0"/>
                        </a:spcAft>
                      </a:pPr>
                      <a:r>
                        <a:rPr lang="en-US" sz="600">
                          <a:effectLst/>
                        </a:rPr>
                        <a:t>90.24%</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r>
              <a:tr h="534756">
                <a:tc>
                  <a:txBody>
                    <a:bodyPr/>
                    <a:lstStyle/>
                    <a:p>
                      <a:pPr marL="0" marR="0" algn="just">
                        <a:spcBef>
                          <a:spcPts val="0"/>
                        </a:spcBef>
                        <a:spcAft>
                          <a:spcPts val="0"/>
                        </a:spcAft>
                      </a:pPr>
                      <a:r>
                        <a:rPr lang="en-US" sz="600">
                          <a:effectLst/>
                        </a:rPr>
                        <a:t>Decision tree</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92.68%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0.904</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97.56%</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0.975</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95.12%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gridSpan="2">
                  <a:txBody>
                    <a:bodyPr/>
                    <a:lstStyle/>
                    <a:p>
                      <a:pPr marL="0" marR="0" algn="just">
                        <a:spcBef>
                          <a:spcPts val="0"/>
                        </a:spcBef>
                        <a:spcAft>
                          <a:spcPts val="0"/>
                        </a:spcAft>
                      </a:pPr>
                      <a:r>
                        <a:rPr lang="en-US" sz="600">
                          <a:effectLst/>
                        </a:rPr>
                        <a:t>0.952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a:txBody>
                    <a:bodyPr/>
                    <a:lstStyle/>
                    <a:p>
                      <a:pPr marL="0" marR="0" algn="ctr">
                        <a:spcBef>
                          <a:spcPts val="0"/>
                        </a:spcBef>
                        <a:spcAft>
                          <a:spcPts val="0"/>
                        </a:spcAft>
                      </a:pPr>
                      <a:r>
                        <a:rPr lang="en-US" sz="600">
                          <a:effectLst/>
                        </a:rPr>
                        <a:t>95.12%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r>
              <a:tr h="534756">
                <a:tc>
                  <a:txBody>
                    <a:bodyPr/>
                    <a:lstStyle/>
                    <a:p>
                      <a:pPr marL="0" marR="0" algn="just">
                        <a:spcBef>
                          <a:spcPts val="0"/>
                        </a:spcBef>
                        <a:spcAft>
                          <a:spcPts val="0"/>
                        </a:spcAft>
                      </a:pPr>
                      <a:r>
                        <a:rPr lang="en-US" sz="600">
                          <a:effectLst/>
                        </a:rPr>
                        <a:t>Random forest</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92.68%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0.970</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95.12%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0.988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92.68%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gridSpan="2">
                  <a:txBody>
                    <a:bodyPr/>
                    <a:lstStyle/>
                    <a:p>
                      <a:pPr marL="0" marR="0" algn="just">
                        <a:spcBef>
                          <a:spcPts val="0"/>
                        </a:spcBef>
                        <a:spcAft>
                          <a:spcPts val="0"/>
                        </a:spcAft>
                      </a:pPr>
                      <a:r>
                        <a:rPr lang="en-US" sz="600">
                          <a:effectLst/>
                        </a:rPr>
                        <a:t>0.987</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a:txBody>
                    <a:bodyPr/>
                    <a:lstStyle/>
                    <a:p>
                      <a:pPr marL="0" marR="0" algn="ctr">
                        <a:spcBef>
                          <a:spcPts val="0"/>
                        </a:spcBef>
                        <a:spcAft>
                          <a:spcPts val="0"/>
                        </a:spcAft>
                      </a:pPr>
                      <a:r>
                        <a:rPr lang="en-US" sz="600">
                          <a:effectLst/>
                        </a:rPr>
                        <a:t>93.49%</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r>
              <a:tr h="534756">
                <a:tc>
                  <a:txBody>
                    <a:bodyPr/>
                    <a:lstStyle/>
                    <a:p>
                      <a:pPr marL="0" marR="0" algn="just">
                        <a:spcBef>
                          <a:spcPts val="0"/>
                        </a:spcBef>
                        <a:spcAft>
                          <a:spcPts val="0"/>
                        </a:spcAft>
                      </a:pPr>
                      <a:r>
                        <a:rPr lang="en-US" sz="600">
                          <a:effectLst/>
                        </a:rPr>
                        <a:t>Naïve Bayes</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85.37%</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0.945</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92.68%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0.990</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92.68%</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gridSpan="2">
                  <a:txBody>
                    <a:bodyPr/>
                    <a:lstStyle/>
                    <a:p>
                      <a:pPr marL="0" marR="0" algn="just">
                        <a:spcBef>
                          <a:spcPts val="0"/>
                        </a:spcBef>
                        <a:spcAft>
                          <a:spcPts val="0"/>
                        </a:spcAft>
                      </a:pPr>
                      <a:r>
                        <a:rPr lang="en-US" sz="600">
                          <a:effectLst/>
                        </a:rPr>
                        <a:t>0.983</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a:txBody>
                    <a:bodyPr/>
                    <a:lstStyle/>
                    <a:p>
                      <a:pPr marL="0" marR="0" algn="ctr">
                        <a:spcBef>
                          <a:spcPts val="0"/>
                        </a:spcBef>
                        <a:spcAft>
                          <a:spcPts val="0"/>
                        </a:spcAft>
                      </a:pPr>
                      <a:r>
                        <a:rPr lang="en-US" sz="600">
                          <a:effectLst/>
                        </a:rPr>
                        <a:t>90.24%</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r>
              <a:tr h="213902">
                <a:tc>
                  <a:txBody>
                    <a:bodyPr/>
                    <a:lstStyle/>
                    <a:p>
                      <a:pPr marL="0" marR="0" algn="just">
                        <a:spcBef>
                          <a:spcPts val="0"/>
                        </a:spcBef>
                        <a:spcAft>
                          <a:spcPts val="0"/>
                        </a:spcAft>
                      </a:pPr>
                      <a:r>
                        <a:rPr lang="en-US" sz="600">
                          <a:effectLst/>
                        </a:rPr>
                        <a:t>Average accuracy per feature set</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89.90%</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 </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95.12%</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 </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a:txBody>
                    <a:bodyPr/>
                    <a:lstStyle/>
                    <a:p>
                      <a:pPr marL="0" marR="0" algn="just">
                        <a:spcBef>
                          <a:spcPts val="0"/>
                        </a:spcBef>
                        <a:spcAft>
                          <a:spcPts val="0"/>
                        </a:spcAft>
                      </a:pPr>
                      <a:r>
                        <a:rPr lang="en-US" sz="600">
                          <a:effectLst/>
                        </a:rPr>
                        <a:t>94.77%</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gridSpan="2">
                  <a:txBody>
                    <a:bodyPr/>
                    <a:lstStyle/>
                    <a:p>
                      <a:pPr marL="0" marR="0" algn="just">
                        <a:spcBef>
                          <a:spcPts val="0"/>
                        </a:spcBef>
                        <a:spcAft>
                          <a:spcPts val="0"/>
                        </a:spcAft>
                      </a:pPr>
                      <a:r>
                        <a:rPr lang="en-US" sz="600">
                          <a:effectLst/>
                        </a:rPr>
                        <a:t> </a:t>
                      </a:r>
                      <a:endParaRPr lang="en-US" sz="700">
                        <a:effectLst/>
                        <a:latin typeface="Times New Roman" panose="02020603050405020304" pitchFamily="18" charset="0"/>
                        <a:ea typeface="Times New Roman" panose="02020603050405020304" pitchFamily="18" charset="0"/>
                      </a:endParaRPr>
                    </a:p>
                  </a:txBody>
                  <a:tcPr marL="48772" marR="48772" marT="0" marB="0" anchor="ctr"/>
                </a:tc>
                <a:tc hMerge="1">
                  <a:txBody>
                    <a:bodyPr/>
                    <a:lstStyle/>
                    <a:p>
                      <a:endParaRPr lang="en-US"/>
                    </a:p>
                  </a:txBody>
                  <a:tcPr/>
                </a:tc>
                <a:tc>
                  <a:txBody>
                    <a:bodyPr/>
                    <a:lstStyle/>
                    <a:p>
                      <a:pPr marL="0" marR="0" algn="ctr">
                        <a:spcBef>
                          <a:spcPts val="0"/>
                        </a:spcBef>
                        <a:spcAft>
                          <a:spcPts val="0"/>
                        </a:spcAft>
                      </a:pPr>
                      <a:r>
                        <a:rPr lang="en-US" sz="600" dirty="0">
                          <a:effectLst/>
                        </a:rPr>
                        <a:t> </a:t>
                      </a:r>
                      <a:endParaRPr lang="en-US" sz="700" dirty="0">
                        <a:effectLst/>
                        <a:latin typeface="Times New Roman" panose="02020603050405020304" pitchFamily="18" charset="0"/>
                        <a:ea typeface="Times New Roman" panose="02020603050405020304" pitchFamily="18" charset="0"/>
                      </a:endParaRPr>
                    </a:p>
                  </a:txBody>
                  <a:tcPr marL="48772" marR="48772" marT="0" marB="0" anchor="ctr"/>
                </a:tc>
              </a:tr>
            </a:tbl>
          </a:graphicData>
        </a:graphic>
      </p:graphicFrame>
    </p:spTree>
    <p:extLst>
      <p:ext uri="{BB962C8B-B14F-4D97-AF65-F5344CB8AC3E}">
        <p14:creationId xmlns:p14="http://schemas.microsoft.com/office/powerpoint/2010/main" val="2776866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 of a research</a:t>
            </a:r>
            <a:endParaRPr lang="en-US" dirty="0"/>
          </a:p>
        </p:txBody>
      </p:sp>
      <p:sp>
        <p:nvSpPr>
          <p:cNvPr id="3" name="Content Placeholder 2"/>
          <p:cNvSpPr>
            <a:spLocks noGrp="1"/>
          </p:cNvSpPr>
          <p:nvPr>
            <p:ph idx="1"/>
          </p:nvPr>
        </p:nvSpPr>
        <p:spPr/>
        <p:txBody>
          <a:bodyPr/>
          <a:lstStyle/>
          <a:p>
            <a:r>
              <a:rPr lang="en-US" dirty="0" smtClean="0"/>
              <a:t>Based on previous literature (</a:t>
            </a:r>
            <a:r>
              <a:rPr lang="en-US" dirty="0"/>
              <a:t>A</a:t>
            </a:r>
            <a:r>
              <a:rPr lang="en-US" dirty="0" smtClean="0"/>
              <a:t>hmadlou et al, 2012; Bachman et al, 2013; Hosseinifard et al 2013; Bairy et al , 2015) and own two pilot studies which mainly confirmed previous trend in complexity change and significantly improved the Methodology of analysis of data, we aim at innovative application in clinical practice in Neurology and Neuropsychiatry clinics. Our method can foster differential diagnosis, based on very low cost EEG recordings and combination of measures which are robust even in case of noisy data and are computationally fast. </a:t>
            </a:r>
          </a:p>
          <a:p>
            <a:r>
              <a:rPr lang="en-US" dirty="0" smtClean="0"/>
              <a:t>EEG based study aimed on early prediction of PD and clinically applicable classification of Depression</a:t>
            </a:r>
          </a:p>
          <a:p>
            <a:r>
              <a:rPr lang="en-US" dirty="0" smtClean="0"/>
              <a:t>Nonlinear methods instead of classical ones, data mining more powerful than classical statistical methods</a:t>
            </a:r>
            <a:endParaRPr lang="en-US" dirty="0"/>
          </a:p>
        </p:txBody>
      </p:sp>
    </p:spTree>
    <p:extLst>
      <p:ext uri="{BB962C8B-B14F-4D97-AF65-F5344CB8AC3E}">
        <p14:creationId xmlns:p14="http://schemas.microsoft.com/office/powerpoint/2010/main" val="352178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An overview of nonlinear dynamics</a:t>
            </a:r>
            <a:r>
              <a:rPr lang="en-US" dirty="0"/>
              <a:t/>
            </a:r>
            <a:br>
              <a:rPr lang="en-US" dirty="0"/>
            </a:br>
            <a:r>
              <a:rPr lang="en-US" dirty="0" smtClean="0"/>
              <a:t>Fundamental concepts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System</a:t>
            </a:r>
            <a:r>
              <a:rPr lang="en-US" dirty="0"/>
              <a:t> may be defined as an orderly working totality, a set of units combined by nature, by science, or by art to form a whole. </a:t>
            </a:r>
          </a:p>
          <a:p>
            <a:r>
              <a:rPr lang="en-US" dirty="0"/>
              <a:t>System is not just a set of </a:t>
            </a:r>
            <a:r>
              <a:rPr lang="en-US" i="1" dirty="0"/>
              <a:t>elements</a:t>
            </a:r>
            <a:r>
              <a:rPr lang="en-US" dirty="0"/>
              <a:t> but includes also interactions between both the system’s elements and with the ‘external world’. </a:t>
            </a:r>
          </a:p>
          <a:p>
            <a:r>
              <a:rPr lang="en-US" dirty="0"/>
              <a:t>Interactions may be </a:t>
            </a:r>
            <a:r>
              <a:rPr lang="en-US" i="1" dirty="0"/>
              <a:t>static</a:t>
            </a:r>
            <a:r>
              <a:rPr lang="en-US" dirty="0"/>
              <a:t> </a:t>
            </a:r>
            <a:r>
              <a:rPr lang="en-US" dirty="0" smtClean="0"/>
              <a:t>or </a:t>
            </a:r>
            <a:r>
              <a:rPr lang="en-US" i="1" dirty="0"/>
              <a:t>dynamic </a:t>
            </a:r>
            <a:r>
              <a:rPr lang="en-US" dirty="0"/>
              <a:t>i.e. through an exchange of mass, energy, electric charge or through exchange of </a:t>
            </a:r>
            <a:r>
              <a:rPr lang="en-US" dirty="0" smtClean="0"/>
              <a:t>information</a:t>
            </a:r>
          </a:p>
          <a:p>
            <a:r>
              <a:rPr lang="en-US" dirty="0"/>
              <a:t>A living organism is an </a:t>
            </a:r>
            <a:r>
              <a:rPr lang="en-US" i="1" dirty="0"/>
              <a:t>open system</a:t>
            </a:r>
            <a:r>
              <a:rPr lang="en-US" dirty="0"/>
              <a:t>, </a:t>
            </a:r>
            <a:r>
              <a:rPr lang="en-US" dirty="0" smtClean="0"/>
              <a:t>supplied </a:t>
            </a:r>
            <a:r>
              <a:rPr lang="en-US" dirty="0"/>
              <a:t>with </a:t>
            </a:r>
            <a:r>
              <a:rPr lang="en-US" dirty="0" smtClean="0"/>
              <a:t>free energy </a:t>
            </a:r>
            <a:r>
              <a:rPr lang="en-US" dirty="0"/>
              <a:t>from biochemical </a:t>
            </a:r>
            <a:r>
              <a:rPr lang="en-US" dirty="0" smtClean="0"/>
              <a:t>reactions. There are also effects of </a:t>
            </a:r>
            <a:r>
              <a:rPr lang="en-US" i="1" dirty="0"/>
              <a:t>information interactions</a:t>
            </a:r>
            <a:r>
              <a:rPr lang="en-US" i="1" dirty="0" smtClean="0"/>
              <a:t>.</a:t>
            </a:r>
          </a:p>
          <a:p>
            <a:r>
              <a:rPr lang="en-US" dirty="0"/>
              <a:t>In physics </a:t>
            </a:r>
            <a:r>
              <a:rPr lang="en-US" i="1" dirty="0"/>
              <a:t>state </a:t>
            </a:r>
            <a:r>
              <a:rPr lang="en-US" dirty="0"/>
              <a:t>of a system in a given moment of time </a:t>
            </a:r>
            <a:r>
              <a:rPr lang="en-US" dirty="0" smtClean="0"/>
              <a:t>is characterized </a:t>
            </a:r>
            <a:r>
              <a:rPr lang="en-US" dirty="0"/>
              <a:t>by values of </a:t>
            </a:r>
            <a:r>
              <a:rPr lang="en-US" i="1" dirty="0"/>
              <a:t>state variables </a:t>
            </a:r>
            <a:r>
              <a:rPr lang="en-US" dirty="0"/>
              <a:t>(at this moment).</a:t>
            </a:r>
          </a:p>
          <a:p>
            <a:r>
              <a:rPr lang="en-US" dirty="0"/>
              <a:t>The minimum number of independent state variables </a:t>
            </a:r>
            <a:r>
              <a:rPr lang="en-US" dirty="0" smtClean="0"/>
              <a:t>that are </a:t>
            </a:r>
            <a:r>
              <a:rPr lang="en-US" dirty="0"/>
              <a:t>necessary to characterize the system's state is called </a:t>
            </a:r>
            <a:r>
              <a:rPr lang="en-US" dirty="0" smtClean="0"/>
              <a:t>the number </a:t>
            </a:r>
            <a:r>
              <a:rPr lang="en-US" dirty="0"/>
              <a:t>of </a:t>
            </a:r>
            <a:r>
              <a:rPr lang="en-US" i="1" dirty="0"/>
              <a:t>degrees of freedom </a:t>
            </a:r>
            <a:r>
              <a:rPr lang="en-US" dirty="0"/>
              <a:t>of the system. If a system </a:t>
            </a:r>
            <a:r>
              <a:rPr lang="en-US" dirty="0" smtClean="0"/>
              <a:t>has </a:t>
            </a:r>
            <a:r>
              <a:rPr lang="en-US" i="1" dirty="0" smtClean="0"/>
              <a:t>n </a:t>
            </a:r>
            <a:r>
              <a:rPr lang="en-US" dirty="0"/>
              <a:t>degrees of freedom then any state of the system may </a:t>
            </a:r>
            <a:r>
              <a:rPr lang="en-US" dirty="0" smtClean="0"/>
              <a:t>be characterized </a:t>
            </a:r>
            <a:r>
              <a:rPr lang="en-US" dirty="0"/>
              <a:t>by a point in an </a:t>
            </a:r>
            <a:r>
              <a:rPr lang="en-US" i="1" dirty="0"/>
              <a:t>n</a:t>
            </a:r>
            <a:r>
              <a:rPr lang="en-US" dirty="0"/>
              <a:t>-dimensional space </a:t>
            </a:r>
            <a:r>
              <a:rPr lang="en-US" dirty="0" smtClean="0"/>
              <a:t>with appropriately </a:t>
            </a:r>
            <a:r>
              <a:rPr lang="en-US" dirty="0"/>
              <a:t>defined coordinates, called the </a:t>
            </a:r>
            <a:r>
              <a:rPr lang="en-US" i="1" dirty="0" smtClean="0"/>
              <a:t>system's phase </a:t>
            </a:r>
            <a:r>
              <a:rPr lang="en-US" i="1" dirty="0"/>
              <a:t>space</a:t>
            </a:r>
            <a:endParaRPr lang="en-US" dirty="0"/>
          </a:p>
          <a:p>
            <a:endParaRPr lang="en-US" dirty="0"/>
          </a:p>
          <a:p>
            <a:endParaRPr lang="en-US" dirty="0"/>
          </a:p>
        </p:txBody>
      </p:sp>
    </p:spTree>
    <p:extLst>
      <p:ext uri="{BB962C8B-B14F-4D97-AF65-F5344CB8AC3E}">
        <p14:creationId xmlns:p14="http://schemas.microsoft.com/office/powerpoint/2010/main" val="2406621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8573" y="2587336"/>
            <a:ext cx="5943600" cy="954107"/>
          </a:xfrm>
          <a:prstGeom prst="rect">
            <a:avLst/>
          </a:prstGeom>
          <a:noFill/>
        </p:spPr>
        <p:txBody>
          <a:bodyPr wrap="square" rtlCol="0">
            <a:spAutoFit/>
          </a:bodyPr>
          <a:lstStyle/>
          <a:p>
            <a:r>
              <a:rPr lang="en-US" sz="2800" dirty="0" smtClean="0"/>
              <a:t>Thank you for your kind attention!</a:t>
            </a:r>
          </a:p>
          <a:p>
            <a:r>
              <a:rPr lang="en-US" sz="2800" dirty="0" smtClean="0"/>
              <a:t>Any questions?</a:t>
            </a:r>
            <a:endParaRPr lang="en-US" sz="2800" dirty="0"/>
          </a:p>
        </p:txBody>
      </p:sp>
      <p:pic>
        <p:nvPicPr>
          <p:cNvPr id="3" name="Picture 9" descr="EEG kapa C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396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65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concepts and definitions</a:t>
            </a:r>
            <a:endParaRPr lang="en-US" dirty="0"/>
          </a:p>
        </p:txBody>
      </p:sp>
      <p:sp>
        <p:nvSpPr>
          <p:cNvPr id="3" name="Content Placeholder 2"/>
          <p:cNvSpPr>
            <a:spLocks noGrp="1"/>
          </p:cNvSpPr>
          <p:nvPr>
            <p:ph idx="1"/>
          </p:nvPr>
        </p:nvSpPr>
        <p:spPr/>
        <p:txBody>
          <a:bodyPr>
            <a:normAutofit fontScale="92500" lnSpcReduction="10000"/>
          </a:bodyPr>
          <a:lstStyle/>
          <a:p>
            <a:r>
              <a:rPr lang="en-US" sz="2000" b="1" i="1" dirty="0"/>
              <a:t>Process </a:t>
            </a:r>
            <a:r>
              <a:rPr lang="en-US" sz="2000" dirty="0"/>
              <a:t>is defined as a series of gradual changes in a </a:t>
            </a:r>
            <a:r>
              <a:rPr lang="en-US" sz="2000" dirty="0" smtClean="0"/>
              <a:t>system that </a:t>
            </a:r>
            <a:r>
              <a:rPr lang="en-US" sz="2000" dirty="0"/>
              <a:t>succeed one </a:t>
            </a:r>
            <a:r>
              <a:rPr lang="en-US" sz="2000" dirty="0" smtClean="0"/>
              <a:t>another. </a:t>
            </a:r>
            <a:r>
              <a:rPr lang="en-US" sz="2000" dirty="0"/>
              <a:t>Every process exhibits </a:t>
            </a:r>
            <a:r>
              <a:rPr lang="en-US" sz="2000" dirty="0" smtClean="0"/>
              <a:t>a </a:t>
            </a:r>
            <a:r>
              <a:rPr lang="en-US" sz="2000" i="1" dirty="0" smtClean="0"/>
              <a:t>characteristic </a:t>
            </a:r>
            <a:r>
              <a:rPr lang="en-US" sz="2000" i="1" dirty="0"/>
              <a:t>time</a:t>
            </a:r>
            <a:r>
              <a:rPr lang="en-US" sz="2000" dirty="0"/>
              <a:t>, τ, that defines the </a:t>
            </a:r>
            <a:r>
              <a:rPr lang="en-US" sz="2000" i="1" dirty="0"/>
              <a:t>time scale </a:t>
            </a:r>
            <a:r>
              <a:rPr lang="en-US" sz="2000" dirty="0"/>
              <a:t>for </a:t>
            </a:r>
            <a:r>
              <a:rPr lang="en-US" sz="2000" dirty="0" smtClean="0"/>
              <a:t>this process. </a:t>
            </a:r>
            <a:r>
              <a:rPr lang="en-US" sz="2000" dirty="0"/>
              <a:t>In the system's phase space a </a:t>
            </a:r>
            <a:r>
              <a:rPr lang="en-US" sz="2000" dirty="0" smtClean="0"/>
              <a:t>process is </a:t>
            </a:r>
            <a:r>
              <a:rPr lang="en-US" sz="2000" dirty="0"/>
              <a:t>represented by a series of connected points called </a:t>
            </a:r>
            <a:r>
              <a:rPr lang="en-US" sz="2000" i="1" dirty="0"/>
              <a:t>trajectory</a:t>
            </a:r>
            <a:r>
              <a:rPr lang="en-US" sz="2000" dirty="0"/>
              <a:t>.</a:t>
            </a:r>
          </a:p>
          <a:p>
            <a:r>
              <a:rPr lang="en-US" sz="2000" i="1" dirty="0"/>
              <a:t>Attractor </a:t>
            </a:r>
            <a:r>
              <a:rPr lang="en-US" sz="2000" dirty="0"/>
              <a:t>is a subset of the system's phase space </a:t>
            </a:r>
            <a:r>
              <a:rPr lang="en-US" sz="2000" dirty="0" smtClean="0"/>
              <a:t>that attracts </a:t>
            </a:r>
            <a:r>
              <a:rPr lang="en-US" sz="2000" dirty="0"/>
              <a:t>trajectories (i.e. the system tends towards </a:t>
            </a:r>
            <a:r>
              <a:rPr lang="en-US" sz="2000" dirty="0" smtClean="0"/>
              <a:t>the states </a:t>
            </a:r>
            <a:r>
              <a:rPr lang="en-US" sz="2000" dirty="0"/>
              <a:t>that belong to some attractor</a:t>
            </a:r>
            <a:r>
              <a:rPr lang="en-US" sz="2000" dirty="0" smtClean="0"/>
              <a:t>).</a:t>
            </a:r>
          </a:p>
          <a:p>
            <a:r>
              <a:rPr lang="en-US" sz="2000" dirty="0" smtClean="0"/>
              <a:t> </a:t>
            </a:r>
            <a:r>
              <a:rPr lang="en-US" sz="2000" b="1" i="1" dirty="0"/>
              <a:t>Signal </a:t>
            </a:r>
            <a:r>
              <a:rPr lang="en-US" sz="2000" dirty="0"/>
              <a:t>is a detectable physical quantity or impulse (as </a:t>
            </a:r>
            <a:r>
              <a:rPr lang="en-US" sz="2000" dirty="0" smtClean="0"/>
              <a:t>a voltage</a:t>
            </a:r>
            <a:r>
              <a:rPr lang="en-US" sz="2000" dirty="0"/>
              <a:t>, current, magnetic field strength) by which </a:t>
            </a:r>
            <a:r>
              <a:rPr lang="en-US" sz="2000" dirty="0" smtClean="0"/>
              <a:t>information can </a:t>
            </a:r>
            <a:r>
              <a:rPr lang="en-US" sz="2000" dirty="0"/>
              <a:t>be transmitted from a given system to </a:t>
            </a:r>
            <a:r>
              <a:rPr lang="en-US" sz="2000" dirty="0" smtClean="0"/>
              <a:t>other systems</a:t>
            </a:r>
            <a:r>
              <a:rPr lang="en-US" sz="2000" dirty="0"/>
              <a:t>, e.g. to a measuring device </a:t>
            </a:r>
            <a:r>
              <a:rPr lang="en-US" sz="2000" dirty="0" smtClean="0"/>
              <a:t>(EEG, ECG, EMG)</a:t>
            </a:r>
          </a:p>
          <a:p>
            <a:r>
              <a:rPr lang="en-US" sz="2000" b="1" i="1" dirty="0"/>
              <a:t>Noise </a:t>
            </a:r>
            <a:r>
              <a:rPr lang="en-US" sz="2000" dirty="0"/>
              <a:t>is any unwanted signal that interferes with </a:t>
            </a:r>
            <a:r>
              <a:rPr lang="en-US" sz="2000" dirty="0" smtClean="0"/>
              <a:t>the desired </a:t>
            </a:r>
            <a:r>
              <a:rPr lang="en-US" sz="2000" dirty="0"/>
              <a:t>signal </a:t>
            </a:r>
          </a:p>
          <a:p>
            <a:endParaRPr lang="en-US" dirty="0"/>
          </a:p>
        </p:txBody>
      </p:sp>
    </p:spTree>
    <p:extLst>
      <p:ext uri="{BB962C8B-B14F-4D97-AF65-F5344CB8AC3E}">
        <p14:creationId xmlns:p14="http://schemas.microsoft.com/office/powerpoint/2010/main" val="224854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vs linear</a:t>
            </a:r>
            <a:endParaRPr lang="en-US" dirty="0"/>
          </a:p>
        </p:txBody>
      </p:sp>
      <p:sp>
        <p:nvSpPr>
          <p:cNvPr id="3" name="Content Placeholder 2"/>
          <p:cNvSpPr>
            <a:spLocks noGrp="1"/>
          </p:cNvSpPr>
          <p:nvPr>
            <p:ph idx="1"/>
          </p:nvPr>
        </p:nvSpPr>
        <p:spPr>
          <a:xfrm>
            <a:off x="677334" y="1496291"/>
            <a:ext cx="8596668" cy="4545071"/>
          </a:xfrm>
        </p:spPr>
        <p:txBody>
          <a:bodyPr>
            <a:normAutofit fontScale="92500" lnSpcReduction="10000"/>
          </a:bodyPr>
          <a:lstStyle/>
          <a:p>
            <a:r>
              <a:rPr lang="en-US" b="1" i="1" dirty="0"/>
              <a:t>Linearity </a:t>
            </a:r>
            <a:r>
              <a:rPr lang="en-US" dirty="0"/>
              <a:t>in science means more or less the same as </a:t>
            </a:r>
            <a:r>
              <a:rPr lang="en-US" i="1" dirty="0" smtClean="0"/>
              <a:t>proportionality </a:t>
            </a:r>
            <a:r>
              <a:rPr lang="en-US" dirty="0" smtClean="0"/>
              <a:t>or </a:t>
            </a:r>
            <a:r>
              <a:rPr lang="en-US" i="1" dirty="0"/>
              <a:t>additivity</a:t>
            </a:r>
            <a:r>
              <a:rPr lang="en-US" dirty="0" smtClean="0"/>
              <a:t>. But linearity has its limits. (Nonlinearity-</a:t>
            </a:r>
            <a:r>
              <a:rPr lang="en-US" dirty="0" err="1" smtClean="0"/>
              <a:t>nonadditivity</a:t>
            </a:r>
            <a:r>
              <a:rPr lang="en-US" dirty="0" smtClean="0"/>
              <a:t>)</a:t>
            </a:r>
          </a:p>
          <a:p>
            <a:r>
              <a:rPr lang="en-US" dirty="0" smtClean="0"/>
              <a:t> </a:t>
            </a:r>
            <a:r>
              <a:rPr lang="en-US" i="1" dirty="0"/>
              <a:t>Reductionism</a:t>
            </a:r>
            <a:r>
              <a:rPr lang="en-US" dirty="0"/>
              <a:t>, a methodological attitude of </a:t>
            </a:r>
            <a:r>
              <a:rPr lang="en-US" dirty="0" smtClean="0"/>
              <a:t>explaining properties </a:t>
            </a:r>
            <a:r>
              <a:rPr lang="en-US" dirty="0"/>
              <a:t>of a system through properties of its </a:t>
            </a:r>
            <a:r>
              <a:rPr lang="en-US" dirty="0" smtClean="0"/>
              <a:t>elements alone</a:t>
            </a:r>
            <a:r>
              <a:rPr lang="en-US" dirty="0"/>
              <a:t>, may work only for linear systems. </a:t>
            </a:r>
            <a:endParaRPr lang="en-US" dirty="0" smtClean="0"/>
          </a:p>
          <a:p>
            <a:r>
              <a:rPr lang="en-US" dirty="0"/>
              <a:t>Some systems have properties that depend more on the</a:t>
            </a:r>
          </a:p>
          <a:p>
            <a:r>
              <a:rPr lang="en-US" dirty="0"/>
              <a:t>way </a:t>
            </a:r>
            <a:r>
              <a:rPr lang="en-US" i="1" dirty="0"/>
              <a:t>how </a:t>
            </a:r>
            <a:r>
              <a:rPr lang="en-US" dirty="0"/>
              <a:t>the elements are connected than on what the </a:t>
            </a:r>
            <a:r>
              <a:rPr lang="en-US" dirty="0" smtClean="0"/>
              <a:t>specific properties </a:t>
            </a:r>
            <a:r>
              <a:rPr lang="en-US" dirty="0"/>
              <a:t>of individual elements are</a:t>
            </a:r>
            <a:r>
              <a:rPr lang="en-US" dirty="0" smtClean="0"/>
              <a:t>.</a:t>
            </a:r>
          </a:p>
          <a:p>
            <a:r>
              <a:rPr lang="en-US" b="1" dirty="0" smtClean="0"/>
              <a:t>Far from equilibrium vs equilibrium</a:t>
            </a:r>
            <a:r>
              <a:rPr lang="en-US" dirty="0" smtClean="0"/>
              <a:t>: </a:t>
            </a:r>
            <a:r>
              <a:rPr lang="en-US" dirty="0"/>
              <a:t>Thermodynamic </a:t>
            </a:r>
            <a:r>
              <a:rPr lang="en-US" b="1" i="1" dirty="0"/>
              <a:t>equilibrium </a:t>
            </a:r>
            <a:r>
              <a:rPr lang="en-US" dirty="0"/>
              <a:t>means </a:t>
            </a:r>
            <a:r>
              <a:rPr lang="en-US" dirty="0" smtClean="0"/>
              <a:t>a complete </a:t>
            </a:r>
            <a:r>
              <a:rPr lang="en-US" dirty="0"/>
              <a:t>lack of differences between different parts of </a:t>
            </a:r>
            <a:r>
              <a:rPr lang="en-US" dirty="0" smtClean="0"/>
              <a:t>the system </a:t>
            </a:r>
            <a:r>
              <a:rPr lang="en-US" dirty="0"/>
              <a:t>and, as a consequence, a complete lack of </a:t>
            </a:r>
            <a:r>
              <a:rPr lang="en-US" dirty="0" smtClean="0"/>
              <a:t>changes in </a:t>
            </a:r>
            <a:r>
              <a:rPr lang="en-US" dirty="0"/>
              <a:t>the system – all processes are stopped</a:t>
            </a:r>
            <a:r>
              <a:rPr lang="en-US" dirty="0" smtClean="0"/>
              <a:t>. 'Living</a:t>
            </a:r>
            <a:r>
              <a:rPr lang="en-US" dirty="0"/>
              <a:t>' states of any system are </a:t>
            </a:r>
            <a:r>
              <a:rPr lang="en-US" dirty="0" err="1"/>
              <a:t>nonequilibrium</a:t>
            </a:r>
            <a:r>
              <a:rPr lang="en-US" dirty="0"/>
              <a:t> states.</a:t>
            </a:r>
          </a:p>
          <a:p>
            <a:r>
              <a:rPr lang="en-US" b="1" dirty="0"/>
              <a:t>Equilibrium</a:t>
            </a:r>
            <a:r>
              <a:rPr lang="en-US" dirty="0"/>
              <a:t>, the unique state when all properties </a:t>
            </a:r>
            <a:r>
              <a:rPr lang="en-US" dirty="0" smtClean="0"/>
              <a:t>are equally </a:t>
            </a:r>
            <a:r>
              <a:rPr lang="en-US" dirty="0"/>
              <a:t>distributed, is the state of 'death'. It is true not </a:t>
            </a:r>
            <a:r>
              <a:rPr lang="en-US" dirty="0" smtClean="0"/>
              <a:t>just for </a:t>
            </a:r>
            <a:r>
              <a:rPr lang="en-US" dirty="0"/>
              <a:t>a single cell or an organism</a:t>
            </a:r>
            <a:r>
              <a:rPr lang="en-US" dirty="0" smtClean="0"/>
              <a:t>. </a:t>
            </a:r>
            <a:r>
              <a:rPr lang="en-US" dirty="0"/>
              <a:t>In the systems being close to equilibrium one can </a:t>
            </a:r>
            <a:r>
              <a:rPr lang="en-US" dirty="0" smtClean="0"/>
              <a:t>observe linear </a:t>
            </a:r>
            <a:r>
              <a:rPr lang="en-US" dirty="0"/>
              <a:t>processes while in the systems being </a:t>
            </a:r>
            <a:r>
              <a:rPr lang="en-US" b="1" i="1" dirty="0"/>
              <a:t>far from </a:t>
            </a:r>
            <a:r>
              <a:rPr lang="en-US" b="1" i="1" dirty="0" smtClean="0"/>
              <a:t>equilibrium </a:t>
            </a:r>
            <a:r>
              <a:rPr lang="en-US" dirty="0" smtClean="0"/>
              <a:t>processes </a:t>
            </a:r>
            <a:r>
              <a:rPr lang="en-US" dirty="0"/>
              <a:t>are nonlinear. Life appears to be a </a:t>
            </a:r>
            <a:r>
              <a:rPr lang="en-US" dirty="0" smtClean="0"/>
              <a:t>nonlinear phenomenon </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40675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Nonstationarity vs stationarity</a:t>
            </a:r>
            <a:endParaRPr lang="en-US" dirty="0"/>
          </a:p>
        </p:txBody>
      </p:sp>
      <p:sp>
        <p:nvSpPr>
          <p:cNvPr id="3" name="Content Placeholder 2"/>
          <p:cNvSpPr>
            <a:spLocks noGrp="1"/>
          </p:cNvSpPr>
          <p:nvPr>
            <p:ph idx="1"/>
          </p:nvPr>
        </p:nvSpPr>
        <p:spPr>
          <a:xfrm>
            <a:off x="677334" y="1485900"/>
            <a:ext cx="8596668" cy="4665518"/>
          </a:xfrm>
        </p:spPr>
        <p:txBody>
          <a:bodyPr>
            <a:normAutofit/>
          </a:bodyPr>
          <a:lstStyle/>
          <a:p>
            <a:r>
              <a:rPr lang="en-US" b="1" i="1" dirty="0"/>
              <a:t>Stationarity </a:t>
            </a:r>
            <a:r>
              <a:rPr lang="en-US" dirty="0"/>
              <a:t>of a signal means that the signal, and so </a:t>
            </a:r>
            <a:r>
              <a:rPr lang="en-US" dirty="0" smtClean="0"/>
              <a:t>the time </a:t>
            </a:r>
            <a:r>
              <a:rPr lang="en-US" dirty="0"/>
              <a:t>series representing this signal, has the same </a:t>
            </a:r>
            <a:r>
              <a:rPr lang="en-US" dirty="0" smtClean="0"/>
              <a:t>mean and </a:t>
            </a:r>
            <a:r>
              <a:rPr lang="en-US" dirty="0"/>
              <a:t>variance throughout. Stationarity does not mean </a:t>
            </a:r>
            <a:r>
              <a:rPr lang="en-US" dirty="0" smtClean="0"/>
              <a:t>constancy – </a:t>
            </a:r>
            <a:r>
              <a:rPr lang="en-US" dirty="0"/>
              <a:t>stationary signal may be changeable like e.g. </a:t>
            </a:r>
            <a:r>
              <a:rPr lang="en-US" dirty="0" smtClean="0"/>
              <a:t>voltage in </a:t>
            </a:r>
            <a:r>
              <a:rPr lang="en-US" dirty="0"/>
              <a:t>alternating current outlets</a:t>
            </a:r>
            <a:r>
              <a:rPr lang="en-US" dirty="0" smtClean="0"/>
              <a:t>.</a:t>
            </a:r>
          </a:p>
          <a:p>
            <a:r>
              <a:rPr lang="en-US" b="1" i="1" dirty="0"/>
              <a:t>Nonstationarity </a:t>
            </a:r>
            <a:r>
              <a:rPr lang="en-US" dirty="0"/>
              <a:t>means that signal's statistical </a:t>
            </a:r>
            <a:r>
              <a:rPr lang="en-US" dirty="0" smtClean="0"/>
              <a:t>characteristics change </a:t>
            </a:r>
            <a:r>
              <a:rPr lang="en-US" dirty="0"/>
              <a:t>with time. In statistics </a:t>
            </a:r>
            <a:r>
              <a:rPr lang="en-US" i="1" dirty="0"/>
              <a:t>nonstationary mean </a:t>
            </a:r>
            <a:r>
              <a:rPr lang="en-US" i="1" dirty="0" smtClean="0"/>
              <a:t>time series </a:t>
            </a:r>
            <a:r>
              <a:rPr lang="en-US" dirty="0"/>
              <a:t>refer to time series whose average or mean value </a:t>
            </a:r>
            <a:r>
              <a:rPr lang="en-US" dirty="0" smtClean="0"/>
              <a:t>is not </a:t>
            </a:r>
            <a:r>
              <a:rPr lang="en-US" dirty="0"/>
              <a:t>constant, like in time series with trends or </a:t>
            </a:r>
            <a:r>
              <a:rPr lang="en-US" dirty="0" err="1"/>
              <a:t>seasonalities</a:t>
            </a:r>
            <a:r>
              <a:rPr lang="en-US" dirty="0" smtClean="0"/>
              <a:t>; </a:t>
            </a:r>
            <a:r>
              <a:rPr lang="en-US" i="1" dirty="0" smtClean="0"/>
              <a:t>nonstationary </a:t>
            </a:r>
            <a:r>
              <a:rPr lang="en-US" i="1" dirty="0"/>
              <a:t>covariance time series </a:t>
            </a:r>
            <a:r>
              <a:rPr lang="en-US" dirty="0"/>
              <a:t>are time </a:t>
            </a:r>
            <a:r>
              <a:rPr lang="en-US" dirty="0" smtClean="0"/>
              <a:t>series whose </a:t>
            </a:r>
            <a:r>
              <a:rPr lang="en-US" dirty="0"/>
              <a:t>correlation or covariance changes with time </a:t>
            </a:r>
            <a:endParaRPr lang="en-US" dirty="0" smtClean="0"/>
          </a:p>
          <a:p>
            <a:r>
              <a:rPr lang="en-US" dirty="0" smtClean="0"/>
              <a:t>Biosignals are usually nonstationary (</a:t>
            </a:r>
            <a:r>
              <a:rPr lang="en-US" dirty="0"/>
              <a:t>if </a:t>
            </a:r>
            <a:r>
              <a:rPr lang="en-US" dirty="0" smtClean="0"/>
              <a:t>source of </a:t>
            </a:r>
            <a:r>
              <a:rPr lang="en-US" dirty="0"/>
              <a:t>a signal changes with time then the signal is </a:t>
            </a:r>
            <a:r>
              <a:rPr lang="en-US" dirty="0" smtClean="0"/>
              <a:t>obviously nonstationary)</a:t>
            </a:r>
            <a:endParaRPr lang="en-US" dirty="0"/>
          </a:p>
          <a:p>
            <a:endParaRPr lang="en-US" dirty="0"/>
          </a:p>
        </p:txBody>
      </p:sp>
    </p:spTree>
    <p:extLst>
      <p:ext uri="{BB962C8B-B14F-4D97-AF65-F5344CB8AC3E}">
        <p14:creationId xmlns:p14="http://schemas.microsoft.com/office/powerpoint/2010/main" val="363896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vs Deterministic</a:t>
            </a:r>
            <a:endParaRPr lang="en-US" dirty="0"/>
          </a:p>
        </p:txBody>
      </p:sp>
      <p:sp>
        <p:nvSpPr>
          <p:cNvPr id="3" name="Content Placeholder 2"/>
          <p:cNvSpPr>
            <a:spLocks noGrp="1"/>
          </p:cNvSpPr>
          <p:nvPr>
            <p:ph idx="1"/>
          </p:nvPr>
        </p:nvSpPr>
        <p:spPr>
          <a:xfrm>
            <a:off x="677334" y="1589809"/>
            <a:ext cx="8596668" cy="4748646"/>
          </a:xfrm>
        </p:spPr>
        <p:txBody>
          <a:bodyPr>
            <a:normAutofit lnSpcReduction="10000"/>
          </a:bodyPr>
          <a:lstStyle/>
          <a:p>
            <a:r>
              <a:rPr lang="en-US" b="1" i="1" dirty="0"/>
              <a:t>Deterministic </a:t>
            </a:r>
            <a:r>
              <a:rPr lang="en-US" dirty="0"/>
              <a:t>means more or less the same as </a:t>
            </a:r>
            <a:r>
              <a:rPr lang="en-US" i="1" dirty="0"/>
              <a:t>predictable</a:t>
            </a:r>
            <a:r>
              <a:rPr lang="en-US" dirty="0" smtClean="0"/>
              <a:t>. If </a:t>
            </a:r>
            <a:r>
              <a:rPr lang="en-US" dirty="0"/>
              <a:t>a system is deterministic one can predict the </a:t>
            </a:r>
            <a:r>
              <a:rPr lang="en-US" dirty="0" smtClean="0"/>
              <a:t>system's future </a:t>
            </a:r>
            <a:r>
              <a:rPr lang="en-US" dirty="0"/>
              <a:t>states. Deterministic systems are either </a:t>
            </a:r>
            <a:r>
              <a:rPr lang="en-US" dirty="0" smtClean="0"/>
              <a:t>characterized by </a:t>
            </a:r>
            <a:r>
              <a:rPr lang="en-US" dirty="0"/>
              <a:t>sufficiently small number of degrees of freedom </a:t>
            </a:r>
            <a:r>
              <a:rPr lang="en-US" dirty="0" smtClean="0"/>
              <a:t>or some </a:t>
            </a:r>
            <a:r>
              <a:rPr lang="en-US" dirty="0"/>
              <a:t>state variables are of negligible importance </a:t>
            </a:r>
            <a:r>
              <a:rPr lang="en-US" dirty="0" smtClean="0"/>
              <a:t>compared to </a:t>
            </a:r>
            <a:r>
              <a:rPr lang="en-US" dirty="0"/>
              <a:t>those of the greatest importance</a:t>
            </a:r>
            <a:r>
              <a:rPr lang="en-US" dirty="0" smtClean="0"/>
              <a:t>.</a:t>
            </a:r>
          </a:p>
          <a:p>
            <a:r>
              <a:rPr lang="en-US" dirty="0"/>
              <a:t>Deterministic systems are modelled by linear </a:t>
            </a:r>
            <a:r>
              <a:rPr lang="en-US" dirty="0" smtClean="0"/>
              <a:t>ordinary differential </a:t>
            </a:r>
            <a:r>
              <a:rPr lang="en-US" dirty="0"/>
              <a:t>equations (</a:t>
            </a:r>
            <a:r>
              <a:rPr lang="en-US" dirty="0" smtClean="0"/>
              <a:t>ODE). </a:t>
            </a:r>
            <a:r>
              <a:rPr lang="en-US" dirty="0"/>
              <a:t>But to use </a:t>
            </a:r>
            <a:r>
              <a:rPr lang="en-US" dirty="0" smtClean="0"/>
              <a:t>a model </a:t>
            </a:r>
            <a:r>
              <a:rPr lang="en-US" dirty="0"/>
              <a:t>of a deterministic system one needs to </a:t>
            </a:r>
            <a:r>
              <a:rPr lang="en-US" dirty="0" smtClean="0"/>
              <a:t>know </a:t>
            </a:r>
            <a:r>
              <a:rPr lang="en-US" b="1" dirty="0" smtClean="0"/>
              <a:t>exactly </a:t>
            </a:r>
            <a:r>
              <a:rPr lang="en-US" dirty="0"/>
              <a:t>its initial conditions, i.e. the exact values of </a:t>
            </a:r>
            <a:r>
              <a:rPr lang="en-US" dirty="0" smtClean="0"/>
              <a:t>state variables </a:t>
            </a:r>
            <a:r>
              <a:rPr lang="en-US" dirty="0"/>
              <a:t>at the initial moment </a:t>
            </a:r>
            <a:r>
              <a:rPr lang="en-US" i="1" dirty="0"/>
              <a:t>t </a:t>
            </a:r>
            <a:r>
              <a:rPr lang="en-US" dirty="0"/>
              <a:t>= </a:t>
            </a:r>
            <a:r>
              <a:rPr lang="en-US" i="1" dirty="0"/>
              <a:t>t</a:t>
            </a:r>
            <a:r>
              <a:rPr lang="en-US" dirty="0"/>
              <a:t>0, and </a:t>
            </a:r>
            <a:r>
              <a:rPr lang="en-US" b="1" dirty="0"/>
              <a:t>exact </a:t>
            </a:r>
            <a:r>
              <a:rPr lang="en-US" dirty="0"/>
              <a:t>values </a:t>
            </a:r>
            <a:r>
              <a:rPr lang="en-US" dirty="0" smtClean="0"/>
              <a:t>of systems </a:t>
            </a:r>
            <a:r>
              <a:rPr lang="en-US" dirty="0"/>
              <a:t>parameters</a:t>
            </a:r>
            <a:r>
              <a:rPr lang="en-US" dirty="0" smtClean="0"/>
              <a:t>.</a:t>
            </a:r>
          </a:p>
          <a:p>
            <a:r>
              <a:rPr lang="en-US" b="1" i="1" dirty="0"/>
              <a:t>Stochastic </a:t>
            </a:r>
            <a:r>
              <a:rPr lang="en-US" dirty="0"/>
              <a:t>means </a:t>
            </a:r>
            <a:r>
              <a:rPr lang="en-US" i="1" dirty="0"/>
              <a:t>nondeterministic</a:t>
            </a:r>
            <a:r>
              <a:rPr lang="en-US" dirty="0"/>
              <a:t>, </a:t>
            </a:r>
            <a:r>
              <a:rPr lang="en-US" i="1" dirty="0" err="1"/>
              <a:t>nonpredictable</a:t>
            </a:r>
            <a:r>
              <a:rPr lang="en-US" dirty="0"/>
              <a:t>. </a:t>
            </a:r>
            <a:r>
              <a:rPr lang="en-US" dirty="0" smtClean="0"/>
              <a:t>Stochastic system </a:t>
            </a:r>
            <a:r>
              <a:rPr lang="en-US" dirty="0"/>
              <a:t>has a very big number of degrees of freedom </a:t>
            </a:r>
            <a:r>
              <a:rPr lang="en-US" dirty="0" smtClean="0"/>
              <a:t>of similar </a:t>
            </a:r>
            <a:r>
              <a:rPr lang="en-US" dirty="0"/>
              <a:t>importance. </a:t>
            </a:r>
            <a:endParaRPr lang="en-US" dirty="0" smtClean="0"/>
          </a:p>
          <a:p>
            <a:r>
              <a:rPr lang="en-US" dirty="0"/>
              <a:t>So, the difference between </a:t>
            </a:r>
            <a:r>
              <a:rPr lang="en-US" dirty="0" smtClean="0"/>
              <a:t>deterministic and </a:t>
            </a:r>
            <a:r>
              <a:rPr lang="en-US" dirty="0"/>
              <a:t>stochastic system is rather quantitative (</a:t>
            </a:r>
            <a:r>
              <a:rPr lang="en-US" dirty="0" smtClean="0"/>
              <a:t>number of </a:t>
            </a:r>
            <a:r>
              <a:rPr lang="en-US" dirty="0"/>
              <a:t>equally important degrees of freedom) than qualitative.</a:t>
            </a:r>
          </a:p>
          <a:p>
            <a:r>
              <a:rPr lang="en-US" dirty="0"/>
              <a:t>Stochastic systems are modelled using probability theory</a:t>
            </a:r>
            <a:r>
              <a:rPr lang="en-US" dirty="0" smtClean="0"/>
              <a:t>. They used </a:t>
            </a:r>
            <a:r>
              <a:rPr lang="en-US" dirty="0"/>
              <a:t>also to </a:t>
            </a:r>
            <a:r>
              <a:rPr lang="en-US" dirty="0" smtClean="0"/>
              <a:t>be called </a:t>
            </a:r>
            <a:r>
              <a:rPr lang="en-US" i="1" dirty="0"/>
              <a:t>chaotic</a:t>
            </a:r>
            <a:r>
              <a:rPr lang="en-US" dirty="0"/>
              <a:t>.</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8238190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286</TotalTime>
  <Words>5529</Words>
  <Application>Microsoft Office PowerPoint</Application>
  <PresentationFormat>Widescreen</PresentationFormat>
  <Paragraphs>349</Paragraphs>
  <Slides>50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宋体</vt:lpstr>
      <vt:lpstr>Arial</vt:lpstr>
      <vt:lpstr>Times New Roman</vt:lpstr>
      <vt:lpstr>Trebuchet MS</vt:lpstr>
      <vt:lpstr>Wingdings</vt:lpstr>
      <vt:lpstr>Wingdings 3</vt:lpstr>
      <vt:lpstr>Facet</vt:lpstr>
      <vt:lpstr>Equation</vt:lpstr>
      <vt:lpstr>Nonlinear methods of analysis of electrophysiological data and Machine learning methods application in clinical practice</vt:lpstr>
      <vt:lpstr>Complex dynamics of living systems</vt:lpstr>
      <vt:lpstr>Complexity</vt:lpstr>
      <vt:lpstr>Physiological complexity</vt:lpstr>
      <vt:lpstr>An overview of nonlinear dynamics Fundamental concepts</vt:lpstr>
      <vt:lpstr>Fundamental concepts and definitions</vt:lpstr>
      <vt:lpstr>Nonlinear vs linear</vt:lpstr>
      <vt:lpstr>Nonstationarity vs stationarity</vt:lpstr>
      <vt:lpstr>Stochastic vs Deterministic</vt:lpstr>
      <vt:lpstr>Nonlinear dynamics, deterministic chaos, fractals </vt:lpstr>
      <vt:lpstr>Nonlinear Biomedical Physics-examples of application </vt:lpstr>
      <vt:lpstr>PowerPoint Presentation</vt:lpstr>
      <vt:lpstr>Concept of fractal geometry</vt:lpstr>
      <vt:lpstr>Concept of fractal geometry</vt:lpstr>
      <vt:lpstr>Properties of fractal structures and processes</vt:lpstr>
      <vt:lpstr>Self-similarity</vt:lpstr>
      <vt:lpstr>Power law scaling relationship </vt:lpstr>
      <vt:lpstr>Scaling range</vt:lpstr>
      <vt:lpstr>Time domain methods</vt:lpstr>
      <vt:lpstr>Additional analysis</vt:lpstr>
      <vt:lpstr>Why there are renewed interest in EEG and MEG data ?</vt:lpstr>
      <vt:lpstr>The emergencde of nonlinear brain dynamics</vt:lpstr>
      <vt:lpstr>Historical background</vt:lpstr>
      <vt:lpstr>PowerPoint Presentation</vt:lpstr>
      <vt:lpstr>Lorenz attractor</vt:lpstr>
      <vt:lpstr>PowerPoint Presentation</vt:lpstr>
      <vt:lpstr>Development</vt:lpstr>
      <vt:lpstr>PowerPoint Presentation</vt:lpstr>
      <vt:lpstr>PowerPoint Presentation</vt:lpstr>
      <vt:lpstr>Attractors and their properties</vt:lpstr>
      <vt:lpstr>Attractors and their properties</vt:lpstr>
      <vt:lpstr>Detection of Chaos and Fractals from Experimental Time  Series/Additional</vt:lpstr>
      <vt:lpstr>A simple harmonic motion (A) and periodic dynamics of two-dimensional dynamical system B): . From top to bottom, the panels show a time series of x, the dynamics in a phase space (x, y), and the power spectra (Pxx(w)) as a function of frequency </vt:lpstr>
      <vt:lpstr> A limit cycle (A) and a torus (B) of nonlinearly coupled harmonic oscillators , and chaotic dynamics of the Lorenz equations (C). From top to bottom, the panels show a time series of x, the dynamics in a phase space (x, y, z), and the power spectrum (Pxx(w)) as a function of frequency </vt:lpstr>
      <vt:lpstr>Detection of Chaos and Fractals from Experimental Time  Series/Additional</vt:lpstr>
      <vt:lpstr>Determinism</vt:lpstr>
      <vt:lpstr>Power Spectral Analysis</vt:lpstr>
      <vt:lpstr>Method of Surrogate Data</vt:lpstr>
      <vt:lpstr>Our recent research in nonlinear analysis of EEG</vt:lpstr>
      <vt:lpstr>PowerPoint Presentation</vt:lpstr>
      <vt:lpstr>Further application in complexity studies</vt:lpstr>
      <vt:lpstr>Disturbed resting state EEG synchronization in bipolar disorder: A Graph theoretical analysis</vt:lpstr>
      <vt:lpstr>Our first Pilot study on complexity changes in EEG in Bipolar Depression Disorder patients</vt:lpstr>
      <vt:lpstr>Classification of depression based on complexity measures (HFD and SampEn)</vt:lpstr>
      <vt:lpstr>Machine learning</vt:lpstr>
      <vt:lpstr>Support Vector Machines (SVM)</vt:lpstr>
      <vt:lpstr>One of the first results/ The data are clearly separable </vt:lpstr>
      <vt:lpstr>Results of comparison of seven different ML methods on our data</vt:lpstr>
      <vt:lpstr>Future direction of a research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Nonlinear methods of analysis of electrophysiological data and Machine learning methods application in clinical practice</dc:title>
  <dc:creator>Milena Cukic</dc:creator>
  <cp:lastModifiedBy>Milena Cukic</cp:lastModifiedBy>
  <cp:revision>45</cp:revision>
  <dcterms:created xsi:type="dcterms:W3CDTF">2017-04-19T08:43:24Z</dcterms:created>
  <dcterms:modified xsi:type="dcterms:W3CDTF">2017-04-19T13:31:28Z</dcterms:modified>
</cp:coreProperties>
</file>