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1"/>
  </p:notesMasterIdLst>
  <p:handoutMasterIdLst>
    <p:handoutMasterId r:id="rId52"/>
  </p:handoutMasterIdLst>
  <p:sldIdLst>
    <p:sldId id="321" r:id="rId3"/>
    <p:sldId id="322" r:id="rId4"/>
    <p:sldId id="259" r:id="rId5"/>
    <p:sldId id="312" r:id="rId6"/>
    <p:sldId id="325" r:id="rId7"/>
    <p:sldId id="272" r:id="rId8"/>
    <p:sldId id="329" r:id="rId9"/>
    <p:sldId id="338" r:id="rId10"/>
    <p:sldId id="367" r:id="rId11"/>
    <p:sldId id="373" r:id="rId12"/>
    <p:sldId id="376" r:id="rId13"/>
    <p:sldId id="324" r:id="rId14"/>
    <p:sldId id="313" r:id="rId15"/>
    <p:sldId id="273" r:id="rId16"/>
    <p:sldId id="274" r:id="rId17"/>
    <p:sldId id="328" r:id="rId18"/>
    <p:sldId id="331" r:id="rId19"/>
    <p:sldId id="327" r:id="rId20"/>
    <p:sldId id="371" r:id="rId21"/>
    <p:sldId id="372" r:id="rId22"/>
    <p:sldId id="332" r:id="rId23"/>
    <p:sldId id="342" r:id="rId24"/>
    <p:sldId id="341" r:id="rId25"/>
    <p:sldId id="334" r:id="rId26"/>
    <p:sldId id="335" r:id="rId27"/>
    <p:sldId id="343" r:id="rId28"/>
    <p:sldId id="344" r:id="rId29"/>
    <p:sldId id="345" r:id="rId30"/>
    <p:sldId id="346" r:id="rId31"/>
    <p:sldId id="347" r:id="rId32"/>
    <p:sldId id="349" r:id="rId33"/>
    <p:sldId id="305" r:id="rId34"/>
    <p:sldId id="316" r:id="rId35"/>
    <p:sldId id="377" r:id="rId36"/>
    <p:sldId id="369" r:id="rId37"/>
    <p:sldId id="360" r:id="rId38"/>
    <p:sldId id="307" r:id="rId39"/>
    <p:sldId id="362" r:id="rId40"/>
    <p:sldId id="364" r:id="rId41"/>
    <p:sldId id="366" r:id="rId42"/>
    <p:sldId id="318" r:id="rId43"/>
    <p:sldId id="365" r:id="rId44"/>
    <p:sldId id="375" r:id="rId45"/>
    <p:sldId id="319" r:id="rId46"/>
    <p:sldId id="306" r:id="rId47"/>
    <p:sldId id="359" r:id="rId48"/>
    <p:sldId id="323" r:id="rId49"/>
    <p:sldId id="269" r:id="rId50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9" autoAdjust="0"/>
    <p:restoredTop sz="94706" autoAdjust="0"/>
  </p:normalViewPr>
  <p:slideViewPr>
    <p:cSldViewPr>
      <p:cViewPr>
        <p:scale>
          <a:sx n="90" d="100"/>
          <a:sy n="90" d="100"/>
        </p:scale>
        <p:origin x="-767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207F4-783D-4550-AB81-7F541F6702B8}" type="doc">
      <dgm:prSet loTypeId="urn:microsoft.com/office/officeart/2005/8/layout/vList4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124A71-5C0C-491D-967D-264CDA55DDBA}">
      <dgm:prSet phldrT="[Texto]" custT="1"/>
      <dgm:spPr/>
      <dgm:t>
        <a:bodyPr/>
        <a:lstStyle/>
        <a:p>
          <a:endParaRPr lang="es-ES" sz="1900" dirty="0" smtClean="0">
            <a:latin typeface="Gill Sans MT" pitchFamily="34" charset="0"/>
          </a:endParaRPr>
        </a:p>
        <a:p>
          <a:endParaRPr lang="es-ES" sz="1900" dirty="0" smtClean="0">
            <a:latin typeface="Gill Sans MT" pitchFamily="34" charset="0"/>
          </a:endParaRPr>
        </a:p>
        <a:p>
          <a:r>
            <a:rPr lang="es-ES" sz="1900" dirty="0" smtClean="0">
              <a:latin typeface="Gill Sans MT" pitchFamily="34" charset="0"/>
            </a:rPr>
            <a:t>    Tecnologías para la rehabilitación</a:t>
          </a:r>
        </a:p>
      </dgm:t>
    </dgm:pt>
    <dgm:pt modelId="{785E2967-902A-4B5E-B618-7CEEA6CC42DD}" type="parTrans" cxnId="{3D4ECBFE-644E-4FF6-9A2F-750E34887C41}">
      <dgm:prSet/>
      <dgm:spPr/>
      <dgm:t>
        <a:bodyPr/>
        <a:lstStyle/>
        <a:p>
          <a:endParaRPr lang="es-ES"/>
        </a:p>
      </dgm:t>
    </dgm:pt>
    <dgm:pt modelId="{C23B4C4F-7CD9-4C43-9C64-49C29DB0089A}" type="sibTrans" cxnId="{3D4ECBFE-644E-4FF6-9A2F-750E34887C41}">
      <dgm:prSet/>
      <dgm:spPr/>
      <dgm:t>
        <a:bodyPr/>
        <a:lstStyle/>
        <a:p>
          <a:endParaRPr lang="es-ES"/>
        </a:p>
      </dgm:t>
    </dgm:pt>
    <dgm:pt modelId="{4CE19018-8B6E-4160-88BD-0FAE7066566D}">
      <dgm:prSet phldrT="[Texto]" custT="1"/>
      <dgm:spPr/>
      <dgm:t>
        <a:bodyPr/>
        <a:lstStyle/>
        <a:p>
          <a:endParaRPr lang="es-ES" sz="1900" dirty="0" smtClean="0">
            <a:latin typeface="Gill Sans MT" pitchFamily="34" charset="0"/>
          </a:endParaRPr>
        </a:p>
        <a:p>
          <a:endParaRPr lang="es-ES" sz="1900" dirty="0" smtClean="0">
            <a:latin typeface="Gill Sans MT" pitchFamily="34" charset="0"/>
          </a:endParaRPr>
        </a:p>
        <a:p>
          <a:r>
            <a:rPr lang="es-ES" sz="1900" dirty="0" smtClean="0">
              <a:latin typeface="Gill Sans MT" pitchFamily="34" charset="0"/>
            </a:rPr>
            <a:t>    Neurofisiología de la cognición y el movimiento</a:t>
          </a:r>
          <a:endParaRPr lang="es-ES" sz="1900" dirty="0">
            <a:latin typeface="Gill Sans MT" pitchFamily="34" charset="0"/>
          </a:endParaRPr>
        </a:p>
      </dgm:t>
    </dgm:pt>
    <dgm:pt modelId="{093E721F-4D6E-4471-876B-E7CE20D624B3}" type="parTrans" cxnId="{85B3EBE2-25C5-4351-97D1-39A60796BB66}">
      <dgm:prSet/>
      <dgm:spPr/>
      <dgm:t>
        <a:bodyPr/>
        <a:lstStyle/>
        <a:p>
          <a:endParaRPr lang="es-ES"/>
        </a:p>
      </dgm:t>
    </dgm:pt>
    <dgm:pt modelId="{29B30028-FF90-422A-A44C-9BD33007549E}" type="sibTrans" cxnId="{85B3EBE2-25C5-4351-97D1-39A60796BB66}">
      <dgm:prSet/>
      <dgm:spPr/>
      <dgm:t>
        <a:bodyPr/>
        <a:lstStyle/>
        <a:p>
          <a:endParaRPr lang="es-ES"/>
        </a:p>
      </dgm:t>
    </dgm:pt>
    <dgm:pt modelId="{CD9BD621-AA5E-4D4F-AFE8-45EB4ACF8933}">
      <dgm:prSet phldrT="[Texto]" custT="1"/>
      <dgm:spPr/>
      <dgm:t>
        <a:bodyPr/>
        <a:lstStyle/>
        <a:p>
          <a:endParaRPr lang="es-ES" sz="1900" dirty="0" smtClean="0">
            <a:latin typeface="Gill Sans MT" pitchFamily="34" charset="0"/>
          </a:endParaRPr>
        </a:p>
        <a:p>
          <a:endParaRPr lang="es-ES" sz="1900" dirty="0" smtClean="0">
            <a:latin typeface="Gill Sans MT" pitchFamily="34" charset="0"/>
          </a:endParaRPr>
        </a:p>
        <a:p>
          <a:r>
            <a:rPr lang="es-ES" sz="1900" dirty="0" smtClean="0">
              <a:latin typeface="Gill Sans MT" pitchFamily="34" charset="0"/>
            </a:rPr>
            <a:t>    Ciencia Cognitiva</a:t>
          </a:r>
          <a:endParaRPr lang="es-ES" sz="1900" dirty="0">
            <a:latin typeface="Gill Sans MT" pitchFamily="34" charset="0"/>
          </a:endParaRPr>
        </a:p>
      </dgm:t>
    </dgm:pt>
    <dgm:pt modelId="{7709A806-2E77-4B36-A2BE-F99FEFDE2318}" type="parTrans" cxnId="{43C27DCA-6ABF-4CB1-B941-6664B2561D0E}">
      <dgm:prSet/>
      <dgm:spPr/>
      <dgm:t>
        <a:bodyPr/>
        <a:lstStyle/>
        <a:p>
          <a:endParaRPr lang="es-ES"/>
        </a:p>
      </dgm:t>
    </dgm:pt>
    <dgm:pt modelId="{1228E2D0-E730-42CE-AA67-81F1D4CE1B2F}" type="sibTrans" cxnId="{43C27DCA-6ABF-4CB1-B941-6664B2561D0E}">
      <dgm:prSet/>
      <dgm:spPr/>
      <dgm:t>
        <a:bodyPr/>
        <a:lstStyle/>
        <a:p>
          <a:endParaRPr lang="es-ES"/>
        </a:p>
      </dgm:t>
    </dgm:pt>
    <dgm:pt modelId="{0518CE0C-DDE8-445B-8A57-2A94E23A53EC}">
      <dgm:prSet custT="1"/>
      <dgm:spPr/>
      <dgm:t>
        <a:bodyPr/>
        <a:lstStyle/>
        <a:p>
          <a:endParaRPr lang="es-ES" sz="2000" dirty="0" smtClean="0">
            <a:latin typeface="Gill Sans MT" pitchFamily="34" charset="0"/>
          </a:endParaRPr>
        </a:p>
        <a:p>
          <a:endParaRPr lang="es-ES" sz="2000" dirty="0" smtClean="0">
            <a:latin typeface="Gill Sans MT" pitchFamily="34" charset="0"/>
          </a:endParaRPr>
        </a:p>
        <a:p>
          <a:r>
            <a:rPr lang="es-ES" sz="1900" dirty="0" smtClean="0">
              <a:latin typeface="Gill Sans MT" pitchFamily="34" charset="0"/>
            </a:rPr>
            <a:t>    Interacción hombre-maquina</a:t>
          </a:r>
          <a:endParaRPr lang="es-ES" sz="1900" dirty="0">
            <a:latin typeface="Gill Sans MT" pitchFamily="34" charset="0"/>
          </a:endParaRPr>
        </a:p>
      </dgm:t>
    </dgm:pt>
    <dgm:pt modelId="{7C7B0492-BA0A-4977-B7D5-171FBAB6A90D}" type="parTrans" cxnId="{4D379B34-314E-494D-8FB8-F25CA8BF4B45}">
      <dgm:prSet/>
      <dgm:spPr/>
      <dgm:t>
        <a:bodyPr/>
        <a:lstStyle/>
        <a:p>
          <a:endParaRPr lang="es-ES"/>
        </a:p>
      </dgm:t>
    </dgm:pt>
    <dgm:pt modelId="{6E82470B-F2AD-40D4-B019-A902D17A6B9B}" type="sibTrans" cxnId="{4D379B34-314E-494D-8FB8-F25CA8BF4B45}">
      <dgm:prSet/>
      <dgm:spPr/>
      <dgm:t>
        <a:bodyPr/>
        <a:lstStyle/>
        <a:p>
          <a:endParaRPr lang="es-ES"/>
        </a:p>
      </dgm:t>
    </dgm:pt>
    <dgm:pt modelId="{C744588D-E36E-4C4C-8D81-19DECDD0CC12}" type="pres">
      <dgm:prSet presAssocID="{646207F4-783D-4550-AB81-7F541F6702B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22F1E3-67F9-4BE6-A334-33DA6D444C58}" type="pres">
      <dgm:prSet presAssocID="{D3124A71-5C0C-491D-967D-264CDA55DDBA}" presName="comp" presStyleCnt="0"/>
      <dgm:spPr/>
      <dgm:t>
        <a:bodyPr/>
        <a:lstStyle/>
        <a:p>
          <a:endParaRPr lang="es-ES"/>
        </a:p>
      </dgm:t>
    </dgm:pt>
    <dgm:pt modelId="{25C2CBBB-3732-4A1C-A5C0-D3E7E9A77802}" type="pres">
      <dgm:prSet presAssocID="{D3124A71-5C0C-491D-967D-264CDA55DDBA}" presName="box" presStyleLbl="node1" presStyleIdx="0" presStyleCnt="4"/>
      <dgm:spPr/>
      <dgm:t>
        <a:bodyPr/>
        <a:lstStyle/>
        <a:p>
          <a:endParaRPr lang="es-ES"/>
        </a:p>
      </dgm:t>
    </dgm:pt>
    <dgm:pt modelId="{1CB90A1D-D6F1-4A70-8C88-1B59BC6BB806}" type="pres">
      <dgm:prSet presAssocID="{D3124A71-5C0C-491D-967D-264CDA55DDB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F2652A4-C9BB-442E-9780-160390F82FAD}" type="pres">
      <dgm:prSet presAssocID="{D3124A71-5C0C-491D-967D-264CDA55DDB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0B2A90-F226-4DAD-9377-45445448A8B6}" type="pres">
      <dgm:prSet presAssocID="{C23B4C4F-7CD9-4C43-9C64-49C29DB0089A}" presName="spacer" presStyleCnt="0"/>
      <dgm:spPr/>
      <dgm:t>
        <a:bodyPr/>
        <a:lstStyle/>
        <a:p>
          <a:endParaRPr lang="es-ES"/>
        </a:p>
      </dgm:t>
    </dgm:pt>
    <dgm:pt modelId="{CDBAEAB5-A4E4-4635-9C89-B8784CFB9E1F}" type="pres">
      <dgm:prSet presAssocID="{4CE19018-8B6E-4160-88BD-0FAE7066566D}" presName="comp" presStyleCnt="0"/>
      <dgm:spPr/>
      <dgm:t>
        <a:bodyPr/>
        <a:lstStyle/>
        <a:p>
          <a:endParaRPr lang="es-ES"/>
        </a:p>
      </dgm:t>
    </dgm:pt>
    <dgm:pt modelId="{7692A62E-A4BE-4DE0-80FE-CE55C5DE4486}" type="pres">
      <dgm:prSet presAssocID="{4CE19018-8B6E-4160-88BD-0FAE7066566D}" presName="box" presStyleLbl="node1" presStyleIdx="1" presStyleCnt="4"/>
      <dgm:spPr/>
      <dgm:t>
        <a:bodyPr/>
        <a:lstStyle/>
        <a:p>
          <a:endParaRPr lang="es-ES"/>
        </a:p>
      </dgm:t>
    </dgm:pt>
    <dgm:pt modelId="{98591083-342F-4519-9AA5-2A123C2E8C38}" type="pres">
      <dgm:prSet presAssocID="{4CE19018-8B6E-4160-88BD-0FAE7066566D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D3E9633-D7B2-48AE-BA70-04E6F19859A4}" type="pres">
      <dgm:prSet presAssocID="{4CE19018-8B6E-4160-88BD-0FAE7066566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5DEA6E-EF0F-46B7-AECA-B09392817D4E}" type="pres">
      <dgm:prSet presAssocID="{29B30028-FF90-422A-A44C-9BD33007549E}" presName="spacer" presStyleCnt="0"/>
      <dgm:spPr/>
      <dgm:t>
        <a:bodyPr/>
        <a:lstStyle/>
        <a:p>
          <a:endParaRPr lang="es-ES"/>
        </a:p>
      </dgm:t>
    </dgm:pt>
    <dgm:pt modelId="{1AB46B53-612F-46A5-A850-83E040BFB9C8}" type="pres">
      <dgm:prSet presAssocID="{CD9BD621-AA5E-4D4F-AFE8-45EB4ACF8933}" presName="comp" presStyleCnt="0"/>
      <dgm:spPr/>
      <dgm:t>
        <a:bodyPr/>
        <a:lstStyle/>
        <a:p>
          <a:endParaRPr lang="es-ES"/>
        </a:p>
      </dgm:t>
    </dgm:pt>
    <dgm:pt modelId="{111D5A1F-9CB9-4FD6-98B8-65A530026550}" type="pres">
      <dgm:prSet presAssocID="{CD9BD621-AA5E-4D4F-AFE8-45EB4ACF8933}" presName="box" presStyleLbl="node1" presStyleIdx="2" presStyleCnt="4"/>
      <dgm:spPr/>
      <dgm:t>
        <a:bodyPr/>
        <a:lstStyle/>
        <a:p>
          <a:endParaRPr lang="es-ES"/>
        </a:p>
      </dgm:t>
    </dgm:pt>
    <dgm:pt modelId="{529E2519-74B2-499C-93B0-6D579B12EC7B}" type="pres">
      <dgm:prSet presAssocID="{CD9BD621-AA5E-4D4F-AFE8-45EB4ACF8933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4D0D2B3-6083-4156-988C-7CA981820CAF}" type="pres">
      <dgm:prSet presAssocID="{CD9BD621-AA5E-4D4F-AFE8-45EB4ACF893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BBFB3D-FE3F-4A4A-B94F-37F896FA9080}" type="pres">
      <dgm:prSet presAssocID="{1228E2D0-E730-42CE-AA67-81F1D4CE1B2F}" presName="spacer" presStyleCnt="0"/>
      <dgm:spPr/>
      <dgm:t>
        <a:bodyPr/>
        <a:lstStyle/>
        <a:p>
          <a:endParaRPr lang="es-ES"/>
        </a:p>
      </dgm:t>
    </dgm:pt>
    <dgm:pt modelId="{855F5342-6288-4A76-9C2D-613F249F0A3B}" type="pres">
      <dgm:prSet presAssocID="{0518CE0C-DDE8-445B-8A57-2A94E23A53EC}" presName="comp" presStyleCnt="0"/>
      <dgm:spPr/>
      <dgm:t>
        <a:bodyPr/>
        <a:lstStyle/>
        <a:p>
          <a:endParaRPr lang="es-ES"/>
        </a:p>
      </dgm:t>
    </dgm:pt>
    <dgm:pt modelId="{4BCA5FA2-815B-41B4-810F-90ACAC947C92}" type="pres">
      <dgm:prSet presAssocID="{0518CE0C-DDE8-445B-8A57-2A94E23A53EC}" presName="box" presStyleLbl="node1" presStyleIdx="3" presStyleCnt="4"/>
      <dgm:spPr/>
      <dgm:t>
        <a:bodyPr/>
        <a:lstStyle/>
        <a:p>
          <a:endParaRPr lang="es-ES"/>
        </a:p>
      </dgm:t>
    </dgm:pt>
    <dgm:pt modelId="{DF5E74A7-0925-4DBB-9FA8-EAFA3C4FCE86}" type="pres">
      <dgm:prSet presAssocID="{0518CE0C-DDE8-445B-8A57-2A94E23A53EC}" presName="img" presStyleLbl="fgImgPlace1" presStyleIdx="3" presStyleCnt="4" custScaleX="97257" custScaleY="86840" custLinFactNeighborX="711" custLinFactNeighborY="-78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92FAE36-4261-4DA4-8F22-E2A9640AF7C5}" type="pres">
      <dgm:prSet presAssocID="{0518CE0C-DDE8-445B-8A57-2A94E23A53E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9C8727-BB2A-4FD1-8C2A-A07FF6FF2466}" type="presOf" srcId="{D3124A71-5C0C-491D-967D-264CDA55DDBA}" destId="{FF2652A4-C9BB-442E-9780-160390F82FAD}" srcOrd="1" destOrd="0" presId="urn:microsoft.com/office/officeart/2005/8/layout/vList4"/>
    <dgm:cxn modelId="{CD072306-EA3A-4D22-B0E7-B1160F09F5F3}" type="presOf" srcId="{0518CE0C-DDE8-445B-8A57-2A94E23A53EC}" destId="{892FAE36-4261-4DA4-8F22-E2A9640AF7C5}" srcOrd="1" destOrd="0" presId="urn:microsoft.com/office/officeart/2005/8/layout/vList4"/>
    <dgm:cxn modelId="{8C5BE4E4-393D-4199-AFDF-545F75EF2B98}" type="presOf" srcId="{4CE19018-8B6E-4160-88BD-0FAE7066566D}" destId="{1D3E9633-D7B2-48AE-BA70-04E6F19859A4}" srcOrd="1" destOrd="0" presId="urn:microsoft.com/office/officeart/2005/8/layout/vList4"/>
    <dgm:cxn modelId="{85B3EBE2-25C5-4351-97D1-39A60796BB66}" srcId="{646207F4-783D-4550-AB81-7F541F6702B8}" destId="{4CE19018-8B6E-4160-88BD-0FAE7066566D}" srcOrd="1" destOrd="0" parTransId="{093E721F-4D6E-4471-876B-E7CE20D624B3}" sibTransId="{29B30028-FF90-422A-A44C-9BD33007549E}"/>
    <dgm:cxn modelId="{58F1DF6E-9F2D-49D1-9548-420EE8525231}" type="presOf" srcId="{CD9BD621-AA5E-4D4F-AFE8-45EB4ACF8933}" destId="{111D5A1F-9CB9-4FD6-98B8-65A530026550}" srcOrd="0" destOrd="0" presId="urn:microsoft.com/office/officeart/2005/8/layout/vList4"/>
    <dgm:cxn modelId="{6F99C728-9129-4D44-BE2B-60AE2FD872B1}" type="presOf" srcId="{CD9BD621-AA5E-4D4F-AFE8-45EB4ACF8933}" destId="{C4D0D2B3-6083-4156-988C-7CA981820CAF}" srcOrd="1" destOrd="0" presId="urn:microsoft.com/office/officeart/2005/8/layout/vList4"/>
    <dgm:cxn modelId="{C9252455-74A4-4D46-91D6-AF76A20D4054}" type="presOf" srcId="{4CE19018-8B6E-4160-88BD-0FAE7066566D}" destId="{7692A62E-A4BE-4DE0-80FE-CE55C5DE4486}" srcOrd="0" destOrd="0" presId="urn:microsoft.com/office/officeart/2005/8/layout/vList4"/>
    <dgm:cxn modelId="{3D4ECBFE-644E-4FF6-9A2F-750E34887C41}" srcId="{646207F4-783D-4550-AB81-7F541F6702B8}" destId="{D3124A71-5C0C-491D-967D-264CDA55DDBA}" srcOrd="0" destOrd="0" parTransId="{785E2967-902A-4B5E-B618-7CEEA6CC42DD}" sibTransId="{C23B4C4F-7CD9-4C43-9C64-49C29DB0089A}"/>
    <dgm:cxn modelId="{43C27DCA-6ABF-4CB1-B941-6664B2561D0E}" srcId="{646207F4-783D-4550-AB81-7F541F6702B8}" destId="{CD9BD621-AA5E-4D4F-AFE8-45EB4ACF8933}" srcOrd="2" destOrd="0" parTransId="{7709A806-2E77-4B36-A2BE-F99FEFDE2318}" sibTransId="{1228E2D0-E730-42CE-AA67-81F1D4CE1B2F}"/>
    <dgm:cxn modelId="{73B07DE5-5A6C-488C-B754-B8A1B89CFAF7}" type="presOf" srcId="{0518CE0C-DDE8-445B-8A57-2A94E23A53EC}" destId="{4BCA5FA2-815B-41B4-810F-90ACAC947C92}" srcOrd="0" destOrd="0" presId="urn:microsoft.com/office/officeart/2005/8/layout/vList4"/>
    <dgm:cxn modelId="{66875FBD-3EE0-4535-9273-11DE1B48EB65}" type="presOf" srcId="{646207F4-783D-4550-AB81-7F541F6702B8}" destId="{C744588D-E36E-4C4C-8D81-19DECDD0CC12}" srcOrd="0" destOrd="0" presId="urn:microsoft.com/office/officeart/2005/8/layout/vList4"/>
    <dgm:cxn modelId="{8BB33060-438A-4ADE-89AD-D2E27C509511}" type="presOf" srcId="{D3124A71-5C0C-491D-967D-264CDA55DDBA}" destId="{25C2CBBB-3732-4A1C-A5C0-D3E7E9A77802}" srcOrd="0" destOrd="0" presId="urn:microsoft.com/office/officeart/2005/8/layout/vList4"/>
    <dgm:cxn modelId="{4D379B34-314E-494D-8FB8-F25CA8BF4B45}" srcId="{646207F4-783D-4550-AB81-7F541F6702B8}" destId="{0518CE0C-DDE8-445B-8A57-2A94E23A53EC}" srcOrd="3" destOrd="0" parTransId="{7C7B0492-BA0A-4977-B7D5-171FBAB6A90D}" sibTransId="{6E82470B-F2AD-40D4-B019-A902D17A6B9B}"/>
    <dgm:cxn modelId="{F419CB1B-E809-43B6-B62E-F66C27B67885}" type="presParOf" srcId="{C744588D-E36E-4C4C-8D81-19DECDD0CC12}" destId="{5722F1E3-67F9-4BE6-A334-33DA6D444C58}" srcOrd="0" destOrd="0" presId="urn:microsoft.com/office/officeart/2005/8/layout/vList4"/>
    <dgm:cxn modelId="{A1A578AB-7ACC-4C69-B7E4-37457A1721A1}" type="presParOf" srcId="{5722F1E3-67F9-4BE6-A334-33DA6D444C58}" destId="{25C2CBBB-3732-4A1C-A5C0-D3E7E9A77802}" srcOrd="0" destOrd="0" presId="urn:microsoft.com/office/officeart/2005/8/layout/vList4"/>
    <dgm:cxn modelId="{514B341D-085E-4753-9E04-4350517E6DCD}" type="presParOf" srcId="{5722F1E3-67F9-4BE6-A334-33DA6D444C58}" destId="{1CB90A1D-D6F1-4A70-8C88-1B59BC6BB806}" srcOrd="1" destOrd="0" presId="urn:microsoft.com/office/officeart/2005/8/layout/vList4"/>
    <dgm:cxn modelId="{1363AF94-46D9-4401-9338-FE7991317424}" type="presParOf" srcId="{5722F1E3-67F9-4BE6-A334-33DA6D444C58}" destId="{FF2652A4-C9BB-442E-9780-160390F82FAD}" srcOrd="2" destOrd="0" presId="urn:microsoft.com/office/officeart/2005/8/layout/vList4"/>
    <dgm:cxn modelId="{F0C1C52F-8C2F-4A60-81A7-AF63F48F2B14}" type="presParOf" srcId="{C744588D-E36E-4C4C-8D81-19DECDD0CC12}" destId="{3B0B2A90-F226-4DAD-9377-45445448A8B6}" srcOrd="1" destOrd="0" presId="urn:microsoft.com/office/officeart/2005/8/layout/vList4"/>
    <dgm:cxn modelId="{86ED4A83-CEC0-462E-A915-19162B1A78B1}" type="presParOf" srcId="{C744588D-E36E-4C4C-8D81-19DECDD0CC12}" destId="{CDBAEAB5-A4E4-4635-9C89-B8784CFB9E1F}" srcOrd="2" destOrd="0" presId="urn:microsoft.com/office/officeart/2005/8/layout/vList4"/>
    <dgm:cxn modelId="{8995BE10-E1BB-407B-B0ED-B043531842F7}" type="presParOf" srcId="{CDBAEAB5-A4E4-4635-9C89-B8784CFB9E1F}" destId="{7692A62E-A4BE-4DE0-80FE-CE55C5DE4486}" srcOrd="0" destOrd="0" presId="urn:microsoft.com/office/officeart/2005/8/layout/vList4"/>
    <dgm:cxn modelId="{9762A3B4-EBE6-4EBC-8B37-1243A569BFD0}" type="presParOf" srcId="{CDBAEAB5-A4E4-4635-9C89-B8784CFB9E1F}" destId="{98591083-342F-4519-9AA5-2A123C2E8C38}" srcOrd="1" destOrd="0" presId="urn:microsoft.com/office/officeart/2005/8/layout/vList4"/>
    <dgm:cxn modelId="{CF9DDD8D-AEBF-4424-99F7-759AC839E4C6}" type="presParOf" srcId="{CDBAEAB5-A4E4-4635-9C89-B8784CFB9E1F}" destId="{1D3E9633-D7B2-48AE-BA70-04E6F19859A4}" srcOrd="2" destOrd="0" presId="urn:microsoft.com/office/officeart/2005/8/layout/vList4"/>
    <dgm:cxn modelId="{EB4B1132-6B18-4C73-9489-4404B9A2348A}" type="presParOf" srcId="{C744588D-E36E-4C4C-8D81-19DECDD0CC12}" destId="{275DEA6E-EF0F-46B7-AECA-B09392817D4E}" srcOrd="3" destOrd="0" presId="urn:microsoft.com/office/officeart/2005/8/layout/vList4"/>
    <dgm:cxn modelId="{5D6EFDF9-055B-43D8-9E6B-FAA774C9ADFF}" type="presParOf" srcId="{C744588D-E36E-4C4C-8D81-19DECDD0CC12}" destId="{1AB46B53-612F-46A5-A850-83E040BFB9C8}" srcOrd="4" destOrd="0" presId="urn:microsoft.com/office/officeart/2005/8/layout/vList4"/>
    <dgm:cxn modelId="{BB1C9A6E-286E-44B8-AC28-89CD28E5CB02}" type="presParOf" srcId="{1AB46B53-612F-46A5-A850-83E040BFB9C8}" destId="{111D5A1F-9CB9-4FD6-98B8-65A530026550}" srcOrd="0" destOrd="0" presId="urn:microsoft.com/office/officeart/2005/8/layout/vList4"/>
    <dgm:cxn modelId="{0B319060-A1F4-4DD1-AC39-BEA3612FCEC9}" type="presParOf" srcId="{1AB46B53-612F-46A5-A850-83E040BFB9C8}" destId="{529E2519-74B2-499C-93B0-6D579B12EC7B}" srcOrd="1" destOrd="0" presId="urn:microsoft.com/office/officeart/2005/8/layout/vList4"/>
    <dgm:cxn modelId="{FD077994-F3F5-4169-A33D-86A12AD576ED}" type="presParOf" srcId="{1AB46B53-612F-46A5-A850-83E040BFB9C8}" destId="{C4D0D2B3-6083-4156-988C-7CA981820CAF}" srcOrd="2" destOrd="0" presId="urn:microsoft.com/office/officeart/2005/8/layout/vList4"/>
    <dgm:cxn modelId="{BFF0B96A-3D22-42B7-8B79-47C374EC9961}" type="presParOf" srcId="{C744588D-E36E-4C4C-8D81-19DECDD0CC12}" destId="{11BBFB3D-FE3F-4A4A-B94F-37F896FA9080}" srcOrd="5" destOrd="0" presId="urn:microsoft.com/office/officeart/2005/8/layout/vList4"/>
    <dgm:cxn modelId="{563AAC34-0003-4B3F-9F29-948A70574359}" type="presParOf" srcId="{C744588D-E36E-4C4C-8D81-19DECDD0CC12}" destId="{855F5342-6288-4A76-9C2D-613F249F0A3B}" srcOrd="6" destOrd="0" presId="urn:microsoft.com/office/officeart/2005/8/layout/vList4"/>
    <dgm:cxn modelId="{22F36E5F-8E6E-44E9-B947-72579E1C348B}" type="presParOf" srcId="{855F5342-6288-4A76-9C2D-613F249F0A3B}" destId="{4BCA5FA2-815B-41B4-810F-90ACAC947C92}" srcOrd="0" destOrd="0" presId="urn:microsoft.com/office/officeart/2005/8/layout/vList4"/>
    <dgm:cxn modelId="{796D7253-A546-4903-80E7-F9E617635EC8}" type="presParOf" srcId="{855F5342-6288-4A76-9C2D-613F249F0A3B}" destId="{DF5E74A7-0925-4DBB-9FA8-EAFA3C4FCE86}" srcOrd="1" destOrd="0" presId="urn:microsoft.com/office/officeart/2005/8/layout/vList4"/>
    <dgm:cxn modelId="{B1EFFA56-53E7-45AD-8313-F18F52F6AA2E}" type="presParOf" srcId="{855F5342-6288-4A76-9C2D-613F249F0A3B}" destId="{892FAE36-4261-4DA4-8F22-E2A9640AF7C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2CBBB-3732-4A1C-A5C0-D3E7E9A77802}">
      <dsp:nvSpPr>
        <dsp:cNvPr id="0" name=""/>
        <dsp:cNvSpPr/>
      </dsp:nvSpPr>
      <dsp:spPr>
        <a:xfrm>
          <a:off x="0" y="0"/>
          <a:ext cx="7959693" cy="1232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 smtClean="0">
            <a:latin typeface="Gill Sans MT" pitchFamily="34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 smtClean="0">
            <a:latin typeface="Gill Sans MT" pitchFamily="34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Gill Sans MT" pitchFamily="34" charset="0"/>
            </a:rPr>
            <a:t>    Tecnologías para la rehabilitación</a:t>
          </a:r>
        </a:p>
      </dsp:txBody>
      <dsp:txXfrm>
        <a:off x="1715211" y="0"/>
        <a:ext cx="6244481" cy="1232727"/>
      </dsp:txXfrm>
    </dsp:sp>
    <dsp:sp modelId="{1CB90A1D-D6F1-4A70-8C88-1B59BC6BB806}">
      <dsp:nvSpPr>
        <dsp:cNvPr id="0" name=""/>
        <dsp:cNvSpPr/>
      </dsp:nvSpPr>
      <dsp:spPr>
        <a:xfrm>
          <a:off x="123272" y="123272"/>
          <a:ext cx="1591938" cy="9861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92A62E-A4BE-4DE0-80FE-CE55C5DE4486}">
      <dsp:nvSpPr>
        <dsp:cNvPr id="0" name=""/>
        <dsp:cNvSpPr/>
      </dsp:nvSpPr>
      <dsp:spPr>
        <a:xfrm>
          <a:off x="0" y="1356000"/>
          <a:ext cx="7959693" cy="1232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 smtClean="0">
            <a:latin typeface="Gill Sans MT" pitchFamily="34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 smtClean="0">
            <a:latin typeface="Gill Sans MT" pitchFamily="34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Gill Sans MT" pitchFamily="34" charset="0"/>
            </a:rPr>
            <a:t>    Neurofisiología de la cognición y el movimiento</a:t>
          </a:r>
          <a:endParaRPr lang="es-ES" sz="1900" kern="1200" dirty="0">
            <a:latin typeface="Gill Sans MT" pitchFamily="34" charset="0"/>
          </a:endParaRPr>
        </a:p>
      </dsp:txBody>
      <dsp:txXfrm>
        <a:off x="1715211" y="1356000"/>
        <a:ext cx="6244481" cy="1232727"/>
      </dsp:txXfrm>
    </dsp:sp>
    <dsp:sp modelId="{98591083-342F-4519-9AA5-2A123C2E8C38}">
      <dsp:nvSpPr>
        <dsp:cNvPr id="0" name=""/>
        <dsp:cNvSpPr/>
      </dsp:nvSpPr>
      <dsp:spPr>
        <a:xfrm>
          <a:off x="123272" y="1479273"/>
          <a:ext cx="1591938" cy="9861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1D5A1F-9CB9-4FD6-98B8-65A530026550}">
      <dsp:nvSpPr>
        <dsp:cNvPr id="0" name=""/>
        <dsp:cNvSpPr/>
      </dsp:nvSpPr>
      <dsp:spPr>
        <a:xfrm>
          <a:off x="0" y="2712001"/>
          <a:ext cx="7959693" cy="1232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 smtClean="0">
            <a:latin typeface="Gill Sans MT" pitchFamily="34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 smtClean="0">
            <a:latin typeface="Gill Sans MT" pitchFamily="34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Gill Sans MT" pitchFamily="34" charset="0"/>
            </a:rPr>
            <a:t>    Ciencia Cognitiva</a:t>
          </a:r>
          <a:endParaRPr lang="es-ES" sz="1900" kern="1200" dirty="0">
            <a:latin typeface="Gill Sans MT" pitchFamily="34" charset="0"/>
          </a:endParaRPr>
        </a:p>
      </dsp:txBody>
      <dsp:txXfrm>
        <a:off x="1715211" y="2712001"/>
        <a:ext cx="6244481" cy="1232727"/>
      </dsp:txXfrm>
    </dsp:sp>
    <dsp:sp modelId="{529E2519-74B2-499C-93B0-6D579B12EC7B}">
      <dsp:nvSpPr>
        <dsp:cNvPr id="0" name=""/>
        <dsp:cNvSpPr/>
      </dsp:nvSpPr>
      <dsp:spPr>
        <a:xfrm>
          <a:off x="123272" y="2835274"/>
          <a:ext cx="1591938" cy="9861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CA5FA2-815B-41B4-810F-90ACAC947C92}">
      <dsp:nvSpPr>
        <dsp:cNvPr id="0" name=""/>
        <dsp:cNvSpPr/>
      </dsp:nvSpPr>
      <dsp:spPr>
        <a:xfrm>
          <a:off x="0" y="4068002"/>
          <a:ext cx="7959693" cy="1232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Gill Sans MT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Gill Sans MT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Gill Sans MT" pitchFamily="34" charset="0"/>
            </a:rPr>
            <a:t>    Interacción hombre-maquina</a:t>
          </a:r>
          <a:endParaRPr lang="es-ES" sz="1900" kern="1200" dirty="0">
            <a:latin typeface="Gill Sans MT" pitchFamily="34" charset="0"/>
          </a:endParaRPr>
        </a:p>
      </dsp:txBody>
      <dsp:txXfrm>
        <a:off x="1715211" y="4068002"/>
        <a:ext cx="6244481" cy="1232727"/>
      </dsp:txXfrm>
    </dsp:sp>
    <dsp:sp modelId="{DF5E74A7-0925-4DBB-9FA8-EAFA3C4FCE86}">
      <dsp:nvSpPr>
        <dsp:cNvPr id="0" name=""/>
        <dsp:cNvSpPr/>
      </dsp:nvSpPr>
      <dsp:spPr>
        <a:xfrm>
          <a:off x="156424" y="4248473"/>
          <a:ext cx="1548271" cy="8564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5FEEA-E014-4595-8E83-757C7E4CB563}" type="datetimeFigureOut">
              <a:rPr lang="es-ES" smtClean="0"/>
              <a:t>14/09/2016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21BD4-1579-49D2-A81F-6FD15CD53A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922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7B6B8-4048-4BA0-88B5-652C0E3030FC}" type="datetimeFigureOut">
              <a:rPr lang="es-ES" smtClean="0"/>
              <a:t>14/09/2016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87717-153C-44DD-BD90-633B390EA07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32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Resumiendo, este paciente, a pesar del daño cerebral, fue capaz de controlar el BCI cada vez mejor potenciando la desincronización de sus ritmos corticales asociados al inicio de la marcha más eficientemente y revelando al final de la intervención fenómenos neurofisiológicos como el BP, que eran inexistentes al comienzo de la misma y cuyo uso puede resultar adecuado para detectar con precisión temporal el inicio del movimiento. 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87717-153C-44DD-BD90-633B390EA07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34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87717-153C-44DD-BD90-633B390EA074}" type="slidenum">
              <a:rPr lang="es-ES" smtClean="0">
                <a:solidFill>
                  <a:prstClr val="black"/>
                </a:solidFill>
              </a:rPr>
              <a:pPr/>
              <a:t>24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9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82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4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39682" y="178594"/>
            <a:ext cx="2172146" cy="642044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23243" y="178594"/>
            <a:ext cx="6409283" cy="642044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406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068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398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33017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92969" y="355401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25578" y="355401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98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5662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380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18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4321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662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39560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633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9682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9682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65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799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23242" y="1294805"/>
            <a:ext cx="4290715" cy="530423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21113" y="1294805"/>
            <a:ext cx="4290715" cy="530423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42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69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64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12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0269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2714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8930" y="-8930"/>
            <a:ext cx="9152930" cy="1035844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</a:pPr>
            <a:endParaRPr lang="es-E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2050" name="Picture 2" descr="logo_CSIC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56" y="180826"/>
            <a:ext cx="59940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-8930" y="1017984"/>
            <a:ext cx="9152930" cy="80367"/>
          </a:xfrm>
          <a:prstGeom prst="rect">
            <a:avLst/>
          </a:prstGeom>
          <a:solidFill>
            <a:srgbClr val="B51A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</a:pPr>
            <a:endParaRPr lang="es-E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052" name="Rectangle 4"/>
          <p:cNvSpPr>
            <a:spLocks noGrp="1"/>
          </p:cNvSpPr>
          <p:nvPr>
            <p:ph type="title"/>
          </p:nvPr>
        </p:nvSpPr>
        <p:spPr bwMode="auto">
          <a:xfrm>
            <a:off x="892969" y="178594"/>
            <a:ext cx="735806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2053" name="Rectangle 5"/>
          <p:cNvSpPr>
            <a:spLocks noGrp="1"/>
          </p:cNvSpPr>
          <p:nvPr>
            <p:ph type="body" idx="1"/>
          </p:nvPr>
        </p:nvSpPr>
        <p:spPr bwMode="auto">
          <a:xfrm>
            <a:off x="223242" y="1294805"/>
            <a:ext cx="8688586" cy="530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s-ES" smtClean="0">
                <a:sym typeface="Calibri" pitchFamily="34" charset="0"/>
              </a:rPr>
              <a:t>Second level</a:t>
            </a:r>
          </a:p>
          <a:p>
            <a:pPr lvl="2"/>
            <a:r>
              <a:rPr lang="es-ES" smtClean="0">
                <a:sym typeface="Calibri" pitchFamily="34" charset="0"/>
              </a:rPr>
              <a:t>Third level</a:t>
            </a:r>
          </a:p>
          <a:p>
            <a:pPr lvl="3"/>
            <a:r>
              <a:rPr lang="es-ES" smtClean="0">
                <a:sym typeface="Calibri" pitchFamily="34" charset="0"/>
              </a:rPr>
              <a:t>Fourth level</a:t>
            </a:r>
          </a:p>
          <a:p>
            <a:pPr lvl="4"/>
            <a:r>
              <a:rPr lang="es-ES" smtClean="0">
                <a:sym typeface="Calibri" pitchFamily="34" charset="0"/>
              </a:rPr>
              <a:t>Fifth level</a:t>
            </a:r>
          </a:p>
        </p:txBody>
      </p:sp>
      <p:pic>
        <p:nvPicPr>
          <p:cNvPr id="2054" name="Picture 6" descr="Logo_gnec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" y="194221"/>
            <a:ext cx="805904" cy="62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58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2pPr>
      <a:lvl3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3pPr>
      <a:lvl4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4pPr>
      <a:lvl5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5pPr>
      <a:lvl6pPr marL="321457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6pPr>
      <a:lvl7pPr marL="642915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7pPr>
      <a:lvl8pPr marL="964372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8pPr>
      <a:lvl9pPr marL="1285829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9pPr>
    </p:titleStyle>
    <p:bodyStyle>
      <a:lvl1pPr marL="241093" indent="-241093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553621" indent="-232164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2pPr>
      <a:lvl3pPr marL="850522" indent="-207608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3pPr>
      <a:lvl4pPr marL="1216627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4pPr>
      <a:lvl5pPr marL="1538084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5pPr>
      <a:lvl6pPr marL="1859541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6pPr>
      <a:lvl7pPr marL="2180999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7pPr>
      <a:lvl8pPr marL="2502456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8pPr>
      <a:lvl9pPr marL="2823913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9pPr>
    </p:bodyStyle>
    <p:otherStyle>
      <a:defPPr>
        <a:defRPr lang="es-E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-8930" y="1160859"/>
            <a:ext cx="9152930" cy="2321719"/>
          </a:xfrm>
          <a:prstGeom prst="rect">
            <a:avLst/>
          </a:prstGeom>
          <a:solidFill>
            <a:srgbClr val="D6D6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</a:pPr>
            <a:endParaRPr lang="es-E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3074" name="Picture 2" descr="logo_CSIC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26" y="1895326"/>
            <a:ext cx="59940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/>
          </p:cNvSpPr>
          <p:nvPr/>
        </p:nvSpPr>
        <p:spPr bwMode="auto">
          <a:xfrm>
            <a:off x="-8930" y="3482578"/>
            <a:ext cx="9152930" cy="80367"/>
          </a:xfrm>
          <a:prstGeom prst="rect">
            <a:avLst/>
          </a:prstGeom>
          <a:solidFill>
            <a:srgbClr val="B51A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</a:pPr>
            <a:endParaRPr lang="es-E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76" name="Rectangle 4"/>
          <p:cNvSpPr>
            <a:spLocks noGrp="1"/>
          </p:cNvSpPr>
          <p:nvPr>
            <p:ph type="title"/>
          </p:nvPr>
        </p:nvSpPr>
        <p:spPr bwMode="auto">
          <a:xfrm>
            <a:off x="892969" y="1151930"/>
            <a:ext cx="7358063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3077" name="Rectangle 5"/>
          <p:cNvSpPr>
            <a:spLocks noGrp="1"/>
          </p:cNvSpPr>
          <p:nvPr>
            <p:ph type="body" idx="1"/>
          </p:nvPr>
        </p:nvSpPr>
        <p:spPr bwMode="auto">
          <a:xfrm>
            <a:off x="892969" y="3554016"/>
            <a:ext cx="7358063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s-ES" smtClean="0">
                <a:sym typeface="Calibri" pitchFamily="34" charset="0"/>
              </a:rPr>
              <a:t>Second level</a:t>
            </a:r>
          </a:p>
          <a:p>
            <a:pPr lvl="2"/>
            <a:r>
              <a:rPr lang="es-ES" smtClean="0">
                <a:sym typeface="Calibri" pitchFamily="34" charset="0"/>
              </a:rPr>
              <a:t>Third level</a:t>
            </a:r>
          </a:p>
          <a:p>
            <a:pPr lvl="3"/>
            <a:r>
              <a:rPr lang="es-ES" smtClean="0">
                <a:sym typeface="Calibri" pitchFamily="34" charset="0"/>
              </a:rPr>
              <a:t>Fourth level</a:t>
            </a:r>
          </a:p>
          <a:p>
            <a:pPr lvl="4"/>
            <a:r>
              <a:rPr lang="es-ES" smtClean="0">
                <a:sym typeface="Calibri" pitchFamily="34" charset="0"/>
              </a:rPr>
              <a:t>Fifth level</a:t>
            </a:r>
          </a:p>
        </p:txBody>
      </p:sp>
      <p:pic>
        <p:nvPicPr>
          <p:cNvPr id="3078" name="Picture 6" descr="Logo_gnec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" y="51346"/>
            <a:ext cx="1399729" cy="10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1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2pPr>
      <a:lvl3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3pPr>
      <a:lvl4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4pPr>
      <a:lvl5pPr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5pPr>
      <a:lvl6pPr marL="321457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6pPr>
      <a:lvl7pPr marL="642915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7pPr>
      <a:lvl8pPr marL="964372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8pPr>
      <a:lvl9pPr marL="1285829" algn="ctr" defTabSz="910796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Calibri" pitchFamily="34" charset="0"/>
          <a:sym typeface="Calibri" pitchFamily="34" charset="0"/>
        </a:defRPr>
      </a:lvl9pPr>
    </p:titleStyle>
    <p:bodyStyle>
      <a:lvl1pPr marL="241093" indent="-241093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553621" indent="-232164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2pPr>
      <a:lvl3pPr marL="850522" indent="-207608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3pPr>
      <a:lvl4pPr marL="1216627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4pPr>
      <a:lvl5pPr marL="1538084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5pPr>
      <a:lvl6pPr marL="1859541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6pPr>
      <a:lvl7pPr marL="2180999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7pPr>
      <a:lvl8pPr marL="2502456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8pPr>
      <a:lvl9pPr marL="2823913" indent="-252255" algn="l" defTabSz="910796" rtl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100">
          <a:solidFill>
            <a:srgbClr val="000000"/>
          </a:solidFill>
          <a:latin typeface="+mn-lt"/>
          <a:cs typeface="+mn-cs"/>
          <a:sym typeface="Calibri" pitchFamily="34" charset="0"/>
        </a:defRPr>
      </a:lvl9pPr>
    </p:bodyStyle>
    <p:otherStyle>
      <a:defPPr>
        <a:defRPr lang="es-E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25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836712"/>
            <a:ext cx="8064896" cy="2448272"/>
          </a:xfrm>
        </p:spPr>
        <p:txBody>
          <a:bodyPr/>
          <a:lstStyle/>
          <a:p>
            <a:pPr defTabSz="381712"/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 err="1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gNec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Neural and </a:t>
            </a:r>
            <a:r>
              <a:rPr lang="es-ES" sz="3600" b="1" dirty="0" err="1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Cognitive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 </a:t>
            </a:r>
            <a:r>
              <a:rPr lang="es-ES" sz="3600" b="1" dirty="0" err="1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Engineering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36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http://www.g-nec.com</a:t>
            </a: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/</a:t>
            </a:r>
            <a:b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CAR-CSIC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Gill Sans MT" pitchFamily="34" charset="0"/>
              <a:sym typeface="Gill Sans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55576" y="3933056"/>
            <a:ext cx="7887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latin typeface="Gill Sans MT" pitchFamily="34" charset="0"/>
              </a:rPr>
              <a:t>Investigación en Ingeniería Neural y Cognitiva</a:t>
            </a:r>
            <a:endParaRPr lang="es-ES" sz="2800" b="1" dirty="0">
              <a:latin typeface="Gill Sans MT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412294" y="5385990"/>
            <a:ext cx="3336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Dra. M. D. del </a:t>
            </a:r>
            <a:r>
              <a:rPr lang="es-ES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Castillo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Centro de Automática y Robótica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CSIC</a:t>
            </a:r>
            <a:endParaRPr lang="es-ES" dirty="0">
              <a:solidFill>
                <a:prstClr val="black"/>
              </a:solidFill>
              <a:latin typeface="Gill Sans MT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4300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>
          <a:xfrm>
            <a:off x="323528" y="1484784"/>
            <a:ext cx="8453214" cy="518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512" y="1189201"/>
            <a:ext cx="8640960" cy="332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lvl="2" indent="-457200" algn="just" defTabSz="584200">
              <a:buSzPct val="100000"/>
              <a:buAutoNum type="alphaLcParenR"/>
            </a:pPr>
            <a:r>
              <a:rPr lang="es-ES_tradnl" sz="2400" b="1" dirty="0" err="1" smtClean="0">
                <a:latin typeface="Gill Sans MT"/>
                <a:cs typeface="Gill Sans MT"/>
                <a:sym typeface="Helvetica Neue" charset="0"/>
              </a:rPr>
              <a:t>Neuromodulación</a:t>
            </a:r>
            <a:r>
              <a:rPr lang="es-ES_tradnl" sz="2400" b="1" dirty="0" smtClean="0">
                <a:latin typeface="Gill Sans MT"/>
                <a:cs typeface="Gill Sans MT"/>
                <a:sym typeface="Helvetica Neue" charset="0"/>
              </a:rPr>
              <a:t> endógena</a:t>
            </a:r>
            <a:endParaRPr lang="es-ES_tradnl" sz="2400" b="1" dirty="0">
              <a:latin typeface="Gill Sans MT"/>
              <a:cs typeface="Gill Sans MT"/>
              <a:sym typeface="Helvetica Neue" charset="0"/>
            </a:endParaRPr>
          </a:p>
          <a:p>
            <a:pPr marL="857250" lvl="3" indent="-457200" algn="just" defTabSz="584200">
              <a:buSzPct val="100000"/>
              <a:buFont typeface="Arial"/>
              <a:buChar char="•"/>
            </a:pPr>
            <a:endParaRPr lang="es-ES" sz="2400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857250" lvl="3" indent="-457200" algn="just" defTabSz="584200">
              <a:buSzPct val="100000"/>
              <a:buFont typeface="Arial"/>
              <a:buChar char="•"/>
            </a:pPr>
            <a:endParaRPr lang="es-ES" sz="2400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857250" lvl="3" indent="-457200" algn="just" defTabSz="584200">
              <a:buSzPct val="100000"/>
              <a:buFont typeface="Arial"/>
              <a:buChar char="•"/>
            </a:pPr>
            <a:r>
              <a:rPr lang="es-ES" sz="2400" kern="0" dirty="0" smtClean="0">
                <a:solidFill>
                  <a:srgbClr val="000000"/>
                </a:solidFill>
                <a:latin typeface="Gill Sans MT" pitchFamily="34" charset="0"/>
              </a:rPr>
              <a:t>Actividad </a:t>
            </a:r>
            <a:r>
              <a:rPr lang="es-ES" sz="2400" kern="0" dirty="0">
                <a:solidFill>
                  <a:srgbClr val="000000"/>
                </a:solidFill>
                <a:latin typeface="Gill Sans MT" pitchFamily="34" charset="0"/>
              </a:rPr>
              <a:t>neuronal modulada de manera voluntaria por el sujeto mediante </a:t>
            </a:r>
            <a:r>
              <a:rPr lang="es-ES" sz="2400" b="1" kern="0" dirty="0">
                <a:solidFill>
                  <a:srgbClr val="000000"/>
                </a:solidFill>
                <a:latin typeface="Gill Sans MT" pitchFamily="34" charset="0"/>
              </a:rPr>
              <a:t>mecanismos internos de </a:t>
            </a:r>
            <a:r>
              <a:rPr lang="es-ES" sz="2400" b="1" kern="0" dirty="0" smtClean="0">
                <a:solidFill>
                  <a:srgbClr val="000000"/>
                </a:solidFill>
                <a:latin typeface="Gill Sans MT" pitchFamily="34" charset="0"/>
              </a:rPr>
              <a:t>pensamiento</a:t>
            </a:r>
          </a:p>
          <a:p>
            <a:pPr marL="857250" lvl="3" indent="-457200" algn="just" defTabSz="584200">
              <a:buSzPct val="100000"/>
              <a:buFont typeface="Arial"/>
              <a:buChar char="•"/>
            </a:pPr>
            <a:endParaRPr lang="es-ES" sz="1200" b="1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857250" lvl="3" indent="-457200" algn="just" defTabSz="584200">
              <a:buSzPct val="100000"/>
              <a:buFont typeface="Arial"/>
              <a:buChar char="•"/>
            </a:pPr>
            <a:endParaRPr lang="es-ES" sz="1200" b="1" kern="0" dirty="0">
              <a:solidFill>
                <a:srgbClr val="000000"/>
              </a:solidFill>
              <a:latin typeface="Gill Sans MT" pitchFamily="34" charset="0"/>
            </a:endParaRPr>
          </a:p>
          <a:p>
            <a:pPr marL="2114550" lvl="6" indent="-342900" algn="just" defTabSz="584200">
              <a:buSzPct val="100000"/>
              <a:buFont typeface="Wingdings" charset="2"/>
              <a:buChar char="ü"/>
            </a:pPr>
            <a:r>
              <a:rPr lang="es-ES_tradnl" sz="2200" dirty="0" smtClean="0">
                <a:latin typeface="Gill Sans MT"/>
                <a:cs typeface="Gill Sans MT"/>
                <a:sym typeface="Helvetica Neue" charset="0"/>
              </a:rPr>
              <a:t>BCI</a:t>
            </a:r>
          </a:p>
          <a:p>
            <a:pPr marL="2114550" lvl="6" indent="-342900" algn="just" defTabSz="584200">
              <a:buSzPct val="100000"/>
              <a:buFont typeface="Wingdings" charset="2"/>
              <a:buChar char="ü"/>
            </a:pPr>
            <a:endParaRPr lang="es-ES_tradnl" sz="2200" dirty="0" smtClean="0">
              <a:latin typeface="Gill Sans MT"/>
              <a:cs typeface="Gill Sans MT"/>
              <a:sym typeface="Helvetica Neue" charset="0"/>
            </a:endParaRPr>
          </a:p>
          <a:p>
            <a:pPr marL="2114550" lvl="6" indent="-342900" algn="just" defTabSz="584200">
              <a:buSzPct val="100000"/>
              <a:buFont typeface="Wingdings" charset="2"/>
              <a:buChar char="ü"/>
            </a:pPr>
            <a:r>
              <a:rPr lang="es-ES_tradnl" sz="2200" dirty="0" err="1" smtClean="0">
                <a:latin typeface="Gill Sans MT"/>
                <a:cs typeface="Gill Sans MT"/>
                <a:sym typeface="Helvetica Neue" charset="0"/>
              </a:rPr>
              <a:t>Neurofeedback</a:t>
            </a:r>
            <a:endParaRPr lang="es-ES_tradnl" sz="2200" dirty="0" smtClean="0">
              <a:latin typeface="Gill Sans MT"/>
              <a:cs typeface="Gill Sans MT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>
          <a:xfrm>
            <a:off x="323528" y="1484784"/>
            <a:ext cx="8453214" cy="518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r>
              <a:rPr lang="es-ES" sz="2800" dirty="0">
                <a:latin typeface="Gill Sans MT" panose="020B0502020104020203" pitchFamily="34" charset="0"/>
              </a:rPr>
              <a:t/>
            </a:r>
            <a:br>
              <a:rPr lang="es-ES" sz="2800" dirty="0">
                <a:latin typeface="Gill Sans MT" panose="020B0502020104020203" pitchFamily="34" charset="0"/>
              </a:rPr>
            </a:br>
            <a:r>
              <a:rPr lang="es-ES" sz="2000" dirty="0">
                <a:latin typeface="Gill Sans MT" panose="020B0502020104020203" pitchFamily="34" charset="0"/>
              </a:rPr>
              <a:t>Tecnología </a:t>
            </a:r>
            <a:r>
              <a:rPr lang="es-ES" sz="2000" dirty="0" err="1">
                <a:latin typeface="Gill Sans MT" panose="020B0502020104020203" pitchFamily="34" charset="0"/>
              </a:rPr>
              <a:t>Brain</a:t>
            </a:r>
            <a:r>
              <a:rPr lang="es-ES" sz="2000" dirty="0">
                <a:latin typeface="Gill Sans MT" panose="020B0502020104020203" pitchFamily="34" charset="0"/>
              </a:rPr>
              <a:t> </a:t>
            </a:r>
            <a:r>
              <a:rPr lang="es-ES" sz="2000" dirty="0" err="1">
                <a:latin typeface="Gill Sans MT" panose="020B0502020104020203" pitchFamily="34" charset="0"/>
              </a:rPr>
              <a:t>Computer</a:t>
            </a:r>
            <a:r>
              <a:rPr lang="es-ES" sz="2000" dirty="0">
                <a:latin typeface="Gill Sans MT" panose="020B0502020104020203" pitchFamily="34" charset="0"/>
              </a:rPr>
              <a:t> Interface (BCI)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7128792" cy="42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9512" y="1300698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3" indent="-314325" defTabSz="584200">
              <a:spcBef>
                <a:spcPts val="2400"/>
              </a:spcBef>
              <a:buSzPct val="100000"/>
              <a:buFontTx/>
              <a:buChar char="•"/>
            </a:pPr>
            <a:r>
              <a:rPr lang="es-ES_tradnl" sz="2000" dirty="0" smtClean="0">
                <a:latin typeface="Gill Sans MT"/>
                <a:cs typeface="Gill Sans MT"/>
                <a:sym typeface="Helvetica Neue" charset="0"/>
              </a:rPr>
              <a:t>Detección </a:t>
            </a:r>
            <a:r>
              <a:rPr lang="es-ES_tradnl" sz="2000" dirty="0">
                <a:latin typeface="Gill Sans MT"/>
                <a:cs typeface="Gill Sans MT"/>
                <a:sym typeface="Helvetica Neue" charset="0"/>
              </a:rPr>
              <a:t>inicio de movimiento a partir de EEG</a:t>
            </a:r>
          </a:p>
        </p:txBody>
      </p:sp>
    </p:spTree>
    <p:extLst>
      <p:ext uri="{BB962C8B-B14F-4D97-AF65-F5344CB8AC3E}">
        <p14:creationId xmlns:p14="http://schemas.microsoft.com/office/powerpoint/2010/main" val="5196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>
          <a:xfrm>
            <a:off x="323528" y="1484784"/>
            <a:ext cx="8453214" cy="518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23528" y="1052736"/>
            <a:ext cx="856895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  <a:defRPr/>
            </a:pPr>
            <a:endParaRPr lang="es-ES" sz="1200" dirty="0">
              <a:solidFill>
                <a:prstClr val="black"/>
              </a:solidFill>
              <a:latin typeface="Gill Sans MT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s-ES" sz="2200" dirty="0" smtClean="0">
                <a:solidFill>
                  <a:prstClr val="black"/>
                </a:solidFill>
                <a:latin typeface="Gill Sans MT" pitchFamily="34" charset="0"/>
              </a:rPr>
              <a:t>Estrategia </a:t>
            </a:r>
            <a:r>
              <a:rPr lang="es-ES" sz="2200" b="1" dirty="0" smtClean="0">
                <a:solidFill>
                  <a:prstClr val="black"/>
                </a:solidFill>
                <a:latin typeface="Gill Sans MT" pitchFamily="34" charset="0"/>
              </a:rPr>
              <a:t>física y cognitiva </a:t>
            </a:r>
            <a:r>
              <a:rPr lang="es-ES" sz="2200" dirty="0" smtClean="0">
                <a:solidFill>
                  <a:prstClr val="black"/>
                </a:solidFill>
                <a:latin typeface="Gill Sans MT" pitchFamily="34" charset="0"/>
              </a:rPr>
              <a:t>para </a:t>
            </a:r>
            <a:r>
              <a:rPr lang="es-ES" sz="2200" dirty="0">
                <a:solidFill>
                  <a:prstClr val="black"/>
                </a:solidFill>
                <a:latin typeface="Gill Sans MT" pitchFamily="34" charset="0"/>
              </a:rPr>
              <a:t>promover</a:t>
            </a:r>
            <a:r>
              <a:rPr lang="es-ES" sz="2200" b="1" dirty="0">
                <a:solidFill>
                  <a:prstClr val="black"/>
                </a:solidFill>
                <a:latin typeface="Gill Sans MT" pitchFamily="34" charset="0"/>
              </a:rPr>
              <a:t> la plasticidad cerebral </a:t>
            </a:r>
            <a:r>
              <a:rPr lang="es-ES" sz="2200" dirty="0">
                <a:solidFill>
                  <a:prstClr val="black"/>
                </a:solidFill>
                <a:latin typeface="Gill Sans MT" pitchFamily="34" charset="0"/>
              </a:rPr>
              <a:t>basada en </a:t>
            </a:r>
            <a:r>
              <a:rPr lang="es-ES" sz="2200" dirty="0" smtClean="0">
                <a:solidFill>
                  <a:prstClr val="black"/>
                </a:solidFill>
                <a:latin typeface="Gill Sans MT" pitchFamily="34" charset="0"/>
              </a:rPr>
              <a:t>una </a:t>
            </a:r>
            <a:r>
              <a:rPr lang="es-ES" sz="2200" b="1" dirty="0">
                <a:solidFill>
                  <a:prstClr val="black"/>
                </a:solidFill>
                <a:latin typeface="Gill Sans MT" pitchFamily="34" charset="0"/>
              </a:rPr>
              <a:t>rehabilitación convencional </a:t>
            </a:r>
            <a:r>
              <a:rPr lang="es-ES" sz="2200" dirty="0">
                <a:solidFill>
                  <a:prstClr val="black"/>
                </a:solidFill>
                <a:latin typeface="Gill Sans MT" pitchFamily="34" charset="0"/>
              </a:rPr>
              <a:t>de la función motora (práctica de movimientos repetitivos de los miembros afectados </a:t>
            </a:r>
            <a:r>
              <a:rPr lang="es-ES" sz="2200" dirty="0" smtClean="0">
                <a:solidFill>
                  <a:prstClr val="black"/>
                </a:solidFill>
                <a:latin typeface="Gill Sans MT" pitchFamily="34" charset="0"/>
              </a:rPr>
              <a:t>que reorganicen los patrones de control motor) </a:t>
            </a:r>
            <a:r>
              <a:rPr lang="es-ES" sz="2200" b="1" dirty="0" smtClean="0">
                <a:solidFill>
                  <a:prstClr val="black"/>
                </a:solidFill>
                <a:latin typeface="Gill Sans MT" pitchFamily="34" charset="0"/>
              </a:rPr>
              <a:t>guiada</a:t>
            </a:r>
            <a:r>
              <a:rPr lang="es-ES" sz="2200" dirty="0" smtClean="0">
                <a:solidFill>
                  <a:prstClr val="black"/>
                </a:solidFill>
                <a:latin typeface="Gill Sans MT" pitchFamily="34" charset="0"/>
              </a:rPr>
              <a:t> </a:t>
            </a:r>
            <a:r>
              <a:rPr lang="es-ES" sz="2200" dirty="0">
                <a:solidFill>
                  <a:prstClr val="black"/>
                </a:solidFill>
                <a:latin typeface="Gill Sans MT" pitchFamily="34" charset="0"/>
              </a:rPr>
              <a:t>por su actividad cerebral </a:t>
            </a:r>
            <a:r>
              <a:rPr lang="es-ES" sz="2200" dirty="0" smtClean="0">
                <a:solidFill>
                  <a:prstClr val="black"/>
                </a:solidFill>
                <a:latin typeface="Gill Sans MT" pitchFamily="34" charset="0"/>
              </a:rPr>
              <a:t>cortical vinculada a una actividad motriz (alcance, marcha)</a:t>
            </a:r>
            <a:endParaRPr lang="es-ES" sz="2200" b="1" dirty="0" smtClean="0">
              <a:solidFill>
                <a:prstClr val="black"/>
              </a:solidFill>
              <a:latin typeface="Gill Sans MT" pitchFamily="34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 smtClean="0">
                <a:latin typeface="Gill Sans MT" panose="020B0502020104020203" pitchFamily="34" charset="0"/>
              </a:rPr>
              <a:t>Tecnología </a:t>
            </a:r>
            <a:r>
              <a:rPr lang="es-ES" sz="2000" dirty="0" err="1" smtClean="0">
                <a:latin typeface="Gill Sans MT" panose="020B0502020104020203" pitchFamily="34" charset="0"/>
              </a:rPr>
              <a:t>Brain</a:t>
            </a:r>
            <a:r>
              <a:rPr lang="es-ES" sz="2000" dirty="0" smtClean="0">
                <a:latin typeface="Gill Sans MT" panose="020B0502020104020203" pitchFamily="34" charset="0"/>
              </a:rPr>
              <a:t> </a:t>
            </a:r>
            <a:r>
              <a:rPr lang="es-ES" sz="2000" dirty="0" err="1" smtClean="0">
                <a:latin typeface="Gill Sans MT" panose="020B0502020104020203" pitchFamily="34" charset="0"/>
              </a:rPr>
              <a:t>Computer</a:t>
            </a:r>
            <a:r>
              <a:rPr lang="es-ES" sz="2000" dirty="0" smtClean="0">
                <a:latin typeface="Gill Sans MT" panose="020B0502020104020203" pitchFamily="34" charset="0"/>
              </a:rPr>
              <a:t> Interface (BCI)</a:t>
            </a:r>
            <a:endParaRPr lang="es-ES" sz="2000" dirty="0">
              <a:latin typeface="Gill Sans MT" panose="020B050202010402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7504" y="3284984"/>
            <a:ext cx="5184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Wingdings" pitchFamily="2" charset="2"/>
              <a:buChar char="ü"/>
              <a:defRPr/>
            </a:pPr>
            <a:r>
              <a:rPr lang="es-ES" b="1" dirty="0">
                <a:solidFill>
                  <a:prstClr val="black"/>
                </a:solidFill>
                <a:latin typeface="Gill Sans MT" pitchFamily="34" charset="0"/>
              </a:rPr>
              <a:t>BCI </a:t>
            </a:r>
            <a:r>
              <a:rPr lang="es-ES" dirty="0">
                <a:solidFill>
                  <a:prstClr val="black"/>
                </a:solidFill>
                <a:latin typeface="Gill Sans MT" pitchFamily="34" charset="0"/>
              </a:rPr>
              <a:t>basado en el uso de la </a:t>
            </a:r>
            <a:r>
              <a:rPr lang="es-ES" b="1" dirty="0">
                <a:solidFill>
                  <a:prstClr val="black"/>
                </a:solidFill>
                <a:latin typeface="Gill Sans MT" pitchFamily="34" charset="0"/>
              </a:rPr>
              <a:t>actividad cerebral existente</a:t>
            </a:r>
            <a:r>
              <a:rPr lang="es-ES" dirty="0">
                <a:solidFill>
                  <a:prstClr val="black"/>
                </a:solidFill>
                <a:latin typeface="Gill Sans MT" pitchFamily="34" charset="0"/>
              </a:rPr>
              <a:t> para activar un dispositivo que asista al movimiento, apoyándose en la idea de que al realizarse el movimiento el sujeto recibe como salida del BCI una entrada sensorial propioceptiva (</a:t>
            </a:r>
            <a:r>
              <a:rPr lang="es-ES" b="1" dirty="0">
                <a:solidFill>
                  <a:prstClr val="black"/>
                </a:solidFill>
                <a:latin typeface="Gill Sans MT" pitchFamily="34" charset="0"/>
              </a:rPr>
              <a:t>estimulación eléctrica,</a:t>
            </a:r>
            <a:r>
              <a:rPr lang="es-ES" dirty="0">
                <a:solidFill>
                  <a:prstClr val="black"/>
                </a:solidFill>
                <a:latin typeface="Gill Sans MT" pitchFamily="34" charset="0"/>
              </a:rPr>
              <a:t> </a:t>
            </a:r>
            <a:r>
              <a:rPr lang="es-ES" b="1" dirty="0">
                <a:solidFill>
                  <a:prstClr val="black"/>
                </a:solidFill>
                <a:latin typeface="Gill Sans MT" pitchFamily="34" charset="0"/>
              </a:rPr>
              <a:t>proyección en gafas de RV, control de exoesqueleto</a:t>
            </a:r>
            <a:r>
              <a:rPr lang="es-ES" dirty="0">
                <a:solidFill>
                  <a:prstClr val="black"/>
                </a:solidFill>
                <a:latin typeface="Gill Sans MT" pitchFamily="34" charset="0"/>
              </a:rPr>
              <a:t>) que induce la plasticidad del sistema nervioso y conduce a la restauración del control motor normal</a:t>
            </a:r>
            <a:endParaRPr lang="es-ES" b="1" dirty="0">
              <a:solidFill>
                <a:prstClr val="black"/>
              </a:solidFill>
              <a:latin typeface="Gill Sans MT" pitchFamily="34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21088"/>
            <a:ext cx="259699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6365" y="3595138"/>
            <a:ext cx="1129082" cy="103289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3399" y="4340394"/>
            <a:ext cx="629365" cy="71968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0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23242" y="1294805"/>
            <a:ext cx="6508998" cy="406003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6" name="BCI_MOVPRED_ICT20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988" y="1806274"/>
            <a:ext cx="7310586" cy="4359030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92969" y="339502"/>
            <a:ext cx="7358063" cy="857250"/>
          </a:xfrm>
        </p:spPr>
        <p:txBody>
          <a:bodyPr/>
          <a:lstStyle/>
          <a:p>
            <a:pPr lvl="0"/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Gill Sans MT" pitchFamily="34" charset="0"/>
              </a:rPr>
              <a:t>CANCELACIÓN TEMBLOR con BCI</a:t>
            </a:r>
            <a: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</a:br>
            <a:endParaRPr lang="es-E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1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23242" y="1203708"/>
            <a:ext cx="8381206" cy="13706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92969" y="339502"/>
            <a:ext cx="7358063" cy="857250"/>
          </a:xfrm>
        </p:spPr>
        <p:txBody>
          <a:bodyPr/>
          <a:lstStyle/>
          <a:p>
            <a:pPr lvl="0"/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400" dirty="0" smtClean="0">
                <a:latin typeface="Gill Sans MT" panose="020B0502020104020203" pitchFamily="34" charset="0"/>
              </a:rPr>
              <a:t>ICTUS </a:t>
            </a:r>
            <a:r>
              <a:rPr lang="en-US" sz="2400" dirty="0" smtClean="0">
                <a:solidFill>
                  <a:prstClr val="black"/>
                </a:solidFill>
                <a:latin typeface="Gill Sans MT" pitchFamily="34" charset="0"/>
              </a:rPr>
              <a:t>con BCI</a:t>
            </a:r>
            <a: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</a:br>
            <a:endParaRPr lang="es-ES" sz="2800" dirty="0">
              <a:latin typeface="Gill Sans MT" panose="020B0502020104020203" pitchFamily="34" charset="0"/>
            </a:endParaRPr>
          </a:p>
        </p:txBody>
      </p:sp>
      <p:pic>
        <p:nvPicPr>
          <p:cNvPr id="9" name="GusNoF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302" y="1431865"/>
            <a:ext cx="4077829" cy="3058372"/>
          </a:xfrm>
          <a:prstGeom prst="rect">
            <a:avLst/>
          </a:prstGeom>
        </p:spPr>
      </p:pic>
      <p:pic>
        <p:nvPicPr>
          <p:cNvPr id="8" name="GusFe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9992" y="3212976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92969" y="339502"/>
            <a:ext cx="7358063" cy="857250"/>
          </a:xfrm>
        </p:spPr>
        <p:txBody>
          <a:bodyPr/>
          <a:lstStyle/>
          <a:p>
            <a:pPr lvl="0"/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400" dirty="0" smtClean="0">
                <a:latin typeface="Gill Sans MT" panose="020B0502020104020203" pitchFamily="34" charset="0"/>
              </a:rPr>
              <a:t>MARCHA en </a:t>
            </a:r>
            <a:r>
              <a:rPr lang="en-US" sz="2400" dirty="0" smtClean="0">
                <a:solidFill>
                  <a:prstClr val="black"/>
                </a:solidFill>
                <a:latin typeface="Gill Sans MT" pitchFamily="34" charset="0"/>
              </a:rPr>
              <a:t>PARÁLISIS CEREBRAL </a:t>
            </a:r>
            <a:r>
              <a:rPr lang="en-US" sz="2400" dirty="0">
                <a:solidFill>
                  <a:prstClr val="black"/>
                </a:solidFill>
                <a:latin typeface="Gill Sans MT" pitchFamily="34" charset="0"/>
              </a:rPr>
              <a:t>con BCI</a:t>
            </a:r>
            <a: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</a:br>
            <a:endParaRPr lang="es-ES" sz="2800" dirty="0">
              <a:latin typeface="Gill Sans MT" panose="020B0502020104020203" pitchFamily="34" charset="0"/>
            </a:endParaRPr>
          </a:p>
        </p:txBody>
      </p:sp>
      <p:pic>
        <p:nvPicPr>
          <p:cNvPr id="6" name="CPWalker_V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89551"/>
            <a:ext cx="8808204" cy="51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92969" y="339502"/>
            <a:ext cx="7358063" cy="857250"/>
          </a:xfrm>
        </p:spPr>
        <p:txBody>
          <a:bodyPr/>
          <a:lstStyle/>
          <a:p>
            <a:pPr lvl="0"/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400" dirty="0" smtClean="0">
                <a:latin typeface="Gill Sans MT" panose="020B0502020104020203" pitchFamily="34" charset="0"/>
              </a:rPr>
              <a:t>MARCHA en </a:t>
            </a:r>
            <a:r>
              <a:rPr lang="en-US" sz="2400" dirty="0" smtClean="0">
                <a:solidFill>
                  <a:prstClr val="black"/>
                </a:solidFill>
                <a:latin typeface="Gill Sans MT" pitchFamily="34" charset="0"/>
              </a:rPr>
              <a:t>PARÁLISIS CEREBRAL </a:t>
            </a:r>
            <a:r>
              <a:rPr lang="en-US" sz="2400" dirty="0">
                <a:solidFill>
                  <a:prstClr val="black"/>
                </a:solidFill>
                <a:latin typeface="Gill Sans MT" pitchFamily="34" charset="0"/>
              </a:rPr>
              <a:t>con BCI</a:t>
            </a:r>
            <a: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</a:br>
            <a:endParaRPr lang="es-ES" sz="2800" dirty="0">
              <a:latin typeface="Gill Sans MT" panose="020B0502020104020203" pitchFamily="34" charset="0"/>
            </a:endParaRPr>
          </a:p>
        </p:txBody>
      </p:sp>
      <p:pic>
        <p:nvPicPr>
          <p:cNvPr id="2" name="Picture 2" descr="la foto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1"/>
            <a:ext cx="1224136" cy="16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1440160" cy="25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905198"/>
            <a:ext cx="3672408" cy="13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732240" y="2195572"/>
            <a:ext cx="2176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latin typeface="Gill Sans MT" panose="020B0502020104020203" pitchFamily="34" charset="0"/>
              </a:rPr>
              <a:t>Configuración</a:t>
            </a:r>
            <a:r>
              <a:rPr lang="es-ES" sz="2000" b="1" dirty="0" smtClean="0">
                <a:latin typeface="Gill Sans MT" panose="020B0502020104020203" pitchFamily="34" charset="0"/>
              </a:rPr>
              <a:t> BCI</a:t>
            </a:r>
            <a:endParaRPr lang="es-ES" sz="2000" dirty="0" smtClean="0">
              <a:latin typeface="Gill Sans MT" panose="020B0502020104020203" pitchFamily="34" charset="0"/>
            </a:endParaRPr>
          </a:p>
          <a:p>
            <a:pPr algn="ctr"/>
            <a:r>
              <a:rPr lang="es-ES" sz="2000" dirty="0">
                <a:latin typeface="Gill Sans MT" panose="020B0502020104020203" pitchFamily="34" charset="0"/>
              </a:rPr>
              <a:t>e</a:t>
            </a:r>
            <a:r>
              <a:rPr lang="es-ES" sz="2000" dirty="0" smtClean="0">
                <a:latin typeface="Gill Sans MT" panose="020B0502020104020203" pitchFamily="34" charset="0"/>
              </a:rPr>
              <a:t>n</a:t>
            </a:r>
            <a:r>
              <a:rPr lang="es-ES" sz="2000" b="1" dirty="0" smtClean="0">
                <a:latin typeface="Gill Sans MT" panose="020B0502020104020203" pitchFamily="34" charset="0"/>
              </a:rPr>
              <a:t> RV</a:t>
            </a:r>
            <a:endParaRPr lang="es-ES" sz="2000" b="1" dirty="0">
              <a:latin typeface="Gill Sans MT" panose="020B0502020104020203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04248" y="4737338"/>
            <a:ext cx="2074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 smtClean="0">
                <a:latin typeface="Gill Sans MT" panose="020B0502020104020203" pitchFamily="34" charset="0"/>
              </a:rPr>
              <a:t>Neuromodulación</a:t>
            </a:r>
            <a:endParaRPr lang="es-ES" sz="2000" dirty="0" smtClean="0">
              <a:latin typeface="Gill Sans MT" panose="020B0502020104020203" pitchFamily="34" charset="0"/>
            </a:endParaRPr>
          </a:p>
          <a:p>
            <a:r>
              <a:rPr lang="es-ES" sz="2000" dirty="0" smtClean="0">
                <a:latin typeface="Gill Sans MT" panose="020B0502020104020203" pitchFamily="34" charset="0"/>
              </a:rPr>
              <a:t>endógena</a:t>
            </a:r>
            <a:endParaRPr lang="es-ES" sz="2000" dirty="0">
              <a:latin typeface="Gill Sans MT" panose="020B0502020104020203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1520" y="2163306"/>
            <a:ext cx="1244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Gill Sans MT" panose="020B0502020104020203" pitchFamily="34" charset="0"/>
              </a:rPr>
              <a:t>1ª Etapa </a:t>
            </a:r>
            <a:endParaRPr lang="es-ES" sz="2000" b="1" dirty="0">
              <a:latin typeface="Gill Sans MT" panose="020B0502020104020203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23528" y="4787860"/>
            <a:ext cx="1244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Gill Sans MT" panose="020B0502020104020203" pitchFamily="34" charset="0"/>
              </a:rPr>
              <a:t>2</a:t>
            </a:r>
            <a:r>
              <a:rPr lang="es-ES" sz="2000" b="1" dirty="0" smtClean="0">
                <a:latin typeface="Gill Sans MT" panose="020B0502020104020203" pitchFamily="34" charset="0"/>
              </a:rPr>
              <a:t>ª Etapa </a:t>
            </a:r>
            <a:endParaRPr lang="es-ES" sz="2000" b="1" dirty="0">
              <a:latin typeface="Gill Sans MT" panose="020B0502020104020203" pitchFamily="34" charset="0"/>
            </a:endParaRPr>
          </a:p>
        </p:txBody>
      </p:sp>
      <p:sp>
        <p:nvSpPr>
          <p:cNvPr id="10" name="8 CuadroTexto"/>
          <p:cNvSpPr txBox="1"/>
          <p:nvPr/>
        </p:nvSpPr>
        <p:spPr>
          <a:xfrm>
            <a:off x="2267744" y="605322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Gill Sans MT" panose="020B0502020104020203" pitchFamily="34" charset="0"/>
              </a:rPr>
              <a:t>Protocolo de intervención</a:t>
            </a:r>
            <a:endParaRPr lang="es-E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>
          <a:xfrm>
            <a:off x="323528" y="1484784"/>
            <a:ext cx="8453214" cy="518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34" y="3047474"/>
            <a:ext cx="391003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652120" y="2708920"/>
            <a:ext cx="2610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000000"/>
                </a:solidFill>
                <a:latin typeface="Gill Sans MT" pitchFamily="34" charset="0"/>
              </a:rPr>
              <a:t>Paciente 3: BCI exoesqueleto</a:t>
            </a:r>
            <a:endParaRPr lang="es-ES" sz="16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31188" y="2708920"/>
            <a:ext cx="2995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000000"/>
                </a:solidFill>
                <a:latin typeface="Gill Sans MT" pitchFamily="34" charset="0"/>
              </a:rPr>
              <a:t>Paciente 3: entrenamiento con RV</a:t>
            </a:r>
            <a:endParaRPr lang="es-ES" sz="16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5" name="4 Rectángulo"/>
          <p:cNvSpPr/>
          <p:nvPr/>
        </p:nvSpPr>
        <p:spPr bwMode="auto">
          <a:xfrm>
            <a:off x="5076056" y="5167012"/>
            <a:ext cx="3700686" cy="19638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s-ES" sz="1200" smtClean="0">
              <a:solidFill>
                <a:srgbClr val="000000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892969" y="116632"/>
            <a:ext cx="7358063" cy="857250"/>
          </a:xfrm>
        </p:spPr>
        <p:txBody>
          <a:bodyPr/>
          <a:lstStyle/>
          <a:p>
            <a:pPr lvl="0"/>
            <a:r>
              <a:rPr lang="es-ES" sz="2800" dirty="0" smtClean="0">
                <a:latin typeface="Gill Sans MT" panose="020B0502020104020203" pitchFamily="34" charset="0"/>
              </a:rPr>
              <a:t/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400" dirty="0" smtClean="0">
                <a:latin typeface="Gill Sans MT" panose="020B0502020104020203" pitchFamily="34" charset="0"/>
              </a:rPr>
              <a:t>MARCHA en </a:t>
            </a:r>
            <a:r>
              <a:rPr lang="en-US" sz="2400" dirty="0" smtClean="0">
                <a:solidFill>
                  <a:prstClr val="black"/>
                </a:solidFill>
                <a:latin typeface="Gill Sans MT" pitchFamily="34" charset="0"/>
              </a:rPr>
              <a:t>PARÁLISIS CEREBRAL </a:t>
            </a:r>
            <a:r>
              <a:rPr lang="en-US" sz="2400" dirty="0">
                <a:solidFill>
                  <a:prstClr val="black"/>
                </a:solidFill>
                <a:latin typeface="Gill Sans MT" pitchFamily="34" charset="0"/>
              </a:rPr>
              <a:t>con BCI</a:t>
            </a:r>
            <a: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</a:b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9512" y="1268760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itchFamily="34" charset="0"/>
              <a:buChar char="•"/>
            </a:pPr>
            <a:endParaRPr lang="es-ES" sz="2200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s-ES" sz="2200" kern="0" dirty="0" smtClean="0">
                <a:solidFill>
                  <a:srgbClr val="000000"/>
                </a:solidFill>
                <a:latin typeface="Gill Sans MT" pitchFamily="34" charset="0"/>
              </a:rPr>
              <a:t>Fenómeno neurofisiológico modulado: desincronización de ritmos corticales motores</a:t>
            </a:r>
            <a:endParaRPr lang="es-ES" sz="2200" kern="0" dirty="0">
              <a:solidFill>
                <a:srgbClr val="000000"/>
              </a:solidFill>
              <a:latin typeface="Gill Sans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57888"/>
            <a:ext cx="44005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0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 smtClean="0">
                <a:latin typeface="Gill Sans MT" pitchFamily="34" charset="0"/>
              </a:rPr>
              <a:t>Realidad Virtual (</a:t>
            </a:r>
            <a:r>
              <a:rPr lang="es-ES" sz="2000" b="1" dirty="0" smtClean="0">
                <a:latin typeface="Gill Sans MT" pitchFamily="34" charset="0"/>
              </a:rPr>
              <a:t>RV</a:t>
            </a:r>
            <a:r>
              <a:rPr lang="es-ES" sz="2000" dirty="0" smtClean="0">
                <a:latin typeface="Gill Sans MT" pitchFamily="34" charset="0"/>
              </a:rPr>
              <a:t>)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9512" y="1268760"/>
            <a:ext cx="5679584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/>
              <a:buChar char="•"/>
            </a:pPr>
            <a:r>
              <a:rPr lang="es-ES" sz="2000" dirty="0">
                <a:latin typeface="Gill Sans MT" pitchFamily="34" charset="0"/>
                <a:ea typeface="Calibri"/>
                <a:cs typeface="Times New Roman"/>
              </a:rPr>
              <a:t>E</a:t>
            </a:r>
            <a:r>
              <a:rPr lang="es-ES" sz="2000" dirty="0" smtClean="0">
                <a:latin typeface="Gill Sans MT" pitchFamily="34" charset="0"/>
                <a:ea typeface="Calibri"/>
                <a:cs typeface="Times New Roman"/>
              </a:rPr>
              <a:t>stimulación </a:t>
            </a:r>
            <a:r>
              <a:rPr lang="es-ES" sz="2000" dirty="0">
                <a:latin typeface="Gill Sans MT" pitchFamily="34" charset="0"/>
                <a:ea typeface="Calibri"/>
                <a:cs typeface="Times New Roman"/>
              </a:rPr>
              <a:t>interactiva mediante un entorno simulado de objetos y eventos que proporciona al paciente </a:t>
            </a:r>
            <a:r>
              <a:rPr lang="es-ES" sz="2000" b="1" dirty="0">
                <a:latin typeface="Gill Sans MT" pitchFamily="34" charset="0"/>
                <a:ea typeface="Calibri"/>
                <a:cs typeface="Times New Roman"/>
              </a:rPr>
              <a:t>realimentación visual </a:t>
            </a:r>
            <a:r>
              <a:rPr lang="es-ES" sz="2000" dirty="0">
                <a:latin typeface="Gill Sans MT" pitchFamily="34" charset="0"/>
                <a:ea typeface="Calibri"/>
                <a:cs typeface="Times New Roman"/>
              </a:rPr>
              <a:t>sobre la ejecución real de un movimiento o el alcance de un </a:t>
            </a:r>
            <a:r>
              <a:rPr lang="es-ES" sz="2000" dirty="0" smtClean="0">
                <a:latin typeface="Gill Sans MT" pitchFamily="34" charset="0"/>
                <a:ea typeface="Calibri"/>
                <a:cs typeface="Times New Roman"/>
              </a:rPr>
              <a:t>objetivo</a:t>
            </a:r>
          </a:p>
          <a:p>
            <a:pPr marL="342900" indent="-342900" algn="just">
              <a:spcAft>
                <a:spcPts val="1000"/>
              </a:spcAft>
              <a:buFont typeface="Arial"/>
              <a:buChar char="•"/>
            </a:pPr>
            <a:r>
              <a:rPr lang="es-ES" sz="2000" dirty="0">
                <a:latin typeface="Gill Sans MT" pitchFamily="34" charset="0"/>
                <a:ea typeface="Calibri"/>
                <a:cs typeface="Times New Roman"/>
              </a:rPr>
              <a:t>O</a:t>
            </a:r>
            <a:r>
              <a:rPr lang="es-ES" sz="2000" dirty="0" smtClean="0">
                <a:latin typeface="Gill Sans MT" pitchFamily="34" charset="0"/>
                <a:ea typeface="Calibri"/>
                <a:cs typeface="Times New Roman"/>
              </a:rPr>
              <a:t>portunidad </a:t>
            </a:r>
            <a:r>
              <a:rPr lang="es-ES" sz="2000" dirty="0">
                <a:latin typeface="Gill Sans MT" pitchFamily="34" charset="0"/>
                <a:ea typeface="Calibri"/>
                <a:cs typeface="Times New Roman"/>
              </a:rPr>
              <a:t>de practicar diariamente dentro y fuera del entorno hospitalario incrementando la </a:t>
            </a:r>
            <a:r>
              <a:rPr lang="es-ES" sz="2000" b="1" dirty="0">
                <a:latin typeface="Gill Sans MT" pitchFamily="34" charset="0"/>
                <a:ea typeface="Calibri"/>
                <a:cs typeface="Times New Roman"/>
              </a:rPr>
              <a:t>motivación y la </a:t>
            </a:r>
            <a:r>
              <a:rPr lang="es-ES" sz="2000" b="1" dirty="0" smtClean="0">
                <a:latin typeface="Gill Sans MT" pitchFamily="34" charset="0"/>
                <a:ea typeface="Calibri"/>
                <a:cs typeface="Times New Roman"/>
              </a:rPr>
              <a:t>atención</a:t>
            </a:r>
          </a:p>
          <a:p>
            <a:pPr marL="342900" indent="-342900" algn="just">
              <a:spcAft>
                <a:spcPts val="1000"/>
              </a:spcAft>
              <a:buFont typeface="Arial"/>
              <a:buChar char="•"/>
            </a:pPr>
            <a:r>
              <a:rPr lang="es-ES" sz="2000" b="1" dirty="0">
                <a:latin typeface="Gill Sans MT" pitchFamily="34" charset="0"/>
                <a:ea typeface="Calibri"/>
                <a:cs typeface="Times New Roman"/>
              </a:rPr>
              <a:t>P</a:t>
            </a:r>
            <a:r>
              <a:rPr lang="es-ES" sz="2000" b="1" dirty="0" smtClean="0">
                <a:latin typeface="Gill Sans MT" pitchFamily="34" charset="0"/>
                <a:ea typeface="Calibri"/>
                <a:cs typeface="Times New Roman"/>
              </a:rPr>
              <a:t>ersonalización</a:t>
            </a:r>
            <a:r>
              <a:rPr lang="es-ES" sz="2000" dirty="0" smtClean="0">
                <a:latin typeface="Gill Sans MT" pitchFamily="34" charset="0"/>
                <a:ea typeface="Calibri"/>
                <a:cs typeface="Times New Roman"/>
              </a:rPr>
              <a:t>: estímulos, práctica intensiva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42317"/>
            <a:ext cx="2702891" cy="23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427984" y="491387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000" b="1" dirty="0">
                <a:latin typeface="Gill Sans MT" pitchFamily="34" charset="0"/>
                <a:ea typeface="Calibri"/>
              </a:rPr>
              <a:t>Puente</a:t>
            </a:r>
            <a:r>
              <a:rPr lang="es-ES" sz="2000" dirty="0">
                <a:latin typeface="Gill Sans MT" pitchFamily="34" charset="0"/>
                <a:ea typeface="Calibri"/>
              </a:rPr>
              <a:t> entre la intención del movimiento y su ejecución ayudando a los pacientes a </a:t>
            </a:r>
            <a:r>
              <a:rPr lang="es-ES" sz="2000" b="1" dirty="0">
                <a:latin typeface="Gill Sans MT" pitchFamily="34" charset="0"/>
                <a:ea typeface="Calibri"/>
              </a:rPr>
              <a:t>reaprender</a:t>
            </a:r>
            <a:r>
              <a:rPr lang="es-ES" sz="2000" dirty="0">
                <a:latin typeface="Gill Sans MT" pitchFamily="34" charset="0"/>
                <a:ea typeface="Calibri"/>
              </a:rPr>
              <a:t> el control motor</a:t>
            </a:r>
            <a:endParaRPr lang="es-ES" sz="2000" dirty="0">
              <a:latin typeface="Gill Sans MT" pitchFamily="34" charset="0"/>
              <a:ea typeface="Calibri"/>
              <a:cs typeface="Times New Roman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509120"/>
            <a:ext cx="39497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34468"/>
            <a:ext cx="4248472" cy="3114812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 err="1" smtClean="0">
                <a:latin typeface="Gill Sans MT" pitchFamily="34" charset="0"/>
              </a:rPr>
              <a:t>Neurofeedback</a:t>
            </a:r>
            <a:r>
              <a:rPr lang="es-ES" sz="2000" dirty="0" smtClean="0">
                <a:latin typeface="Gill Sans MT" pitchFamily="34" charset="0"/>
              </a:rPr>
              <a:t> (</a:t>
            </a:r>
            <a:r>
              <a:rPr lang="es-ES" sz="2000" b="1" dirty="0" smtClean="0">
                <a:latin typeface="Gill Sans MT" pitchFamily="34" charset="0"/>
              </a:rPr>
              <a:t>NFB</a:t>
            </a:r>
            <a:r>
              <a:rPr lang="es-ES" sz="2000" dirty="0" smtClean="0">
                <a:latin typeface="Gill Sans MT" pitchFamily="34" charset="0"/>
              </a:rPr>
              <a:t>)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35496" y="1484784"/>
            <a:ext cx="892899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s-ES" sz="22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Modulación voluntaria de la actividad cerebral mediante su </a:t>
            </a:r>
            <a:r>
              <a:rPr lang="es-ES" sz="22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visualización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4644008" y="2420888"/>
            <a:ext cx="432048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s-ES" sz="2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Entrenar buscando </a:t>
            </a:r>
            <a:r>
              <a:rPr lang="es-ES" sz="20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patrones de actividad cortica</a:t>
            </a:r>
            <a:r>
              <a:rPr lang="es-ES" sz="2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l específicos vinculados a </a:t>
            </a:r>
            <a:r>
              <a:rPr lang="es-ES" sz="20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buenos niveles</a:t>
            </a:r>
            <a:r>
              <a:rPr lang="es-ES" sz="2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de respuesta </a:t>
            </a:r>
            <a:r>
              <a:rPr lang="es-ES" sz="2000" b="1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conductual</a:t>
            </a:r>
            <a:r>
              <a:rPr lang="es-ES" sz="2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(movimiento, cognición, mental)</a:t>
            </a:r>
          </a:p>
        </p:txBody>
      </p:sp>
    </p:spTree>
    <p:extLst>
      <p:ext uri="{BB962C8B-B14F-4D97-AF65-F5344CB8AC3E}">
        <p14:creationId xmlns:p14="http://schemas.microsoft.com/office/powerpoint/2010/main" val="32407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105721"/>
              </p:ext>
            </p:extLst>
          </p:nvPr>
        </p:nvGraphicFramePr>
        <p:xfrm>
          <a:off x="200613" y="1340785"/>
          <a:ext cx="7959693" cy="5303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Flecha arriba y abajo"/>
          <p:cNvSpPr/>
          <p:nvPr/>
        </p:nvSpPr>
        <p:spPr bwMode="auto">
          <a:xfrm>
            <a:off x="7308304" y="1412776"/>
            <a:ext cx="1656184" cy="5112568"/>
          </a:xfrm>
          <a:prstGeom prst="upDownArrow">
            <a:avLst>
              <a:gd name="adj1" fmla="val 50000"/>
              <a:gd name="adj2" fmla="val 32470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s-ES" sz="1200" smtClean="0">
              <a:solidFill>
                <a:srgbClr val="000000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0"/>
            <a:ext cx="7358063" cy="1035844"/>
          </a:xfrm>
        </p:spPr>
        <p:txBody>
          <a:bodyPr/>
          <a:lstStyle/>
          <a:p>
            <a:pPr defTabSz="381712"/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2400" b="1" dirty="0" err="1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gNec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Neural and </a:t>
            </a:r>
            <a:r>
              <a:rPr lang="es-ES" sz="2400" b="1" dirty="0" err="1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Cognitive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 </a:t>
            </a:r>
            <a:r>
              <a:rPr lang="es-ES" sz="2400" b="1" dirty="0" err="1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>Engineering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sym typeface="Gill Sans" charset="0"/>
              </a:rPr>
            </a:br>
            <a:endParaRPr lang="es-ES" sz="1400" b="1" dirty="0">
              <a:solidFill>
                <a:schemeClr val="accent1">
                  <a:lumMod val="50000"/>
                </a:schemeClr>
              </a:solidFill>
              <a:latin typeface="Gill Sans MT" pitchFamily="34" charset="0"/>
              <a:sym typeface="Gill Sans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668344" y="2996952"/>
            <a:ext cx="9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000000"/>
                </a:solidFill>
                <a:latin typeface="Gill Sans MT" pitchFamily="34" charset="0"/>
              </a:rPr>
              <a:t>Daños </a:t>
            </a:r>
          </a:p>
          <a:p>
            <a:pPr algn="ctr"/>
            <a:r>
              <a:rPr lang="es-ES" sz="1200" dirty="0" smtClean="0">
                <a:solidFill>
                  <a:srgbClr val="000000"/>
                </a:solidFill>
                <a:latin typeface="Gill Sans MT" pitchFamily="34" charset="0"/>
              </a:rPr>
              <a:t>neurológicos</a:t>
            </a:r>
            <a:endParaRPr lang="es-ES" sz="12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795412" y="3942565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000000"/>
                </a:solidFill>
                <a:latin typeface="Gill Sans MT" pitchFamily="34" charset="0"/>
              </a:rPr>
              <a:t>Minería</a:t>
            </a:r>
          </a:p>
          <a:p>
            <a:pPr algn="ctr"/>
            <a:r>
              <a:rPr lang="es-ES" sz="1200" dirty="0" smtClean="0">
                <a:solidFill>
                  <a:srgbClr val="000000"/>
                </a:solidFill>
                <a:latin typeface="Gill Sans MT" pitchFamily="34" charset="0"/>
              </a:rPr>
              <a:t>de datos</a:t>
            </a:r>
            <a:endParaRPr lang="es-ES" sz="12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92896"/>
            <a:ext cx="504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445107"/>
            <a:ext cx="504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89145"/>
            <a:ext cx="519141" cy="51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83" y="5229200"/>
            <a:ext cx="519141" cy="4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736775" y="2215897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err="1" smtClean="0">
                <a:solidFill>
                  <a:srgbClr val="000000"/>
                </a:solidFill>
                <a:latin typeface="Gill Sans MT" pitchFamily="34" charset="0"/>
              </a:rPr>
              <a:t>Bioseñales</a:t>
            </a:r>
            <a:endParaRPr lang="es-ES" sz="12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762120" y="4941168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000000"/>
                </a:solidFill>
                <a:latin typeface="Gill Sans MT" pitchFamily="34" charset="0"/>
              </a:rPr>
              <a:t>Robótica</a:t>
            </a:r>
            <a:endParaRPr lang="es-ES" sz="12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 rot="16200000">
            <a:off x="7051021" y="3761872"/>
            <a:ext cx="350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  <a:latin typeface="Gill Sans MT" pitchFamily="34" charset="0"/>
              </a:rPr>
              <a:t>C o n t r o l – F u n c i ó n</a:t>
            </a:r>
            <a:endParaRPr lang="es-ES" sz="2400" dirty="0">
              <a:solidFill>
                <a:srgbClr val="0000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400" b="1" dirty="0" smtClean="0">
                <a:latin typeface="Gill Sans MT" panose="020B0502020104020203" pitchFamily="34" charset="0"/>
              </a:rPr>
              <a:t>TMS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pic>
        <p:nvPicPr>
          <p:cNvPr id="6" name="Picture 2" descr="https://cdn.psychologytoday.com/sites/default/files/styles/article-inline-half/public/blogs/84335/2014/01/142724-144052.png?itok=ClZ4n5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96" y="1916832"/>
            <a:ext cx="304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1268760"/>
            <a:ext cx="87849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b) </a:t>
            </a:r>
            <a:r>
              <a:rPr lang="en-US" sz="2400" b="1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Neuromodulación</a:t>
            </a:r>
            <a:r>
              <a:rPr lang="en-US" sz="24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exógena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</a:p>
          <a:p>
            <a:pPr algn="just"/>
            <a:endParaRPr lang="en-US" sz="1200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342900" lvl="3" indent="-342900" algn="just">
              <a:buFont typeface="Arial"/>
              <a:buChar char="•"/>
            </a:pPr>
            <a:r>
              <a:rPr lang="es-ES" sz="2200" kern="0" dirty="0">
                <a:solidFill>
                  <a:srgbClr val="000000"/>
                </a:solidFill>
                <a:latin typeface="Gill Sans MT" pitchFamily="34" charset="0"/>
              </a:rPr>
              <a:t>Actividad neuronal </a:t>
            </a:r>
            <a:r>
              <a:rPr lang="es-ES" sz="2200" kern="0" dirty="0" smtClean="0">
                <a:solidFill>
                  <a:srgbClr val="000000"/>
                </a:solidFill>
                <a:latin typeface="Gill Sans MT" pitchFamily="34" charset="0"/>
              </a:rPr>
              <a:t>modificada </a:t>
            </a:r>
            <a:r>
              <a:rPr lang="es-ES" sz="2200" kern="0" dirty="0" smtClean="0">
                <a:latin typeface="Gill Sans MT" pitchFamily="34" charset="0"/>
              </a:rPr>
              <a:t>por </a:t>
            </a:r>
            <a:r>
              <a:rPr lang="es-ES" sz="2200" b="1" kern="0" dirty="0">
                <a:latin typeface="Gill Sans MT" pitchFamily="34" charset="0"/>
              </a:rPr>
              <a:t>estímulos </a:t>
            </a:r>
            <a:r>
              <a:rPr lang="es-ES" sz="2200" b="1" kern="0" dirty="0" smtClean="0">
                <a:latin typeface="Gill Sans MT" pitchFamily="34" charset="0"/>
              </a:rPr>
              <a:t>externos</a:t>
            </a:r>
          </a:p>
          <a:p>
            <a:pPr marL="342900" lvl="3" indent="-342900" algn="just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2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Estimulación</a:t>
            </a:r>
            <a:r>
              <a:rPr lang="en-US" sz="22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Magnética</a:t>
            </a:r>
            <a:r>
              <a:rPr lang="en-US" sz="22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Transcraneal</a:t>
            </a:r>
            <a:r>
              <a:rPr lang="en-US" sz="22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Gill Sans MT"/>
                <a:cs typeface="Gill Sans MT"/>
              </a:rPr>
              <a:t>(TMS)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39552" y="3144738"/>
            <a:ext cx="5376936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Modificación de la “excitabilidad”</a:t>
            </a:r>
          </a:p>
          <a:p>
            <a:pPr lvl="0" algn="just">
              <a:buFont typeface="Wingdings" panose="05000000000000000000" pitchFamily="2" charset="2"/>
              <a:buChar char="ü"/>
              <a:defRPr/>
            </a:pPr>
            <a:endParaRPr lang="es-E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Se aplica en pulsos separados por espacios de </a:t>
            </a:r>
          </a:p>
          <a:p>
            <a:pPr lvl="0" algn="just">
              <a:defRPr/>
            </a:pPr>
            <a:r>
              <a:rPr 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     tiempo determinado (ráfagas):  TMS repetitivo</a:t>
            </a:r>
          </a:p>
          <a:p>
            <a:pPr lvl="0" algn="just">
              <a:buFont typeface="Wingdings" panose="05000000000000000000" pitchFamily="2" charset="2"/>
              <a:buChar char="ü"/>
              <a:defRPr/>
            </a:pPr>
            <a:endParaRPr lang="es-E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Excita si se aplican ráfagas de manera continua</a:t>
            </a:r>
          </a:p>
          <a:p>
            <a:pPr lvl="0" algn="just">
              <a:buFont typeface="Wingdings" panose="05000000000000000000" pitchFamily="2" charset="2"/>
              <a:buChar char="ü"/>
              <a:defRPr/>
            </a:pPr>
            <a:endParaRPr lang="es-E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Inhibe si se aplican ráfagas de manera intermitente</a:t>
            </a:r>
          </a:p>
          <a:p>
            <a:pPr lvl="0" algn="just">
              <a:buFont typeface="Wingdings" panose="05000000000000000000" pitchFamily="2" charset="2"/>
              <a:buChar char="ü"/>
              <a:defRPr/>
            </a:pPr>
            <a:endParaRPr lang="es-ES" sz="13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lvl="0" algn="just">
              <a:buFont typeface="Wingdings" charset="2"/>
              <a:buChar char="ü"/>
              <a:defRPr/>
            </a:pPr>
            <a:r>
              <a:rPr 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Desórdenes psiquiátricos, cognitivos y motores</a:t>
            </a:r>
          </a:p>
          <a:p>
            <a:pPr lvl="0" algn="just">
              <a:buFont typeface="Wingdings" panose="05000000000000000000" pitchFamily="2" charset="2"/>
              <a:buChar char="ü"/>
              <a:defRPr/>
            </a:pPr>
            <a:endParaRPr lang="es-ES" sz="20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>
            <a:spLocks/>
          </p:cNvSpPr>
          <p:nvPr/>
        </p:nvSpPr>
        <p:spPr>
          <a:xfrm>
            <a:off x="467544" y="1427162"/>
            <a:ext cx="8496944" cy="530433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rtlCol="0" anchor="ctr">
            <a:spAutoFit/>
          </a:bodyPr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Objetivos</a:t>
            </a:r>
          </a:p>
          <a:p>
            <a:pPr marL="285750" lvl="1" indent="-285750" algn="just" defTabSz="914400" fontAlgn="base"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457200" lvl="1" indent="-457200" algn="just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Entrenar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la memoria de trabajo WM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buscando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contrarrestar el declive cognitivo asociado al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envejecimiento: capacidad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para retener información durante períodos breves de tiempo que determina, en gran medida, las aptitudes para el razonamiento y la resolución de problemas</a:t>
            </a:r>
            <a:r>
              <a:rPr lang="es-ES" sz="2000" b="1" kern="0" dirty="0">
                <a:solidFill>
                  <a:sysClr val="windowText" lastClr="000000"/>
                </a:solidFill>
                <a:latin typeface="Gill Sans MT" pitchFamily="34" charset="0"/>
              </a:rPr>
              <a:t> </a:t>
            </a:r>
          </a:p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s-ES" sz="2000" b="1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457200" lvl="1" indent="-457200" algn="just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Identificar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correlatos neuronales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y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neuropsicológicos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derivados del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entrenamiento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de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la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WM</a:t>
            </a:r>
            <a:endParaRPr lang="es-ES" sz="2000" b="1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s-ES" sz="2000" b="1" kern="0" dirty="0" smtClean="0">
              <a:solidFill>
                <a:sysClr val="windowText" lastClr="000000"/>
              </a:solidFill>
              <a:latin typeface="Gill Sans MT" pitchFamily="34" charset="0"/>
              <a:ea typeface="ＭＳ Ｐゴシック" charset="-128"/>
              <a:cs typeface="+mn-cs"/>
            </a:endParaRPr>
          </a:p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s-ES" sz="2000" b="1" kern="0" dirty="0">
              <a:solidFill>
                <a:sysClr val="windowText" lastClr="000000"/>
              </a:solidFill>
              <a:latin typeface="Gill Sans MT" pitchFamily="34" charset="0"/>
              <a:ea typeface="ＭＳ Ｐゴシック" charset="-128"/>
              <a:cs typeface="+mn-cs"/>
            </a:endParaRPr>
          </a:p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  <a:ea typeface="ＭＳ Ｐゴシック" charset="-128"/>
                <a:cs typeface="+mn-cs"/>
              </a:rPr>
              <a:t>Metodología</a:t>
            </a:r>
          </a:p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s-ES" sz="2000" b="1" kern="0" dirty="0" smtClean="0">
              <a:solidFill>
                <a:sysClr val="windowText" lastClr="000000"/>
              </a:solidFill>
              <a:latin typeface="Gill Sans MT" pitchFamily="34" charset="0"/>
              <a:ea typeface="ＭＳ Ｐゴシック" charset="-128"/>
              <a:cs typeface="+mn-cs"/>
            </a:endParaRPr>
          </a:p>
          <a:p>
            <a:pPr marL="342900" lvl="1" indent="-342900" algn="just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ＭＳ Ｐゴシック" charset="-128"/>
                <a:cs typeface="+mn-cs"/>
              </a:rPr>
              <a:t>Entrenamiento 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  <a:ea typeface="ＭＳ Ｐゴシック" charset="-128"/>
                <a:cs typeface="+mn-cs"/>
              </a:rPr>
              <a:t>implícito: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ＭＳ Ｐゴシック" charset="-128"/>
                <a:cs typeface="+mn-cs"/>
              </a:rPr>
              <a:t> sólo se informa de aciertos y fallos y no se enseñan estrategias para memorizar</a:t>
            </a:r>
            <a:endParaRPr lang="es-ES" sz="2000" b="1" kern="0" dirty="0">
              <a:solidFill>
                <a:sysClr val="windowText" lastClr="000000"/>
              </a:solidFill>
              <a:latin typeface="Gill Sans MT" pitchFamily="34" charset="0"/>
              <a:ea typeface="ＭＳ Ｐゴシック" charset="-128"/>
              <a:cs typeface="+mn-cs"/>
            </a:endParaRPr>
          </a:p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s-ES" sz="2000" b="1" kern="0" dirty="0" smtClean="0">
              <a:solidFill>
                <a:sysClr val="windowText" lastClr="000000"/>
              </a:solidFill>
              <a:latin typeface="Gill Sans MT" pitchFamily="34" charset="0"/>
              <a:ea typeface="ＭＳ Ｐゴシック" charset="-128"/>
              <a:cs typeface="+mn-cs"/>
            </a:endParaRPr>
          </a:p>
          <a:p>
            <a:pPr marL="0" lvl="1" indent="0" algn="just"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s-ES" sz="2000" b="1" dirty="0">
              <a:solidFill>
                <a:prstClr val="black"/>
              </a:solidFill>
              <a:latin typeface="Gill Sans MT" pitchFamily="34" charset="0"/>
              <a:ea typeface="ＭＳ Ｐゴシック" charset="-128"/>
              <a:cs typeface="+mn-cs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857250"/>
          </a:xfrm>
        </p:spPr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>
                <a:latin typeface="Gill Sans MT" panose="020B0502020104020203" pitchFamily="34" charset="0"/>
              </a:rPr>
              <a:t>Entrenamiento para funciones cognitivas específicas</a:t>
            </a:r>
            <a:endParaRPr lang="es-E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884368" y="4456368"/>
            <a:ext cx="111440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RITMOS:</a:t>
            </a:r>
          </a:p>
          <a:p>
            <a:endParaRPr lang="en-US" dirty="0" smtClean="0">
              <a:solidFill>
                <a:srgbClr val="000000"/>
              </a:solidFill>
              <a:latin typeface="Gill Sans MT" pitchFamily="34" charset="0"/>
              <a:ea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3-7 Hz </a:t>
            </a:r>
          </a:p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7-12 </a:t>
            </a:r>
            <a:r>
              <a:rPr lang="en-US" dirty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Hz </a:t>
            </a:r>
            <a:endParaRPr lang="en-US" dirty="0" smtClean="0">
              <a:solidFill>
                <a:srgbClr val="000000"/>
              </a:solidFill>
              <a:latin typeface="Gill Sans MT" pitchFamily="34" charset="0"/>
              <a:ea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12-30 Hz </a:t>
            </a:r>
            <a:endParaRPr lang="es-ES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364088" y="4437112"/>
            <a:ext cx="20056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16 ELECTRODOS: </a:t>
            </a:r>
          </a:p>
          <a:p>
            <a:endParaRPr lang="en-US" dirty="0" smtClean="0">
              <a:solidFill>
                <a:srgbClr val="000000"/>
              </a:solidFill>
              <a:latin typeface="Gill Sans MT" pitchFamily="34" charset="0"/>
              <a:ea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4 </a:t>
            </a:r>
            <a:r>
              <a:rPr lang="en-US" dirty="0" err="1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Frontales</a:t>
            </a:r>
            <a:endParaRPr lang="en-US" dirty="0" smtClean="0">
              <a:solidFill>
                <a:srgbClr val="000000"/>
              </a:solidFill>
              <a:latin typeface="Gill Sans MT" pitchFamily="34" charset="0"/>
              <a:ea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4 </a:t>
            </a:r>
            <a:r>
              <a:rPr lang="en-US" dirty="0" err="1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Frontocentrales</a:t>
            </a:r>
            <a:endParaRPr lang="en-US" dirty="0" smtClean="0">
              <a:solidFill>
                <a:srgbClr val="000000"/>
              </a:solidFill>
              <a:latin typeface="Gill Sans MT" pitchFamily="34" charset="0"/>
              <a:ea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4 </a:t>
            </a:r>
            <a:r>
              <a:rPr lang="en-US" dirty="0" err="1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Centroparietales</a:t>
            </a:r>
            <a:endParaRPr lang="en-US" dirty="0" smtClean="0">
              <a:solidFill>
                <a:srgbClr val="000000"/>
              </a:solidFill>
              <a:latin typeface="Gill Sans MT" pitchFamily="34" charset="0"/>
              <a:ea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4 </a:t>
            </a:r>
            <a:r>
              <a:rPr lang="en-US" dirty="0" err="1" smtClean="0">
                <a:solidFill>
                  <a:srgbClr val="000000"/>
                </a:solidFill>
                <a:latin typeface="Gill Sans MT" pitchFamily="34" charset="0"/>
                <a:ea typeface="Times New Roman"/>
              </a:rPr>
              <a:t>Parietales</a:t>
            </a:r>
            <a:endParaRPr lang="en-US" dirty="0" smtClean="0">
              <a:solidFill>
                <a:srgbClr val="000000"/>
              </a:solidFill>
              <a:latin typeface="Gill Sans MT" pitchFamily="34" charset="0"/>
              <a:ea typeface="Times New Roman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00808"/>
            <a:ext cx="3216598" cy="2158675"/>
          </a:xfrm>
          <a:prstGeom prst="rect">
            <a:avLst/>
          </a:prstGeom>
        </p:spPr>
      </p:pic>
      <p:pic>
        <p:nvPicPr>
          <p:cNvPr id="7" name="2705201304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2140056"/>
            <a:ext cx="5040560" cy="3089144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857250"/>
          </a:xfrm>
        </p:spPr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>
                <a:latin typeface="Gill Sans MT" panose="020B0502020104020203" pitchFamily="34" charset="0"/>
              </a:rPr>
              <a:t>Entrenamiento para funciones cognitivas específicas</a:t>
            </a:r>
            <a:endParaRPr lang="es-E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3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>
            <a:spLocks/>
          </p:cNvSpPr>
          <p:nvPr/>
        </p:nvSpPr>
        <p:spPr>
          <a:xfrm>
            <a:off x="179512" y="1772816"/>
            <a:ext cx="8784976" cy="468878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rtlCol="0" anchor="ctr">
            <a:spAutoFit/>
          </a:bodyPr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Esta aplicación se sustenta en la hipótesis de que las conexiones sinápticas que determinan la capacidad de la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memoria de trabajo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están gobernadas por las mismas leyes de plasticidad que caracterizan otras partes del cerebro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El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envejecimiento parece limitar la capacidad plástica del cerebro, asociándose con un decremento de la actividad de la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red funcional DMN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(córtex </a:t>
            </a:r>
            <a:r>
              <a:rPr lang="es-ES" sz="2000" dirty="0" err="1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fronto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-parietal, córtex </a:t>
            </a:r>
            <a:r>
              <a:rPr lang="es-ES" sz="2000" dirty="0" err="1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cingulado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</a:t>
            </a:r>
            <a:r>
              <a:rPr lang="es-ES" sz="2000" dirty="0" err="1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postero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-medial, hipocampo) implicada en funciones ejecutivas, de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memoria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y de atención </a:t>
            </a:r>
            <a:endParaRPr lang="es-ES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Existen evidencias empíricas de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cambios morfo-funcionales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(</a:t>
            </a:r>
            <a:r>
              <a:rPr lang="es-ES" sz="2000" dirty="0" err="1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fMRI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, expresión genes relativos a la dopamina) en población mayor cuando realiza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entrenamiento 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cognitivo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, incrementándose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la actividad en las áreas frontal, temporal y occipital así como la conectividad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 distintas áreas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_tradnl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857250"/>
          </a:xfrm>
        </p:spPr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>
                <a:latin typeface="Gill Sans MT" panose="020B0502020104020203" pitchFamily="34" charset="0"/>
              </a:rPr>
              <a:t>Entrenamiento para funciones cognitivas específicas</a:t>
            </a:r>
            <a:endParaRPr lang="es-E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7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412776"/>
            <a:ext cx="8300268" cy="4824536"/>
          </a:xfrm>
        </p:spPr>
        <p:txBody>
          <a:bodyPr anchor="t" anchorCtr="0"/>
          <a:lstStyle/>
          <a:p>
            <a:pPr>
              <a:buSzPct val="171000"/>
            </a:pPr>
            <a:r>
              <a:rPr lang="es-ES" sz="2000" dirty="0" smtClean="0">
                <a:latin typeface="Gill Sans MT" pitchFamily="34" charset="0"/>
              </a:rPr>
              <a:t>4 niveles de carga cognitiva:</a:t>
            </a:r>
          </a:p>
          <a:p>
            <a:pPr>
              <a:spcBef>
                <a:spcPts val="0"/>
              </a:spcBef>
              <a:buSzPct val="171000"/>
            </a:pPr>
            <a:endParaRPr lang="es-ES" sz="2000" dirty="0" smtClean="0">
              <a:latin typeface="Gill Sans MT" pitchFamily="34" charset="0"/>
            </a:endParaRPr>
          </a:p>
          <a:p>
            <a:pPr marL="0" indent="0">
              <a:buSzPct val="171000"/>
              <a:buNone/>
            </a:pPr>
            <a:r>
              <a:rPr lang="es-ES" sz="2000" b="1" dirty="0" smtClean="0">
                <a:latin typeface="Gill Sans MT" pitchFamily="34" charset="0"/>
              </a:rPr>
              <a:t>Fase de codificación (3 segundos):</a:t>
            </a:r>
          </a:p>
          <a:p>
            <a:pPr marL="0" indent="0">
              <a:buSzPct val="171000"/>
              <a:buNone/>
            </a:pPr>
            <a:r>
              <a:rPr lang="es-ES" sz="2000" dirty="0" smtClean="0">
                <a:latin typeface="Gill Sans MT" pitchFamily="34" charset="0"/>
              </a:rPr>
              <a:t>         Nivel I		Nivel II		    Nivel III	         Nivel IV</a:t>
            </a:r>
          </a:p>
          <a:p>
            <a:pPr marL="0" indent="0">
              <a:buSzPct val="171000"/>
              <a:buNone/>
            </a:pPr>
            <a:endParaRPr lang="es-ES" sz="2000" dirty="0" smtClean="0">
              <a:latin typeface="Gill Sans MT" pitchFamily="34" charset="0"/>
            </a:endParaRPr>
          </a:p>
          <a:p>
            <a:pPr marL="0" indent="0">
              <a:buSzPct val="171000"/>
              <a:buNone/>
            </a:pPr>
            <a:endParaRPr lang="es-ES" sz="2000" dirty="0" smtClean="0">
              <a:latin typeface="Gill Sans MT" pitchFamily="34" charset="0"/>
            </a:endParaRPr>
          </a:p>
          <a:p>
            <a:pPr marL="0" indent="0">
              <a:buSzPct val="171000"/>
              <a:buNone/>
            </a:pPr>
            <a:endParaRPr lang="es-ES" sz="2000" dirty="0" smtClean="0">
              <a:latin typeface="Gill Sans MT" pitchFamily="34" charset="0"/>
            </a:endParaRPr>
          </a:p>
          <a:p>
            <a:pPr marL="0" lvl="0" indent="0">
              <a:buSzPct val="171000"/>
              <a:buNone/>
            </a:pPr>
            <a:endParaRPr lang="es-ES" sz="2000" b="1" dirty="0" smtClean="0">
              <a:latin typeface="Gill Sans MT" pitchFamily="34" charset="0"/>
            </a:endParaRPr>
          </a:p>
          <a:p>
            <a:pPr marL="0" lvl="0" indent="0">
              <a:buSzPct val="171000"/>
              <a:buNone/>
            </a:pPr>
            <a:r>
              <a:rPr lang="es-ES" sz="2000" b="1" dirty="0" smtClean="0">
                <a:latin typeface="Gill Sans MT" pitchFamily="34" charset="0"/>
              </a:rPr>
              <a:t>Fase de consolidación (2 segundos):</a:t>
            </a:r>
          </a:p>
          <a:p>
            <a:pPr marL="0" lvl="0" indent="0">
              <a:buSzPct val="171000"/>
              <a:buNone/>
            </a:pPr>
            <a:endParaRPr lang="es-ES" sz="2000" b="1" dirty="0" smtClean="0">
              <a:latin typeface="Gill Sans MT" pitchFamily="34" charset="0"/>
            </a:endParaRPr>
          </a:p>
          <a:p>
            <a:pPr marL="0" lvl="0" indent="0">
              <a:buSzPct val="171000"/>
              <a:buNone/>
            </a:pPr>
            <a:endParaRPr lang="es-ES" dirty="0" smtClean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latin typeface="Gill Sans MT" panose="020B0502020104020203" pitchFamily="34" charset="0"/>
              </a:rPr>
              <a:t>REHABILITACIÓN</a:t>
            </a:r>
            <a:r>
              <a:rPr lang="es-ES" sz="2800" dirty="0" smtClean="0">
                <a:latin typeface="Gill Sans MT" panose="020B0502020104020203" pitchFamily="34" charset="0"/>
              </a:rPr>
              <a:t/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5265"/>
            <a:ext cx="1675213" cy="104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5452"/>
            <a:ext cx="1674955" cy="10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73" y="2995265"/>
            <a:ext cx="1675214" cy="104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11" y="2995265"/>
            <a:ext cx="161315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 bwMode="auto">
          <a:xfrm>
            <a:off x="1350669" y="5013176"/>
            <a:ext cx="1565147" cy="9144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s-ES" sz="1200" smtClean="0">
              <a:solidFill>
                <a:srgbClr val="000000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5290" y="1484785"/>
            <a:ext cx="8237190" cy="5114254"/>
          </a:xfrm>
        </p:spPr>
        <p:txBody>
          <a:bodyPr anchor="t" anchorCtr="0"/>
          <a:lstStyle/>
          <a:p>
            <a:pPr marL="0" lvl="0" indent="0">
              <a:spcBef>
                <a:spcPts val="0"/>
              </a:spcBef>
              <a:buSzPct val="171000"/>
              <a:buNone/>
            </a:pPr>
            <a:r>
              <a:rPr lang="es-ES" sz="2000" b="1" dirty="0">
                <a:latin typeface="Gill Sans MT" pitchFamily="34" charset="0"/>
              </a:rPr>
              <a:t>Fase de recuerdo:</a:t>
            </a: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2000" b="1" dirty="0" smtClean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2000" b="1" dirty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r>
              <a:rPr lang="es-ES" sz="2000" b="1" dirty="0" smtClean="0">
                <a:latin typeface="Gill Sans MT" pitchFamily="34" charset="0"/>
              </a:rPr>
              <a:t>			</a:t>
            </a:r>
          </a:p>
          <a:p>
            <a:pPr marL="0" lvl="0" indent="0">
              <a:spcBef>
                <a:spcPts val="0"/>
              </a:spcBef>
              <a:buSzPct val="171000"/>
              <a:buNone/>
            </a:pPr>
            <a:r>
              <a:rPr lang="es-ES" sz="2000" b="1" dirty="0">
                <a:latin typeface="Gill Sans MT" pitchFamily="34" charset="0"/>
              </a:rPr>
              <a:t>	</a:t>
            </a:r>
            <a:r>
              <a:rPr lang="es-ES" sz="2000" b="1" dirty="0" smtClean="0">
                <a:latin typeface="Gill Sans MT" pitchFamily="34" charset="0"/>
              </a:rPr>
              <a:t>		Acierto: se pasa al siguiente ejercicio</a:t>
            </a:r>
            <a:endParaRPr lang="es-ES" sz="2000" b="1" dirty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2000" b="1" dirty="0" smtClean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2000" b="1" dirty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2000" b="1" dirty="0" smtClean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2000" b="1" dirty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2000" b="1" dirty="0" smtClean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r>
              <a:rPr lang="es-ES" sz="2000" b="1" dirty="0">
                <a:latin typeface="Gill Sans MT" pitchFamily="34" charset="0"/>
              </a:rPr>
              <a:t>	</a:t>
            </a:r>
            <a:r>
              <a:rPr lang="es-ES" sz="2000" b="1" dirty="0" smtClean="0">
                <a:latin typeface="Gill Sans MT" pitchFamily="34" charset="0"/>
              </a:rPr>
              <a:t>		Fallo o tiempo superior a 4 segundos: </a:t>
            </a:r>
          </a:p>
          <a:p>
            <a:pPr marL="0" lvl="0" indent="0">
              <a:spcBef>
                <a:spcPts val="0"/>
              </a:spcBef>
              <a:buSzPct val="171000"/>
              <a:buNone/>
            </a:pPr>
            <a:endParaRPr lang="es-ES" sz="800" b="1" dirty="0" smtClean="0">
              <a:latin typeface="Gill Sans MT" pitchFamily="34" charset="0"/>
            </a:endParaRPr>
          </a:p>
          <a:p>
            <a:pPr marL="0" lvl="0" indent="0">
              <a:spcBef>
                <a:spcPts val="0"/>
              </a:spcBef>
              <a:buSzPct val="171000"/>
              <a:buNone/>
            </a:pPr>
            <a:r>
              <a:rPr lang="es-ES" sz="2000" b="1" dirty="0">
                <a:latin typeface="Gill Sans MT" pitchFamily="34" charset="0"/>
              </a:rPr>
              <a:t>	</a:t>
            </a:r>
            <a:r>
              <a:rPr lang="es-ES" sz="2000" b="1" dirty="0" smtClean="0">
                <a:latin typeface="Gill Sans MT" pitchFamily="34" charset="0"/>
              </a:rPr>
              <a:t>		i) se muestra el error</a:t>
            </a:r>
          </a:p>
          <a:p>
            <a:pPr marL="0" lvl="0" indent="0">
              <a:spcBef>
                <a:spcPts val="0"/>
              </a:spcBef>
              <a:buSzPct val="171000"/>
              <a:buNone/>
            </a:pPr>
            <a:r>
              <a:rPr lang="es-ES" sz="2000" b="1" dirty="0">
                <a:latin typeface="Gill Sans MT" pitchFamily="34" charset="0"/>
              </a:rPr>
              <a:t>	</a:t>
            </a:r>
            <a:r>
              <a:rPr lang="es-ES" sz="2000" b="1" dirty="0" smtClean="0">
                <a:latin typeface="Gill Sans MT" pitchFamily="34" charset="0"/>
              </a:rPr>
              <a:t>	            ii) se presenta otro ejercicio del mismo nivel</a:t>
            </a:r>
            <a:endParaRPr lang="es-ES" sz="2000" b="1" dirty="0">
              <a:latin typeface="Gill Sans MT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latin typeface="Gill Sans MT" panose="020B0502020104020203" pitchFamily="34" charset="0"/>
              </a:rPr>
              <a:t>REHABILITACIÓN</a:t>
            </a:r>
            <a:r>
              <a:rPr lang="es-ES" sz="2800" dirty="0" smtClean="0">
                <a:latin typeface="Gill Sans MT" panose="020B0502020104020203" pitchFamily="34" charset="0"/>
              </a:rPr>
              <a:t/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86306"/>
            <a:ext cx="1856050" cy="117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755576" y="2276872"/>
            <a:ext cx="1881252" cy="1174942"/>
            <a:chOff x="755576" y="2276872"/>
            <a:chExt cx="1881252" cy="1174942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276872"/>
              <a:ext cx="1881252" cy="1174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Rectángulo"/>
            <p:cNvSpPr/>
            <p:nvPr/>
          </p:nvSpPr>
          <p:spPr bwMode="auto">
            <a:xfrm>
              <a:off x="2123728" y="3068960"/>
              <a:ext cx="415890" cy="288032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4572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200" smtClean="0">
                <a:solidFill>
                  <a:srgbClr val="000000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5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BCI-0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9552" y="1196752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sz="2000" b="1" dirty="0" smtClean="0">
              <a:solidFill>
                <a:prstClr val="black"/>
              </a:solidFill>
              <a:latin typeface="Gill Sans MT" pitchFamily="34" charset="0"/>
              <a:ea typeface="ＭＳ Ｐゴシック" charset="-128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H1</a:t>
            </a:r>
            <a:r>
              <a:rPr lang="es-ES" sz="2000" b="1" dirty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: ¿se detectan cambios en los fenómenos neurofisiológicos </a:t>
            </a:r>
            <a:r>
              <a:rPr lang="es-ES" sz="2000" b="1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asociados a los procesos de la memoria a </a:t>
            </a:r>
            <a:r>
              <a:rPr lang="es-ES" sz="2000" b="1" dirty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lo largo del proceso de entrenamiento</a:t>
            </a:r>
            <a:r>
              <a:rPr lang="es-ES" sz="2000" b="1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sz="2000" b="1" dirty="0">
              <a:solidFill>
                <a:prstClr val="black"/>
              </a:solidFill>
              <a:latin typeface="Gill Sans MT" pitchFamily="34" charset="0"/>
              <a:ea typeface="ＭＳ Ｐゴシック" charset="-128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sz="2000" b="1" dirty="0">
              <a:solidFill>
                <a:prstClr val="black"/>
              </a:solidFill>
              <a:latin typeface="Gill Sans MT" pitchFamily="34" charset="0"/>
              <a:ea typeface="ＭＳ Ｐゴシック" charset="-128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Analizada la 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evolución de la potencia de la señal EEG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 las fases de 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codificación y consolidación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 lo largo de las sesiones empleando técnicas de minería de datos: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s-ES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diferencias estadísticamente significativas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 todas las bandas de frecuencia entre diferentes sesiones y 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diferentes niveles de dificultad en todos los canales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s-ES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 sz="2000" b="1" dirty="0">
              <a:solidFill>
                <a:prstClr val="black"/>
              </a:solidFill>
              <a:latin typeface="Gill Sans MT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48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BCI-0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824536" cy="531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076056" y="2276872"/>
            <a:ext cx="36724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Diferencias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potencia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entre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Nivel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I y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Nivel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II entre 7-11 Hz en F7:</a:t>
            </a:r>
          </a:p>
          <a:p>
            <a:endParaRPr lang="en-US" sz="2000" dirty="0">
              <a:solidFill>
                <a:srgbClr val="000000"/>
              </a:solidFill>
              <a:latin typeface="Gill Sans MT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Verde: 68</a:t>
            </a:r>
            <a:r>
              <a:rPr lang="en-US" sz="2000" dirty="0">
                <a:solidFill>
                  <a:srgbClr val="000000"/>
                </a:solidFill>
                <a:latin typeface="Gill Sans MT" pitchFamily="34" charset="0"/>
              </a:rPr>
              <a:t>% 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de los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participantes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presentan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una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diferencia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positiva</a:t>
            </a:r>
            <a:endParaRPr lang="en-US" sz="20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endParaRPr lang="en-US" sz="20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Rojo: 10</a:t>
            </a:r>
            <a:r>
              <a:rPr lang="en-US" sz="2000" dirty="0">
                <a:solidFill>
                  <a:srgbClr val="000000"/>
                </a:solidFill>
                <a:latin typeface="Gill Sans MT" pitchFamily="34" charset="0"/>
              </a:rPr>
              <a:t>% </a:t>
            </a:r>
            <a:r>
              <a:rPr lang="es-ES" sz="2000" dirty="0">
                <a:solidFill>
                  <a:srgbClr val="000000"/>
                </a:solidFill>
                <a:latin typeface="Gill Sans MT" pitchFamily="34" charset="0"/>
              </a:rPr>
              <a:t>de los participantes </a:t>
            </a:r>
            <a:r>
              <a:rPr lang="es-ES" sz="2000" dirty="0" smtClean="0">
                <a:solidFill>
                  <a:srgbClr val="000000"/>
                </a:solidFill>
                <a:latin typeface="Gill Sans MT" pitchFamily="34" charset="0"/>
              </a:rPr>
              <a:t>presentan </a:t>
            </a:r>
            <a:r>
              <a:rPr lang="es-ES" sz="2000" dirty="0">
                <a:solidFill>
                  <a:srgbClr val="000000"/>
                </a:solidFill>
                <a:latin typeface="Gill Sans MT" pitchFamily="34" charset="0"/>
              </a:rPr>
              <a:t>una diferencia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negativa</a:t>
            </a:r>
            <a:endParaRPr lang="en-US" sz="20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Gris: </a:t>
            </a:r>
            <a:r>
              <a:rPr lang="en-US" sz="2000" dirty="0">
                <a:solidFill>
                  <a:srgbClr val="000000"/>
                </a:solidFill>
                <a:latin typeface="Gill Sans MT" pitchFamily="34" charset="0"/>
              </a:rPr>
              <a:t>22% 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sin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diferencias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signiticativas</a:t>
            </a:r>
            <a:endParaRPr lang="en-US" sz="200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endParaRPr lang="es-ES" sz="2000" dirty="0">
              <a:solidFill>
                <a:srgbClr val="0000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BCI-0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39552" y="1268760"/>
            <a:ext cx="835292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H1: ¿se detectan cambios en los fenómenos neurofisiológicos asociados a los procesos de la memoria a lo largo del proceso de entrenamiento</a:t>
            </a:r>
            <a:r>
              <a:rPr lang="es-ES" sz="2000" b="1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" sz="1000" b="1" dirty="0">
              <a:solidFill>
                <a:prstClr val="black"/>
              </a:solidFill>
              <a:latin typeface="Gill Sans MT" pitchFamily="34" charset="0"/>
              <a:ea typeface="ＭＳ Ｐゴシック" charset="-128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 startAt="2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Analizados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los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potenciales evocados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(</a:t>
            </a:r>
            <a:r>
              <a:rPr lang="es-ES" sz="2000" dirty="0" err="1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ERPs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) en la fase de recuerdo en las respuestas correctas para la respuesta afirmativa SÍ y la respuesta negativa NO, se encuentran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diferencias estadísticamente significativas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 diferentes sesiones y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diferentes niveles de dificultad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802863"/>
              </p:ext>
            </p:extLst>
          </p:nvPr>
        </p:nvGraphicFramePr>
        <p:xfrm>
          <a:off x="1997288" y="5425143"/>
          <a:ext cx="5527040" cy="1156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3590"/>
                <a:gridCol w="796925"/>
                <a:gridCol w="784225"/>
                <a:gridCol w="796925"/>
                <a:gridCol w="784225"/>
                <a:gridCol w="796925"/>
                <a:gridCol w="7842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Level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P2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amplitude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P2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latency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N2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amplitude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N2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latency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P3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Amplitude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P3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Latency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21.75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153.50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-9.30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199.78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26.32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307.26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17.60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155.55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-12.08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198.73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23.21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310.13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14.71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153.39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-15.81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204.59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18.99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303.83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13.97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155.33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-15.84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203.22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18.55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299.13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33100"/>
              </p:ext>
            </p:extLst>
          </p:nvPr>
        </p:nvGraphicFramePr>
        <p:xfrm>
          <a:off x="1997288" y="4056991"/>
          <a:ext cx="5527040" cy="1156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3590"/>
                <a:gridCol w="796925"/>
                <a:gridCol w="784225"/>
                <a:gridCol w="796925"/>
                <a:gridCol w="784225"/>
                <a:gridCol w="796925"/>
                <a:gridCol w="7842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Level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P2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amplitude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P2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latency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N2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amplitude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N2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latency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P3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amplitude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P3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latency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22.23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153.38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-9.37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200.83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25.64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304.01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17.90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154.79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-11.58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200.18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22.68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308.68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15.11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153.71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-15.60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204.68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18.83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303.27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13.74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153.82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-16.43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208.02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17.60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300.06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0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1520" y="1267013"/>
            <a:ext cx="87129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34" algn="just"/>
            <a:r>
              <a:rPr lang="es-ES" sz="2000" b="1" kern="0" dirty="0">
                <a:solidFill>
                  <a:sysClr val="windowText" lastClr="000000"/>
                </a:solidFill>
                <a:latin typeface="Gill Sans MT" pitchFamily="34" charset="0"/>
              </a:rPr>
              <a:t>H2: ¿se correlacionan los cambios neurofisiológicos con cambios 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neuropsicológicos?</a:t>
            </a:r>
          </a:p>
          <a:p>
            <a:pPr marL="223234" algn="just"/>
            <a:endParaRPr lang="es-ES" sz="2000" b="1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737584" indent="-514350" algn="just">
              <a:buFont typeface="+mj-lt"/>
              <a:buAutoNum type="romanUcPeriod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Se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analiza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la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evolución de los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tiempos de respuesta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en la fase de recuerdo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: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s-ES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742950" lvl="2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diferencias estadísticamente significativas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 diferentes sesiones y diferentes niveles de dificultad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s-ES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s-ES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BCI-0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164" y="3568496"/>
            <a:ext cx="28621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826620" y="4725144"/>
            <a:ext cx="3033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000000"/>
                </a:solidFill>
                <a:latin typeface="Gill Sans MT" pitchFamily="34" charset="0"/>
              </a:rPr>
              <a:t>61% participantes tardan más en responder en el Nivel III que en el Nivel II </a:t>
            </a:r>
            <a:endParaRPr lang="es-ES" sz="2000" dirty="0">
              <a:solidFill>
                <a:srgbClr val="0000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223242" y="1628800"/>
            <a:ext cx="8453214" cy="47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buFont typeface="Arial"/>
              <a:buChar char="•"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Nuevas tecnologías y métodos para la </a:t>
            </a:r>
            <a:r>
              <a:rPr lang="es-ES_tradnl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evaluación, rehabilitación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y </a:t>
            </a:r>
            <a:r>
              <a:rPr lang="es-ES_tradnl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compensación funcional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de déficits motores y cognitivos consecuencia de desórdenes neurológicos en el Sistema Nervioso Central (SNC)</a:t>
            </a:r>
          </a:p>
          <a:p>
            <a:pPr algn="just">
              <a:spcBef>
                <a:spcPts val="0"/>
              </a:spcBef>
              <a:buFont typeface="Arial"/>
              <a:buChar char="•"/>
            </a:pPr>
            <a:endParaRPr lang="es-ES_tradnl" sz="1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1394784" lvl="4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r>
              <a:rPr lang="es-ES" sz="17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Daño cerebral adquirido (5.5</a:t>
            </a:r>
            <a:r>
              <a:rPr lang="es-ES" sz="1700" kern="0" dirty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%)</a:t>
            </a:r>
          </a:p>
          <a:p>
            <a:pPr marL="1394784" lvl="4" indent="0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r>
              <a:rPr lang="es-ES" sz="1700" kern="0" dirty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Lesión medular (0.08%)</a:t>
            </a:r>
          </a:p>
          <a:p>
            <a:pPr marL="1394784" lvl="4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r>
              <a:rPr lang="es-ES" sz="1700" kern="0" dirty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Parálisis cerebral (0.28%)</a:t>
            </a:r>
          </a:p>
          <a:p>
            <a:pPr marL="1394784" lvl="4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r>
              <a:rPr lang="es-ES" sz="1700" kern="0" dirty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Temblor esencial (6% mayores de 60 años</a:t>
            </a:r>
            <a:r>
              <a:rPr lang="es-ES" sz="17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)</a:t>
            </a:r>
          </a:p>
          <a:p>
            <a:pPr algn="just"/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Las intervenciones que hacen uso de ello persiguen:</a:t>
            </a:r>
          </a:p>
          <a:p>
            <a:pPr marL="535762" lvl="1" indent="0" algn="just">
              <a:buFontTx/>
              <a:buNone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(i) </a:t>
            </a:r>
            <a:r>
              <a:rPr lang="es-ES_tradnl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recuperar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la función perdida induciendo </a:t>
            </a: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neuroplasticidad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al asistir la rehabilitación (estrategia </a:t>
            </a:r>
            <a:r>
              <a:rPr lang="es-ES_tradnl" sz="2000" i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top-</a:t>
            </a:r>
            <a:r>
              <a:rPr lang="es-ES_tradnl" sz="2000" i="1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down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) </a:t>
            </a:r>
          </a:p>
          <a:p>
            <a:pPr marL="535762" lvl="1" indent="0" algn="just">
              <a:buFontTx/>
              <a:buNone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(ii) </a:t>
            </a:r>
            <a:r>
              <a:rPr lang="es-ES_tradnl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sustituir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la función perdida, cuando la rehabilitación no es posible,  mediante dispositivos protésicos u </a:t>
            </a: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ortésicos</a:t>
            </a: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1520" y="1240299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234" algn="just"/>
            <a:r>
              <a:rPr lang="es-ES" sz="2000" b="1" kern="0" dirty="0">
                <a:solidFill>
                  <a:sysClr val="windowText" lastClr="000000"/>
                </a:solidFill>
                <a:latin typeface="Gill Sans MT" pitchFamily="34" charset="0"/>
              </a:rPr>
              <a:t>H2: ¿se correlacionan los cambios neurofisiológicos con cambios neuropsicológicos?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 startAt="2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Analizadas las 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diferencias pre y post </a:t>
            </a:r>
            <a:r>
              <a:rPr lang="es-ES" sz="2000" b="1" dirty="0" err="1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tests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 el grupo de entrenamiento y en el de control existen diferencias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estadísticamente significativas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 ambos grupos en el ámbito cognitivo de 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la memoria,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además de en otros,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que pueden ser atribuidos al proceso de entrenamiento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BCI-0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37838"/>
            <a:ext cx="7056784" cy="293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 bwMode="auto">
          <a:xfrm>
            <a:off x="6372200" y="5104784"/>
            <a:ext cx="648072" cy="4844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4" name="3 Rectángulo"/>
          <p:cNvSpPr/>
          <p:nvPr/>
        </p:nvSpPr>
        <p:spPr bwMode="auto">
          <a:xfrm>
            <a:off x="5436096" y="3717032"/>
            <a:ext cx="576064" cy="2664296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6300192" y="3717032"/>
            <a:ext cx="864096" cy="2664296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BCI-0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800" dirty="0" smtClean="0">
                <a:latin typeface="Gill Sans MT" panose="020B0502020104020203" pitchFamily="34" charset="0"/>
              </a:rPr>
              <a:t> </a:t>
            </a:r>
            <a:r>
              <a:rPr lang="es-ES" sz="2400" dirty="0" smtClean="0">
                <a:latin typeface="Gill Sans MT" panose="020B0502020104020203" pitchFamily="34" charset="0"/>
              </a:rPr>
              <a:t>Entrenamiento para </a:t>
            </a:r>
            <a:r>
              <a:rPr lang="es-ES" sz="2400" dirty="0">
                <a:latin typeface="Gill Sans MT" panose="020B0502020104020203" pitchFamily="34" charset="0"/>
              </a:rPr>
              <a:t>f</a:t>
            </a:r>
            <a:r>
              <a:rPr lang="es-ES" sz="2400" dirty="0" smtClean="0">
                <a:latin typeface="Gill Sans MT" panose="020B0502020104020203" pitchFamily="34" charset="0"/>
              </a:rPr>
              <a:t>unciones </a:t>
            </a:r>
            <a:r>
              <a:rPr lang="es-ES" sz="2400" dirty="0">
                <a:latin typeface="Gill Sans MT" panose="020B0502020104020203" pitchFamily="34" charset="0"/>
              </a:rPr>
              <a:t>c</a:t>
            </a:r>
            <a:r>
              <a:rPr lang="es-ES" sz="2400" dirty="0" smtClean="0">
                <a:latin typeface="Gill Sans MT" panose="020B0502020104020203" pitchFamily="34" charset="0"/>
              </a:rPr>
              <a:t>ognitivas </a:t>
            </a:r>
            <a:r>
              <a:rPr lang="es-ES" sz="2400" dirty="0">
                <a:latin typeface="Gill Sans MT" panose="020B0502020104020203" pitchFamily="34" charset="0"/>
              </a:rPr>
              <a:t>e</a:t>
            </a:r>
            <a:r>
              <a:rPr lang="es-ES" sz="2400" dirty="0" smtClean="0">
                <a:latin typeface="Gill Sans MT" panose="020B0502020104020203" pitchFamily="34" charset="0"/>
              </a:rPr>
              <a:t>specíficas</a:t>
            </a:r>
            <a:endParaRPr lang="es-ES" sz="2400" dirty="0">
              <a:latin typeface="Gill Sans MT" panose="020B0502020104020203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7544" y="1268760"/>
            <a:ext cx="8496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kern="0" dirty="0">
                <a:solidFill>
                  <a:sysClr val="windowText" lastClr="000000"/>
                </a:solidFill>
                <a:latin typeface="Gill Sans MT" pitchFamily="34" charset="0"/>
              </a:rPr>
              <a:t>H3: ¿se detectan cambios plásticos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?</a:t>
            </a:r>
          </a:p>
          <a:p>
            <a:pPr algn="just"/>
            <a:endParaRPr lang="es-ES" sz="800" b="1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es-ES_tradnl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Cambios en la </a:t>
            </a:r>
            <a:r>
              <a:rPr lang="es-ES_tradnl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conectividad funcional </a:t>
            </a:r>
            <a:r>
              <a:rPr lang="es-ES_tradnl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(correlaciones temporales entre la actividad fisiológica de diferentes áreas del </a:t>
            </a:r>
            <a:r>
              <a:rPr lang="es-ES_tradnl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cerebro) en estado de </a:t>
            </a:r>
            <a:r>
              <a:rPr lang="es-ES_tradnl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reposo antes y después de cada sesión de entrenamiento</a:t>
            </a: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endParaRPr lang="es-ES_tradnl" sz="2000" dirty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51435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es-ES_tradnl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Cambios de </a:t>
            </a:r>
            <a:r>
              <a:rPr lang="es-ES_tradnl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activación</a:t>
            </a:r>
            <a:r>
              <a:rPr lang="es-ES_tradnl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en áreas del cerebro involucradas en tareas que comparten </a:t>
            </a:r>
            <a:r>
              <a:rPr lang="es-ES_tradnl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regiones cerebrales con la tarea de </a:t>
            </a:r>
            <a:r>
              <a:rPr lang="es-ES_tradnl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entrenamiento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2708920"/>
            <a:ext cx="480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000000"/>
                </a:solidFill>
                <a:latin typeface="Gill Sans MT" pitchFamily="34" charset="0"/>
              </a:rPr>
              <a:t>Freq</a:t>
            </a:r>
            <a:r>
              <a:rPr lang="es-ES" dirty="0" smtClean="0">
                <a:solidFill>
                  <a:srgbClr val="000000"/>
                </a:solidFill>
                <a:latin typeface="Gill Sans MT" pitchFamily="34" charset="0"/>
              </a:rPr>
              <a:t>. 13-20 Hz:  reposo pre y post en cada sesión</a:t>
            </a:r>
            <a:endParaRPr lang="es-ES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9512" y="4149080"/>
            <a:ext cx="473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000000"/>
                </a:solidFill>
                <a:latin typeface="Gill Sans MT" pitchFamily="34" charset="0"/>
              </a:rPr>
              <a:t>Freq</a:t>
            </a:r>
            <a:r>
              <a:rPr lang="es-ES" dirty="0" smtClean="0">
                <a:solidFill>
                  <a:srgbClr val="000000"/>
                </a:solidFill>
                <a:latin typeface="Gill Sans MT" pitchFamily="34" charset="0"/>
              </a:rPr>
              <a:t>. 20-30 </a:t>
            </a:r>
            <a:r>
              <a:rPr lang="es-ES" dirty="0">
                <a:solidFill>
                  <a:srgbClr val="000000"/>
                </a:solidFill>
                <a:latin typeface="Gill Sans MT" pitchFamily="34" charset="0"/>
              </a:rPr>
              <a:t>Hz: reposo pre y post en cada sesión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8412"/>
            <a:ext cx="91440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8252"/>
            <a:ext cx="9143999" cy="78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1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NEUROFISIOLOGÍA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323528" y="1628800"/>
            <a:ext cx="8453214" cy="4896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Análisis y procesamiento inteligente de la información para la ayuda a la caracterización, diagnóstico diferencial y pronóstico del desorden neurológico</a:t>
            </a:r>
          </a:p>
          <a:p>
            <a:pPr lvl="1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Adquisición y realimentación de señales: </a:t>
            </a:r>
          </a:p>
          <a:p>
            <a:pPr marL="535762" lvl="1" indent="0" algn="just">
              <a:spcBef>
                <a:spcPts val="600"/>
              </a:spcBef>
              <a:buNone/>
            </a:pPr>
            <a:r>
              <a:rPr lang="es-ES" sz="2000" kern="0" dirty="0">
                <a:solidFill>
                  <a:sysClr val="windowText" lastClr="000000"/>
                </a:solidFill>
                <a:latin typeface="Gill Sans MT" pitchFamily="34" charset="0"/>
              </a:rPr>
              <a:t>	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 </a:t>
            </a:r>
          </a:p>
          <a:p>
            <a:pPr marL="535762" lvl="1" indent="0" algn="just">
              <a:spcBef>
                <a:spcPts val="600"/>
              </a:spcBef>
              <a:buNone/>
            </a:pPr>
            <a:r>
              <a:rPr lang="es-ES" sz="2000" kern="0" dirty="0">
                <a:solidFill>
                  <a:sysClr val="windowText" lastClr="000000"/>
                </a:solidFill>
                <a:latin typeface="Gill Sans MT" pitchFamily="34" charset="0"/>
              </a:rPr>
              <a:t>	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- </a:t>
            </a:r>
            <a:r>
              <a:rPr lang="es-ES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e</a:t>
            </a:r>
            <a:r>
              <a:rPr lang="es-ES" sz="2000" kern="0" dirty="0" err="1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lectroencefalográficos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(EEG)</a:t>
            </a:r>
          </a:p>
          <a:p>
            <a:pPr marL="535762" lvl="1" indent="0" algn="just">
              <a:spcBef>
                <a:spcPts val="600"/>
              </a:spcBef>
              <a:buNone/>
            </a:pPr>
            <a:r>
              <a:rPr lang="es-ES" sz="2000" kern="0" dirty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  </a:t>
            </a:r>
          </a:p>
          <a:p>
            <a:pPr marL="535762" lvl="1" indent="0" algn="just">
              <a:spcBef>
                <a:spcPts val="600"/>
              </a:spcBef>
              <a:buNone/>
            </a:pPr>
            <a:r>
              <a:rPr lang="es-ES" sz="2000" kern="0" dirty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  - </a:t>
            </a:r>
            <a:r>
              <a:rPr lang="es-ES" sz="2000" kern="0" dirty="0" err="1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electromiográficos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(EMG)</a:t>
            </a:r>
          </a:p>
          <a:p>
            <a:pPr marL="900113" lvl="1" indent="0" algn="just">
              <a:spcBef>
                <a:spcPts val="600"/>
              </a:spcBef>
              <a:buNone/>
            </a:pPr>
            <a:endParaRPr lang="es-ES" sz="18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900113" lvl="1" indent="0" algn="just">
              <a:spcBef>
                <a:spcPts val="600"/>
              </a:spcBef>
              <a:buNone/>
            </a:pPr>
            <a:endParaRPr lang="es-ES" sz="18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627063" lvl="4" indent="0" algn="just">
              <a:buNone/>
            </a:pPr>
            <a:endParaRPr lang="es-ES_tradnl" sz="18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35997"/>
            <a:ext cx="1689632" cy="117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35997"/>
            <a:ext cx="1655763" cy="124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45" y="3978447"/>
            <a:ext cx="26273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73216"/>
            <a:ext cx="2560637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2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NEUROFISIOLOGÍA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323528" y="1268760"/>
            <a:ext cx="8453214" cy="518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lvl="4" indent="0" algn="just">
              <a:buNone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- Sensores inerciales</a:t>
            </a:r>
          </a:p>
          <a:p>
            <a:pPr marL="266700" lvl="2" indent="0" defTabSz="584200">
              <a:spcBef>
                <a:spcPts val="0"/>
              </a:spcBef>
              <a:buSzPct val="100000"/>
              <a:buNone/>
            </a:pPr>
            <a:endParaRPr lang="es-ES_tradnl" altLang="es-ES" sz="1800" dirty="0" smtClean="0">
              <a:solidFill>
                <a:srgbClr val="000000"/>
              </a:solidFill>
              <a:latin typeface="Gill Sans MT" pitchFamily="34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52450" lvl="2" indent="-285750" defTabSz="584200">
              <a:spcBef>
                <a:spcPts val="0"/>
              </a:spcBef>
              <a:buSzPct val="100000"/>
              <a:buFont typeface="Wingdings" pitchFamily="2" charset="2"/>
              <a:buChar char="q"/>
            </a:pPr>
            <a:r>
              <a:rPr lang="es-ES_tradnl" altLang="es-ES" sz="1800" dirty="0" smtClean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Proporcionan </a:t>
            </a:r>
            <a:r>
              <a:rPr lang="es-ES_tradnl" altLang="es-ES" sz="1800" dirty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aceleración y velocidad </a:t>
            </a:r>
            <a:r>
              <a:rPr lang="es-ES_tradnl" altLang="es-ES" sz="1800" dirty="0" smtClean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en </a:t>
            </a:r>
            <a:r>
              <a:rPr lang="es-ES_tradnl" altLang="es-ES" sz="1800" dirty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los tres ejes </a:t>
            </a:r>
            <a:endParaRPr lang="es-ES_tradnl" altLang="es-ES" sz="1800" dirty="0" smtClean="0">
              <a:solidFill>
                <a:srgbClr val="000000"/>
              </a:solidFill>
              <a:latin typeface="Gill Sans MT" pitchFamily="34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66700" lvl="2" indent="0" defTabSz="584200">
              <a:spcBef>
                <a:spcPts val="0"/>
              </a:spcBef>
              <a:buSzPct val="100000"/>
              <a:buNone/>
            </a:pPr>
            <a:r>
              <a:rPr lang="es-ES_tradnl" altLang="es-ES" sz="1800" dirty="0" smtClean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    de </a:t>
            </a:r>
            <a:r>
              <a:rPr lang="es-ES_tradnl" altLang="es-ES" sz="1800" dirty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articulaciones y segmentos </a:t>
            </a:r>
            <a:endParaRPr lang="es-ES_tradnl" altLang="es-ES" sz="1800" dirty="0" smtClean="0">
              <a:solidFill>
                <a:srgbClr val="000000"/>
              </a:solidFill>
              <a:latin typeface="Gill Sans MT" pitchFamily="34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66700" lvl="2" indent="0" defTabSz="584200">
              <a:spcBef>
                <a:spcPts val="0"/>
              </a:spcBef>
              <a:buSzPct val="100000"/>
              <a:buNone/>
            </a:pPr>
            <a:endParaRPr lang="es-ES_tradnl" altLang="es-ES" sz="1800" dirty="0">
              <a:solidFill>
                <a:srgbClr val="000000"/>
              </a:solidFill>
              <a:latin typeface="Gill Sans MT" pitchFamily="34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0" lvl="4" indent="0" algn="just">
              <a:buNone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- Seguimiento ocular</a:t>
            </a:r>
          </a:p>
          <a:p>
            <a:pPr marL="0" lvl="4" indent="0" algn="just">
              <a:spcBef>
                <a:spcPts val="0"/>
              </a:spcBef>
              <a:buNone/>
            </a:pPr>
            <a:endParaRPr lang="es-ES_tradnl" sz="1800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09600" lvl="2" indent="-342900" defTabSz="584200">
              <a:spcBef>
                <a:spcPts val="0"/>
              </a:spcBef>
              <a:buSzPct val="100000"/>
              <a:buFont typeface="Wingdings" pitchFamily="2" charset="2"/>
              <a:buChar char="q"/>
              <a:defRPr/>
            </a:pPr>
            <a:r>
              <a:rPr lang="es-ES_tradnl" altLang="es-ES" sz="1800" kern="0" dirty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Proporciona el punto donde se fija la mirada </a:t>
            </a:r>
            <a:r>
              <a:rPr lang="es-ES_tradnl" altLang="es-ES" sz="1800" kern="0" dirty="0" smtClean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en cada </a:t>
            </a:r>
          </a:p>
          <a:p>
            <a:pPr marL="266700" lvl="2" indent="0" defTabSz="584200">
              <a:spcBef>
                <a:spcPts val="0"/>
              </a:spcBef>
              <a:buSzPct val="100000"/>
              <a:buNone/>
              <a:defRPr/>
            </a:pPr>
            <a:r>
              <a:rPr lang="es-ES_tradnl" altLang="es-ES" sz="1800" kern="0" dirty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s-ES_tradnl" altLang="es-ES" sz="1800" kern="0" dirty="0" smtClean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    instante</a:t>
            </a:r>
            <a:r>
              <a:rPr lang="es-ES_tradnl" altLang="es-ES" sz="1800" kern="0" dirty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, el tiempo de fijación y la dilatación </a:t>
            </a:r>
            <a:r>
              <a:rPr lang="es-ES_tradnl" altLang="es-ES" sz="1800" kern="0" dirty="0" smtClean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de </a:t>
            </a:r>
            <a:r>
              <a:rPr lang="es-ES_tradnl" altLang="es-ES" sz="1800" kern="0" dirty="0">
                <a:solidFill>
                  <a:srgbClr val="000000"/>
                </a:solidFill>
                <a:latin typeface="Gill Sans MT" pitchFamily="34" charset="0"/>
                <a:ea typeface="Helvetica Neue" charset="0"/>
                <a:cs typeface="Helvetica Neue" charset="0"/>
                <a:sym typeface="Helvetica Neue" charset="0"/>
              </a:rPr>
              <a:t>la pupila</a:t>
            </a:r>
          </a:p>
          <a:p>
            <a:pPr marL="641350" lvl="4" indent="-368300" algn="just">
              <a:spcBef>
                <a:spcPts val="1800"/>
              </a:spcBef>
              <a:buFont typeface="Arial" pitchFamily="34" charset="0"/>
              <a:buChar char="•"/>
            </a:pPr>
            <a:endParaRPr lang="es-ES_tradnl" sz="1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41350" lvl="4" indent="-368300" algn="just">
              <a:buFont typeface="Arial" pitchFamily="34" charset="0"/>
              <a:buChar char="•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27063" lvl="4" indent="0" algn="just">
              <a:buNone/>
            </a:pPr>
            <a:endParaRPr lang="es-ES_tradnl" sz="18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63365"/>
            <a:ext cx="2476872" cy="163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54" y="4509120"/>
            <a:ext cx="3427531" cy="194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201771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8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NEUROFISIOLOGÍA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323528" y="1268760"/>
            <a:ext cx="8453214" cy="518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22534" lvl="5" indent="-342900" algn="just">
              <a:buFont typeface="Wingdings" charset="2"/>
              <a:buChar char="ü"/>
            </a:pPr>
            <a:endParaRPr lang="es-ES_tradnl" alt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822534" lvl="5" indent="-342900" algn="just">
              <a:buFont typeface="Wingdings" charset="2"/>
              <a:buChar char="ü"/>
            </a:pPr>
            <a:r>
              <a:rPr lang="es-ES_tradnl" alt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Estimulación eléctrica</a:t>
            </a:r>
          </a:p>
          <a:p>
            <a:pPr marL="285750" lvl="4" indent="-285750" algn="just">
              <a:buFont typeface="Wingdings" charset="2"/>
              <a:buChar char="ü"/>
            </a:pPr>
            <a:endParaRPr lang="es-ES_tradnl" sz="2000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285750" lvl="4" indent="-285750" algn="just">
              <a:buFont typeface="Wingdings" charset="2"/>
              <a:buChar char="ü"/>
            </a:pPr>
            <a:endParaRPr lang="es-ES_tradnl" sz="1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41350" lvl="4" indent="-368300" algn="just">
              <a:buFont typeface="Arial" pitchFamily="34" charset="0"/>
              <a:buChar char="•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27063" lvl="4" indent="0" algn="just">
              <a:buNone/>
            </a:pPr>
            <a:endParaRPr lang="es-ES_tradnl" sz="18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33" y="2546350"/>
            <a:ext cx="446246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541713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NEUROFISIOLOGÍA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323528" y="1628800"/>
            <a:ext cx="8453214" cy="518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Procesamiento de datos de volumetría y </a:t>
            </a: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corticometría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de resonancia magnética estructural (MRI)</a:t>
            </a:r>
          </a:p>
          <a:p>
            <a:pPr lvl="1" algn="just">
              <a:spcBef>
                <a:spcPts val="0"/>
              </a:spcBef>
              <a:buFont typeface="Wingdings" pitchFamily="2" charset="2"/>
              <a:buChar char="ü"/>
            </a:pPr>
            <a:endParaRPr lang="es-ES_tradnl" sz="2000" b="1" kern="0" dirty="0" smtClean="0">
              <a:solidFill>
                <a:srgbClr val="FF0000"/>
              </a:solidFill>
              <a:latin typeface="Gill Sans MT" pitchFamily="34" charset="0"/>
            </a:endParaRPr>
          </a:p>
          <a:p>
            <a:pPr lvl="1" algn="just">
              <a:spcBef>
                <a:spcPts val="0"/>
              </a:spcBef>
              <a:buFont typeface="Wingdings" pitchFamily="2" charset="2"/>
              <a:buChar char="ü"/>
            </a:pPr>
            <a:endParaRPr lang="es-ES_tradnl" sz="2000" b="1" kern="0" dirty="0" smtClean="0">
              <a:solidFill>
                <a:srgbClr val="FF0000"/>
              </a:solidFill>
              <a:latin typeface="Gill Sans MT" pitchFamily="34" charset="0"/>
            </a:endParaRPr>
          </a:p>
          <a:p>
            <a:pPr lvl="2" algn="just">
              <a:spcBef>
                <a:spcPts val="0"/>
              </a:spcBef>
              <a:buFontTx/>
              <a:buChar char="-"/>
            </a:pPr>
            <a:r>
              <a:rPr lang="es-ES_tradnl" sz="18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Aprendizaje Automático</a:t>
            </a:r>
          </a:p>
          <a:p>
            <a:pPr lvl="2" algn="just">
              <a:spcBef>
                <a:spcPts val="0"/>
              </a:spcBef>
              <a:buFontTx/>
              <a:buChar char="-"/>
            </a:pPr>
            <a:r>
              <a:rPr lang="es-ES_tradnl" sz="18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Minería de datos</a:t>
            </a:r>
          </a:p>
          <a:p>
            <a:pPr lvl="1" algn="just">
              <a:spcBef>
                <a:spcPts val="0"/>
              </a:spcBef>
              <a:buFont typeface="Wingdings" pitchFamily="2" charset="2"/>
              <a:buChar char="ü"/>
            </a:pPr>
            <a:endParaRPr lang="es-ES_tradnl" sz="2000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lvl="1" algn="just">
              <a:spcBef>
                <a:spcPts val="0"/>
              </a:spcBef>
              <a:buFont typeface="Wingdings" pitchFamily="2" charset="2"/>
              <a:buChar char="ü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lvl="1" algn="just">
              <a:spcBef>
                <a:spcPts val="0"/>
              </a:spcBef>
              <a:buFont typeface="Wingdings" pitchFamily="2" charset="2"/>
              <a:buChar char="ü"/>
            </a:pPr>
            <a:endParaRPr lang="es-ES_tradnl" sz="2000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lvl="1" algn="just">
              <a:spcBef>
                <a:spcPts val="0"/>
              </a:spcBef>
              <a:buFont typeface="Wingdings" pitchFamily="2" charset="2"/>
              <a:buChar char="ü"/>
            </a:pPr>
            <a:endParaRPr lang="es-ES_tradnl" sz="2000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Neuroplasticidad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derivada de la rehabilitación</a:t>
            </a:r>
          </a:p>
          <a:p>
            <a:pPr marL="641350" lvl="4" indent="-368300" algn="just">
              <a:buFont typeface="Arial" pitchFamily="34" charset="0"/>
              <a:buChar char="•"/>
            </a:pPr>
            <a:endParaRPr lang="es-ES_tradnl" sz="2000" kern="0" dirty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41350" lvl="4" indent="-368300" algn="just">
              <a:spcBef>
                <a:spcPts val="1800"/>
              </a:spcBef>
              <a:buFont typeface="Arial" pitchFamily="34" charset="0"/>
              <a:buChar char="•"/>
            </a:pPr>
            <a:endParaRPr lang="es-ES_tradnl" sz="1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41350" lvl="4" indent="-368300" algn="just">
              <a:spcBef>
                <a:spcPts val="1800"/>
              </a:spcBef>
              <a:buFont typeface="Arial" pitchFamily="34" charset="0"/>
              <a:buChar char="•"/>
            </a:pPr>
            <a:endParaRPr lang="es-ES_tradnl" sz="1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41350" lvl="4" indent="-368300" algn="just">
              <a:buFont typeface="Arial" pitchFamily="34" charset="0"/>
              <a:buChar char="•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627063" lvl="4" indent="0" algn="just">
              <a:buNone/>
            </a:pPr>
            <a:endParaRPr lang="es-ES_tradnl" sz="18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535762" lvl="1" indent="0" algn="just">
              <a:buFont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pic>
        <p:nvPicPr>
          <p:cNvPr id="5" name="Imagen 8" descr="Figur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733" r="35000"/>
          <a:stretch/>
        </p:blipFill>
        <p:spPr>
          <a:xfrm>
            <a:off x="6049325" y="2603092"/>
            <a:ext cx="2699139" cy="32021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42" y="2404158"/>
            <a:ext cx="1734799" cy="138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8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28" name="Rectangle 1027"/>
          <p:cNvSpPr txBox="1">
            <a:spLocks noChangeArrowheads="1"/>
          </p:cNvSpPr>
          <p:nvPr/>
        </p:nvSpPr>
        <p:spPr bwMode="auto">
          <a:xfrm>
            <a:off x="251520" y="1268760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Font typeface="Arial"/>
              <a:buChar char="•"/>
              <a:defRPr/>
            </a:pPr>
            <a:r>
              <a:rPr lang="es-ES" sz="2000" b="1" dirty="0" smtClean="0">
                <a:solidFill>
                  <a:sysClr val="windowText" lastClr="000000"/>
                </a:solidFill>
              </a:rPr>
              <a:t>Arquitecturas cognitivas</a:t>
            </a:r>
            <a:r>
              <a:rPr lang="es-ES" sz="2000" dirty="0" smtClean="0">
                <a:solidFill>
                  <a:sysClr val="windowText" lastClr="000000"/>
                </a:solidFill>
              </a:rPr>
              <a:t>: Sistemas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computacionales que modelan los procesos cognitivos propios del ser humano fundamentados en teorías generales de la cognición </a:t>
            </a:r>
          </a:p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El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modelado individual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revela información sobre el estado de las estructuras y mecanismos subyacentes a los procesos cognitivos</a:t>
            </a:r>
          </a:p>
          <a:p>
            <a:pPr lvl="3" indent="-285750" algn="just">
              <a:buFont typeface="Wingdings" pitchFamily="2" charset="2"/>
              <a:buChar char="ü"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Conocer y comprender las capacidades cognitivas del ser humano</a:t>
            </a:r>
          </a:p>
          <a:p>
            <a:pPr lvl="3" indent="-285750" algn="just">
              <a:buFont typeface="Wingdings" pitchFamily="2" charset="2"/>
              <a:buChar char="ü"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Caracterización,  Ayuda al diagnóstico (déficits, trastornos)</a:t>
            </a:r>
          </a:p>
          <a:p>
            <a:pPr lvl="3" indent="-285750" algn="just">
              <a:buFont typeface="Wingdings" pitchFamily="2" charset="2"/>
              <a:buChar char="ü"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Base: estructura y función cerebral avaladas por las evidencias experimentales neurofisiológicas y neuropsicológicas </a:t>
            </a:r>
          </a:p>
          <a:p>
            <a:pPr lvl="3" indent="-285750" algn="just">
              <a:buFont typeface="Wingdings" pitchFamily="2" charset="2"/>
              <a:buChar char="ü"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Plausibilidad psicológica, </a:t>
            </a: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bioinspiración</a:t>
            </a:r>
            <a:endParaRPr kumimoji="0" lang="es-ES" sz="1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Interdisciplinariedad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IA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 (aprendizaje automático), Optimización de parámetros (algoritmos genéticos),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Teoría de la información (selección de atributos)</a:t>
            </a:r>
          </a:p>
        </p:txBody>
      </p:sp>
    </p:spTree>
    <p:extLst>
      <p:ext uri="{BB962C8B-B14F-4D97-AF65-F5344CB8AC3E}">
        <p14:creationId xmlns:p14="http://schemas.microsoft.com/office/powerpoint/2010/main" val="6771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223242" y="1340768"/>
            <a:ext cx="8453214" cy="47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Lingüística computacional</a:t>
            </a:r>
            <a:endParaRPr lang="es-ES_tradnl" sz="24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223234" indent="0" algn="just">
              <a:spcBef>
                <a:spcPts val="0"/>
              </a:spcBef>
              <a:buNone/>
            </a:pPr>
            <a:r>
              <a:rPr lang="es-ES_tradnl" sz="1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							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                                 </a:t>
            </a: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1394784" lvl="4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63977"/>
            <a:ext cx="5904656" cy="3261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77017" y="2060848"/>
            <a:ext cx="821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" sz="2000" dirty="0" smtClean="0">
                <a:latin typeface="Gill Sans MT" pitchFamily="34" charset="0"/>
              </a:rPr>
              <a:t>Comprensión del lenguaje natural: clasificación, recuperación, traducción de textos</a:t>
            </a:r>
            <a:endParaRPr lang="es-ES" sz="2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457200" y="1340768"/>
            <a:ext cx="8229600" cy="50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Filtro anti-SPAM interactivo, personalizado, léxico heurístico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</p:txBody>
      </p:sp>
      <p:pic>
        <p:nvPicPr>
          <p:cNvPr id="5" name="Picture 3" descr="JHMailList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0" y="2357438"/>
            <a:ext cx="5786438" cy="3643312"/>
          </a:xfrm>
          <a:prstGeom prst="rect">
            <a:avLst/>
          </a:prstGeom>
          <a:noFill/>
          <a:ln w="9525">
            <a:solidFill>
              <a:srgbClr val="CF130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HStatsScreen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18" y="4500563"/>
            <a:ext cx="3065462" cy="2128837"/>
          </a:xfrm>
          <a:prstGeom prst="rect">
            <a:avLst/>
          </a:prstGeom>
          <a:noFill/>
          <a:ln w="9525">
            <a:solidFill>
              <a:srgbClr val="CF130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611560" y="2687041"/>
            <a:ext cx="8209260" cy="3694287"/>
            <a:chOff x="611560" y="2182465"/>
            <a:chExt cx="8209260" cy="3694287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1475160" y="4054128"/>
              <a:ext cx="1728787" cy="576262"/>
            </a:xfrm>
            <a:prstGeom prst="flowChartProcess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Económico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475160" y="4917728"/>
              <a:ext cx="1728787" cy="576262"/>
            </a:xfrm>
            <a:prstGeom prst="flowChartProcess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No económico</a:t>
              </a: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283447" y="3261965"/>
              <a:ext cx="1728788" cy="576263"/>
            </a:xfrm>
            <a:prstGeom prst="flowChartProcess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Fraude</a:t>
              </a: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4283447" y="4054128"/>
              <a:ext cx="1728788" cy="576262"/>
            </a:xfrm>
            <a:prstGeom prst="flowChartProcess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Legítimo</a:t>
              </a: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4283447" y="4846290"/>
              <a:ext cx="1728788" cy="576263"/>
            </a:xfrm>
            <a:prstGeom prst="flowChartProcess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Sospechoso</a:t>
              </a: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6947272" y="4436889"/>
              <a:ext cx="1728788" cy="576263"/>
            </a:xfrm>
            <a:prstGeom prst="flowChartProcess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Fraude</a:t>
              </a: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6947272" y="5300489"/>
              <a:ext cx="1728788" cy="576263"/>
            </a:xfrm>
            <a:prstGeom prst="flowChartProcess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540000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Legítimo</a:t>
              </a:r>
            </a:p>
          </p:txBody>
        </p:sp>
        <p:cxnSp>
          <p:nvCxnSpPr>
            <p:cNvPr id="14" name="AutoShape 12"/>
            <p:cNvCxnSpPr>
              <a:cxnSpLocks noChangeShapeType="1"/>
              <a:endCxn id="7" idx="1"/>
            </p:cNvCxnSpPr>
            <p:nvPr/>
          </p:nvCxnSpPr>
          <p:spPr bwMode="auto">
            <a:xfrm rot="16200000" flipH="1">
              <a:off x="1060822" y="3928716"/>
              <a:ext cx="504825" cy="323850"/>
            </a:xfrm>
            <a:prstGeom prst="bentConnector2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3"/>
            <p:cNvCxnSpPr>
              <a:cxnSpLocks noChangeShapeType="1"/>
              <a:stCxn id="26" idx="2"/>
              <a:endCxn id="8" idx="1"/>
            </p:cNvCxnSpPr>
            <p:nvPr/>
          </p:nvCxnSpPr>
          <p:spPr bwMode="auto">
            <a:xfrm rot="16200000" flipH="1">
              <a:off x="693911" y="4424610"/>
              <a:ext cx="1238648" cy="323850"/>
            </a:xfrm>
            <a:prstGeom prst="bentConnector2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4"/>
            <p:cNvCxnSpPr>
              <a:cxnSpLocks noChangeShapeType="1"/>
              <a:stCxn id="7" idx="3"/>
              <a:endCxn id="9" idx="1"/>
            </p:cNvCxnSpPr>
            <p:nvPr/>
          </p:nvCxnSpPr>
          <p:spPr bwMode="auto">
            <a:xfrm flipV="1">
              <a:off x="3203947" y="3550890"/>
              <a:ext cx="1079500" cy="79216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15"/>
            <p:cNvCxnSpPr>
              <a:cxnSpLocks noChangeShapeType="1"/>
              <a:stCxn id="7" idx="3"/>
              <a:endCxn id="11" idx="1"/>
            </p:cNvCxnSpPr>
            <p:nvPr/>
          </p:nvCxnSpPr>
          <p:spPr bwMode="auto">
            <a:xfrm>
              <a:off x="3203947" y="4343053"/>
              <a:ext cx="1079500" cy="79216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16"/>
            <p:cNvCxnSpPr>
              <a:cxnSpLocks noChangeShapeType="1"/>
              <a:stCxn id="7" idx="3"/>
              <a:endCxn id="10" idx="1"/>
            </p:cNvCxnSpPr>
            <p:nvPr/>
          </p:nvCxnSpPr>
          <p:spPr bwMode="auto">
            <a:xfrm>
              <a:off x="3203947" y="4343053"/>
              <a:ext cx="1079500" cy="0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17"/>
            <p:cNvCxnSpPr>
              <a:cxnSpLocks noChangeShapeType="1"/>
              <a:stCxn id="11" idx="3"/>
              <a:endCxn id="12" idx="1"/>
            </p:cNvCxnSpPr>
            <p:nvPr/>
          </p:nvCxnSpPr>
          <p:spPr bwMode="auto">
            <a:xfrm flipV="1">
              <a:off x="6012235" y="4725021"/>
              <a:ext cx="935037" cy="40940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18"/>
            <p:cNvCxnSpPr>
              <a:cxnSpLocks noChangeShapeType="1"/>
              <a:stCxn id="11" idx="3"/>
              <a:endCxn id="13" idx="1"/>
            </p:cNvCxnSpPr>
            <p:nvPr/>
          </p:nvCxnSpPr>
          <p:spPr bwMode="auto">
            <a:xfrm>
              <a:off x="6012235" y="5134422"/>
              <a:ext cx="935037" cy="454199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AutoShape 24"/>
            <p:cNvSpPr>
              <a:spLocks noChangeArrowheads="1"/>
            </p:cNvSpPr>
            <p:nvPr/>
          </p:nvSpPr>
          <p:spPr bwMode="auto">
            <a:xfrm>
              <a:off x="683568" y="2204864"/>
              <a:ext cx="2160587" cy="476250"/>
            </a:xfrm>
            <a:prstGeom prst="flowChartProcess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 dirty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Bayesiano</a:t>
              </a:r>
            </a:p>
          </p:txBody>
        </p:sp>
        <p:sp>
          <p:nvSpPr>
            <p:cNvPr id="22" name="AutoShape 25"/>
            <p:cNvSpPr>
              <a:spLocks noChangeArrowheads="1"/>
            </p:cNvSpPr>
            <p:nvPr/>
          </p:nvSpPr>
          <p:spPr bwMode="auto">
            <a:xfrm>
              <a:off x="3923928" y="2204864"/>
              <a:ext cx="2160588" cy="476250"/>
            </a:xfrm>
            <a:prstGeom prst="flowChartProcess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b="1" dirty="0">
                  <a:solidFill>
                    <a:srgbClr val="FF0000"/>
                  </a:solidFill>
                  <a:latin typeface="Arial" charset="0"/>
                  <a:ea typeface="ＭＳ Ｐゴシック" charset="-128"/>
                </a:rPr>
                <a:t>Reglas</a:t>
              </a:r>
            </a:p>
          </p:txBody>
        </p:sp>
        <p:sp>
          <p:nvSpPr>
            <p:cNvPr id="23" name="AutoShape 26"/>
            <p:cNvSpPr>
              <a:spLocks noChangeArrowheads="1"/>
            </p:cNvSpPr>
            <p:nvPr/>
          </p:nvSpPr>
          <p:spPr bwMode="auto">
            <a:xfrm>
              <a:off x="6660232" y="2204864"/>
              <a:ext cx="2160588" cy="476250"/>
            </a:xfrm>
            <a:prstGeom prst="flowChartProcess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ＭＳ Ｐゴシック" charset="-128"/>
                </a:rPr>
                <a:t>Emulador</a:t>
              </a:r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>
              <a:off x="3562722" y="2182465"/>
              <a:ext cx="0" cy="36718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prstClr val="black"/>
                </a:solidFill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>
              <a:off x="6299572" y="2182465"/>
              <a:ext cx="0" cy="36718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prstClr val="black"/>
                </a:solidFill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26" name="AutoShape 30"/>
            <p:cNvSpPr>
              <a:spLocks noChangeArrowheads="1"/>
            </p:cNvSpPr>
            <p:nvPr/>
          </p:nvSpPr>
          <p:spPr bwMode="auto">
            <a:xfrm>
              <a:off x="611560" y="2959149"/>
              <a:ext cx="1079500" cy="1008062"/>
            </a:xfrm>
            <a:prstGeom prst="foldedCorner">
              <a:avLst>
                <a:gd name="adj" fmla="val 28824"/>
              </a:avLst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e-mail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sym typeface="Wingdings" pitchFamily="2" charset="2"/>
                </a:rPr>
                <a:t></a:t>
              </a:r>
            </a:p>
          </p:txBody>
        </p:sp>
      </p:grp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457200" y="1495325"/>
            <a:ext cx="8229600" cy="9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Filtro anti-PHISHING (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conocimiento lingüístico léxico y gramatical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2846506" cy="211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251787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9143" y="123478"/>
            <a:ext cx="7358063" cy="857250"/>
          </a:xfrm>
        </p:spPr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>
                <a:latin typeface="Gill Sans MT" pitchFamily="34" charset="0"/>
              </a:rPr>
              <a:t>Líneas para la intervención en Rehabilitación </a:t>
            </a:r>
            <a:r>
              <a:rPr lang="es-ES" sz="2000" dirty="0" smtClean="0">
                <a:latin typeface="Gill Sans MT" pitchFamily="34" charset="0"/>
              </a:rPr>
              <a:t>Neurológica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229598" y="1124744"/>
            <a:ext cx="4774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Neuroprótesis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Gill Sans MT"/>
                <a:cs typeface="Gill Sans MT"/>
              </a:rPr>
              <a:t>Motoras</a:t>
            </a:r>
            <a:r>
              <a:rPr lang="en-US" sz="2400" b="1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Gill Sans MT"/>
                <a:cs typeface="Gill Sans MT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Gill Sans MT"/>
                <a:cs typeface="Gill Sans MT"/>
              </a:rPr>
              <a:t>MNP</a:t>
            </a:r>
            <a:r>
              <a:rPr lang="en-US" sz="2400" dirty="0">
                <a:solidFill>
                  <a:srgbClr val="000000"/>
                </a:solidFill>
                <a:latin typeface="Gill Sans MT"/>
                <a:cs typeface="Gill Sans MT"/>
              </a:rPr>
              <a:t>s)</a:t>
            </a:r>
          </a:p>
          <a:p>
            <a:pPr marL="342900" indent="-342900">
              <a:buFont typeface="Wingdings" charset="2"/>
              <a:buChar char="ü"/>
            </a:pP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304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5" name="5 Marcador de contenido"/>
          <p:cNvSpPr txBox="1">
            <a:spLocks/>
          </p:cNvSpPr>
          <p:nvPr/>
        </p:nvSpPr>
        <p:spPr bwMode="auto">
          <a:xfrm>
            <a:off x="179512" y="1340768"/>
            <a:ext cx="858031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es-ES_tradnl" sz="2400" kern="0" dirty="0">
                <a:solidFill>
                  <a:sysClr val="windowText" lastClr="000000"/>
                </a:solidFill>
                <a:ea typeface="+mn-ea"/>
                <a:cs typeface="Calibri"/>
              </a:rPr>
              <a:t>Lingüística </a:t>
            </a:r>
            <a:r>
              <a:rPr lang="es-ES_tradnl" sz="2400" kern="0" dirty="0" smtClean="0">
                <a:solidFill>
                  <a:sysClr val="windowText" lastClr="000000"/>
                </a:solidFill>
                <a:ea typeface="+mn-ea"/>
                <a:cs typeface="Calibri"/>
              </a:rPr>
              <a:t>cognitiva: </a:t>
            </a:r>
            <a:r>
              <a:rPr lang="es-ES_tradnl" sz="2400" kern="0" dirty="0">
                <a:solidFill>
                  <a:sysClr val="windowText" lastClr="000000"/>
                </a:solidFill>
                <a:ea typeface="+mn-ea"/>
                <a:cs typeface="Calibri"/>
              </a:rPr>
              <a:t>plausibilidad psicológica </a:t>
            </a:r>
            <a:r>
              <a:rPr lang="es-ES_tradnl" sz="2400" kern="0" dirty="0" smtClean="0">
                <a:solidFill>
                  <a:sysClr val="windowText" lastClr="000000"/>
                </a:solidFill>
                <a:ea typeface="+mn-ea"/>
                <a:cs typeface="Calibri"/>
              </a:rPr>
              <a:t>y personalización</a:t>
            </a:r>
            <a:endParaRPr lang="es-ES" sz="2400" dirty="0" smtClean="0">
              <a:solidFill>
                <a:srgbClr val="000000"/>
              </a:solidFill>
              <a:ea typeface="+mn-ea"/>
              <a:cs typeface="Calibri"/>
            </a:endParaRPr>
          </a:p>
          <a:p>
            <a:pPr marL="5024438" lvl="1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 smtClean="0">
              <a:solidFill>
                <a:srgbClr val="000000"/>
              </a:solidFill>
              <a:ea typeface="+mn-ea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176464" cy="46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220072" y="3140968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 typeface="Wingdings" charset="2"/>
              <a:buChar char="ü"/>
            </a:pPr>
            <a:r>
              <a:rPr lang="es-E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Modelado </a:t>
            </a:r>
            <a:r>
              <a:rPr lang="es-ES" sz="2000" dirty="0">
                <a:solidFill>
                  <a:srgbClr val="000000"/>
                </a:solidFill>
                <a:latin typeface="Gill Sans MT"/>
                <a:cs typeface="Gill Sans MT"/>
              </a:rPr>
              <a:t>computacional del proceso de lectura</a:t>
            </a:r>
            <a:r>
              <a:rPr lang="es-ES" sz="2000" dirty="0" smtClean="0">
                <a:solidFill>
                  <a:srgbClr val="000000"/>
                </a:solidFill>
                <a:latin typeface="Gill Sans MT"/>
                <a:cs typeface="Gill Sans MT"/>
              </a:rPr>
              <a:t>: </a:t>
            </a:r>
            <a:r>
              <a:rPr lang="es-ES" sz="2000" dirty="0">
                <a:solidFill>
                  <a:sysClr val="windowText" lastClr="000000"/>
                </a:solidFill>
                <a:latin typeface="Gill Sans MT"/>
                <a:cs typeface="Gill Sans MT"/>
              </a:rPr>
              <a:t>Memoria, Percepción</a:t>
            </a:r>
            <a:r>
              <a:rPr lang="es-ES" sz="2000" dirty="0" smtClean="0">
                <a:solidFill>
                  <a:sysClr val="windowText" lastClr="000000"/>
                </a:solidFill>
                <a:latin typeface="Gill Sans MT"/>
                <a:cs typeface="Gill Sans MT"/>
              </a:rPr>
              <a:t>, Inferencia </a:t>
            </a:r>
            <a:r>
              <a:rPr lang="es-ES" sz="2000" dirty="0">
                <a:solidFill>
                  <a:sysClr val="windowText" lastClr="000000"/>
                </a:solidFill>
                <a:latin typeface="Gill Sans MT"/>
                <a:cs typeface="Gill Sans MT"/>
              </a:rPr>
              <a:t>y Olvido</a:t>
            </a:r>
          </a:p>
          <a:p>
            <a:endParaRPr lang="es-ES" sz="20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246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223242" y="1628800"/>
            <a:ext cx="8741246" cy="47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312528" lvl="1" indent="0" defTabSz="914400" fontAlgn="base"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0"/>
              </a:rPr>
              <a:t>- Arquitectura </a:t>
            </a:r>
            <a:r>
              <a:rPr lang="es-ES" sz="1600" dirty="0">
                <a:solidFill>
                  <a:prstClr val="black"/>
                </a:solidFill>
                <a:latin typeface="Gill Sans MT" pitchFamily="34" charset="0"/>
                <a:ea typeface="ＭＳ Ｐゴシック" charset="0"/>
              </a:rPr>
              <a:t>cognitiva ACT-R para la adquisición y producción de las desinencias verbales en </a:t>
            </a: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0"/>
              </a:rPr>
              <a:t>español</a:t>
            </a:r>
          </a:p>
          <a:p>
            <a:pPr marL="312528" lvl="1" indent="0" defTabSz="914400" fontAlgn="base"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0"/>
              </a:rPr>
              <a:t>- Mecanismo </a:t>
            </a:r>
            <a:r>
              <a:rPr lang="es-ES" sz="1600" dirty="0">
                <a:solidFill>
                  <a:prstClr val="black"/>
                </a:solidFill>
                <a:latin typeface="Gill Sans MT" pitchFamily="34" charset="0"/>
                <a:ea typeface="ＭＳ Ｐゴシック" charset="0"/>
              </a:rPr>
              <a:t>dual: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Tx/>
              <a:buFont typeface="Wingdings" pitchFamily="2" charset="2"/>
              <a:buChar char="q"/>
            </a:pPr>
            <a:r>
              <a:rPr lang="es-ES" sz="1600" dirty="0">
                <a:solidFill>
                  <a:prstClr val="black"/>
                </a:solidFill>
                <a:latin typeface="Gill Sans MT" pitchFamily="34" charset="0"/>
                <a:ea typeface="ＭＳ Ｐゴシック" charset="0"/>
                <a:cs typeface="+mn-cs"/>
              </a:rPr>
              <a:t>Lexicón mental en memoria para verbos irregulares: tener-tuve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SzTx/>
              <a:buFont typeface="Wingdings" pitchFamily="2" charset="2"/>
              <a:buChar char="q"/>
            </a:pPr>
            <a:r>
              <a:rPr lang="es-ES" sz="1600" dirty="0">
                <a:solidFill>
                  <a:prstClr val="black"/>
                </a:solidFill>
                <a:latin typeface="Gill Sans MT" pitchFamily="34" charset="0"/>
                <a:ea typeface="ＭＳ Ｐゴシック" charset="0"/>
                <a:cs typeface="+mn-cs"/>
              </a:rPr>
              <a:t>Aplicación de reglas para verbos regulares: comer-comí</a:t>
            </a:r>
          </a:p>
          <a:p>
            <a:pPr marL="312528" lvl="1" indent="0" defTabSz="914400" fontAlgn="base"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0"/>
              </a:rPr>
              <a:t>- Estrategias </a:t>
            </a:r>
            <a:r>
              <a:rPr lang="es-ES" sz="1600" dirty="0">
                <a:solidFill>
                  <a:prstClr val="black"/>
                </a:solidFill>
                <a:latin typeface="Gill Sans MT" pitchFamily="34" charset="0"/>
                <a:ea typeface="ＭＳ Ｐゴシック" charset="0"/>
              </a:rPr>
              <a:t>cognitivas: descarga de memoria y analogía</a:t>
            </a:r>
          </a:p>
          <a:p>
            <a:pPr marL="598278" lvl="1" indent="-285750" defTabSz="914400" fontAlgn="base">
              <a:spcBef>
                <a:spcPct val="20000"/>
              </a:spcBef>
              <a:spcAft>
                <a:spcPct val="0"/>
              </a:spcAft>
              <a:buSzTx/>
              <a:buFontTx/>
              <a:buChar char="-"/>
            </a:pPr>
            <a:endParaRPr lang="es-ES" sz="1600" dirty="0" smtClean="0">
              <a:solidFill>
                <a:prstClr val="black"/>
              </a:solidFill>
              <a:latin typeface="Gill Sans MT" pitchFamily="34" charset="0"/>
              <a:ea typeface="ＭＳ Ｐゴシック" charset="0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1394784" lvl="4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008"/>
            <a:ext cx="3648814" cy="24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91006"/>
            <a:ext cx="2196347" cy="248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223242" y="1300698"/>
            <a:ext cx="8597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" sz="2000" dirty="0" smtClean="0">
                <a:latin typeface="Gill Sans MT" pitchFamily="34" charset="0"/>
              </a:rPr>
              <a:t>Modelado computacional de la adquisición y generación de morfología verbal</a:t>
            </a:r>
            <a:endParaRPr lang="es-ES" sz="2000" dirty="0">
              <a:latin typeface="Gill Sans MT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79512" y="6033482"/>
            <a:ext cx="8100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²"/>
            </a:pPr>
            <a:r>
              <a:rPr lang="es-ES" sz="2000" dirty="0" smtClean="0">
                <a:latin typeface="Gill Sans MT" pitchFamily="34" charset="0"/>
              </a:rPr>
              <a:t>Caracterización y diagnosis de Trastorno específico del lenguaje (SLI) y de       la enfermedad de Alzheimer</a:t>
            </a:r>
          </a:p>
        </p:txBody>
      </p:sp>
    </p:spTree>
    <p:extLst>
      <p:ext uri="{BB962C8B-B14F-4D97-AF65-F5344CB8AC3E}">
        <p14:creationId xmlns:p14="http://schemas.microsoft.com/office/powerpoint/2010/main" val="12971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27" name="2 Marcador de contenido"/>
          <p:cNvSpPr txBox="1">
            <a:spLocks/>
          </p:cNvSpPr>
          <p:nvPr/>
        </p:nvSpPr>
        <p:spPr bwMode="auto">
          <a:xfrm>
            <a:off x="251520" y="1124744"/>
            <a:ext cx="86409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ysClr val="windowText" lastClr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s-ES" sz="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ysClr val="windowText" lastClr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Sistema automático de detección e identificación de perfiles de conducta sospechosos</a:t>
            </a:r>
          </a:p>
          <a:p>
            <a:pPr marL="457200" lvl="1" indent="0" algn="just">
              <a:buClr>
                <a:sysClr val="windowText" lastClr="000000"/>
              </a:buClr>
              <a:buNone/>
              <a:defRPr/>
            </a:pPr>
            <a:r>
              <a:rPr kumimoji="0" lang="es-ES_tradnl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- Base de conocimiento con modelos analíticos de perfil y conductas psicológicas a partir de</a:t>
            </a:r>
          </a:p>
          <a:p>
            <a:pPr marL="457200" lvl="1" indent="0" algn="just">
              <a:buClr>
                <a:sysClr val="windowText" lastClr="000000"/>
              </a:buClr>
              <a:buNone/>
              <a:defRPr/>
            </a:pPr>
            <a:r>
              <a:rPr kumimoji="0" lang="es-ES_tradnl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conocimiento experto</a:t>
            </a:r>
          </a:p>
          <a:p>
            <a:pPr marL="457200" lvl="1" indent="0" algn="just">
              <a:buClr>
                <a:sysClr val="windowText" lastClr="000000"/>
              </a:buClr>
              <a:buNone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-</a:t>
            </a:r>
            <a:r>
              <a:rPr kumimoji="0" lang="es-E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ＭＳ Ｐゴシック" charset="0"/>
              </a:rPr>
              <a:t>Conocimiento lingüístico léxico y gramatical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ysClr val="windowText" lastClr="000000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ysClr val="windowText" lastClr="000000"/>
              </a:buClr>
              <a:buSzTx/>
              <a:buFont typeface="Arial" pitchFamily="34" charset="0"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ysClr val="windowText" lastClr="000000"/>
              </a:buClr>
              <a:buSzTx/>
              <a:buFont typeface="Arial" pitchFamily="34" charset="0"/>
              <a:buNone/>
              <a:tabLst/>
              <a:defRPr/>
            </a:pPr>
            <a:endParaRPr lang="es-ES" sz="800" dirty="0" smtClean="0">
              <a:solidFill>
                <a:srgbClr val="000000"/>
              </a:solidFill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ysClr val="windowText" lastClr="000000"/>
              </a:buClr>
              <a:buSzTx/>
              <a:buFont typeface="Arial" pitchFamily="34" charset="0"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itchFamily="34" charset="0"/>
              <a:ea typeface="ＭＳ Ｐゴシック" charset="0"/>
            </a:endParaRPr>
          </a:p>
        </p:txBody>
      </p:sp>
      <p:pic>
        <p:nvPicPr>
          <p:cNvPr id="29" name="Picture 2" descr="Conversacion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1846"/>
            <a:ext cx="4824536" cy="373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5076056" y="416185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Clr>
                <a:sysClr val="windowText" lastClr="000000"/>
              </a:buClr>
              <a:buFont typeface="Wingdings" charset="2"/>
              <a:buChar char="²"/>
              <a:defRPr/>
            </a:pPr>
            <a:r>
              <a:rPr lang="es-ES" dirty="0">
                <a:solidFill>
                  <a:srgbClr val="000000"/>
                </a:solidFill>
                <a:latin typeface="Gill Sans MT" pitchFamily="34" charset="0"/>
                <a:ea typeface="ＭＳ Ｐゴシック" charset="0"/>
              </a:rPr>
              <a:t>Similitud semántica entre oraciones</a:t>
            </a:r>
          </a:p>
          <a:p>
            <a:pPr marL="742950" lvl="1" indent="-285750" algn="just">
              <a:buClr>
                <a:sysClr val="windowText" lastClr="000000"/>
              </a:buClr>
              <a:buFont typeface="Wingdings" charset="2"/>
              <a:buChar char="²"/>
              <a:defRPr/>
            </a:pPr>
            <a:r>
              <a:rPr lang="es-ES" dirty="0">
                <a:solidFill>
                  <a:srgbClr val="000000"/>
                </a:solidFill>
                <a:latin typeface="Gill Sans MT" pitchFamily="34" charset="0"/>
                <a:ea typeface="ＭＳ Ｐゴシック" charset="0"/>
              </a:rPr>
              <a:t>Traductor SMS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444208" y="58052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40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444208" y="58052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395536" y="1700808"/>
            <a:ext cx="828092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" sz="2200" dirty="0"/>
              <a:t>Arquitectura </a:t>
            </a:r>
            <a:r>
              <a:rPr lang="es-ES" sz="2200" dirty="0" smtClean="0"/>
              <a:t>conexionista para </a:t>
            </a:r>
            <a:r>
              <a:rPr lang="es-ES" sz="2200" dirty="0"/>
              <a:t>el modelado de la toma de </a:t>
            </a:r>
            <a:r>
              <a:rPr lang="es-ES" sz="2200" dirty="0" smtClean="0"/>
              <a:t>decisiones</a:t>
            </a:r>
          </a:p>
          <a:p>
            <a:pPr marL="342900" indent="-342900" algn="just">
              <a:buFont typeface="Wingdings" charset="2"/>
              <a:buChar char="ü"/>
            </a:pPr>
            <a:endParaRPr lang="es-ES" sz="1200" dirty="0" smtClean="0"/>
          </a:p>
          <a:p>
            <a:pPr marL="342900" indent="-342900" algn="just">
              <a:buFont typeface="Wingdings" charset="2"/>
              <a:buChar char="ü"/>
            </a:pPr>
            <a:r>
              <a:rPr lang="es-ES" sz="2200" dirty="0"/>
              <a:t>Teoría descriptiva de la decisión: función de valor (pérdidas, ganancias, estimaciones) unido a la subjetividad de los enlaces de la </a:t>
            </a:r>
            <a:r>
              <a:rPr lang="es-ES" sz="2200" dirty="0" smtClean="0"/>
              <a:t>red</a:t>
            </a:r>
            <a:endParaRPr lang="es-ES" sz="2200" dirty="0"/>
          </a:p>
        </p:txBody>
      </p:sp>
      <p:sp>
        <p:nvSpPr>
          <p:cNvPr id="11" name="Rectángulo 10"/>
          <p:cNvSpPr/>
          <p:nvPr/>
        </p:nvSpPr>
        <p:spPr>
          <a:xfrm>
            <a:off x="179512" y="119675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400" dirty="0" smtClean="0"/>
              <a:t>Sistemas de ayuda a la toma de decisiones</a:t>
            </a:r>
            <a:endParaRPr lang="es-E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13" y="3717032"/>
            <a:ext cx="6846887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4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CIENCIA COGNITIVA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223242" y="1628800"/>
            <a:ext cx="8453214" cy="936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23234" indent="0" algn="just">
              <a:spcBef>
                <a:spcPts val="0"/>
              </a:spcBef>
              <a:buNone/>
            </a:pPr>
            <a:endParaRPr lang="es-ES_tradnl" sz="1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223234" indent="0" algn="just">
              <a:spcBef>
                <a:spcPts val="0"/>
              </a:spcBef>
              <a:buNone/>
            </a:pPr>
            <a:r>
              <a:rPr lang="es-ES_tradnl" sz="1000" kern="0" dirty="0">
                <a:solidFill>
                  <a:sysClr val="windowText" lastClr="000000"/>
                </a:solidFill>
                <a:latin typeface="Gill Sans MT" pitchFamily="34" charset="0"/>
              </a:rPr>
              <a:t>	</a:t>
            </a:r>
            <a:r>
              <a:rPr lang="es-ES_tradnl" sz="1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											</a:t>
            </a:r>
          </a:p>
          <a:p>
            <a:pPr marL="2624485" lvl="8" indent="0" algn="just" defTabSz="914400">
              <a:spcBef>
                <a:spcPts val="0"/>
              </a:spcBef>
              <a:buSzTx/>
              <a:buNone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                                 </a:t>
            </a: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1394784" lvl="4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520" y="1268760"/>
            <a:ext cx="84969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 algn="just">
              <a:buFont typeface="Wingdings" pitchFamily="2" charset="2"/>
              <a:buChar char="ü"/>
            </a:pPr>
            <a:r>
              <a:rPr lang="es-ES" sz="2200" dirty="0" smtClean="0">
                <a:latin typeface="Gill Sans MT"/>
                <a:cs typeface="Gill Sans MT"/>
              </a:rPr>
              <a:t>Herramienta </a:t>
            </a:r>
            <a:r>
              <a:rPr lang="es-ES" sz="2200" dirty="0">
                <a:latin typeface="Gill Sans MT"/>
                <a:cs typeface="Gill Sans MT"/>
              </a:rPr>
              <a:t>experimental para analizar el comportamiento de </a:t>
            </a:r>
            <a:r>
              <a:rPr lang="es-ES" sz="2200" dirty="0" smtClean="0">
                <a:latin typeface="Gill Sans MT"/>
                <a:cs typeface="Gill Sans MT"/>
              </a:rPr>
              <a:t>sujetos</a:t>
            </a:r>
          </a:p>
          <a:p>
            <a:pPr marL="342900" lvl="2" indent="-342900" algn="just">
              <a:buFont typeface="Wingdings" charset="2"/>
              <a:buChar char="ü"/>
            </a:pPr>
            <a:endParaRPr lang="es-ES_tradnl" sz="1200" dirty="0" smtClean="0">
              <a:latin typeface="Gill Sans MT"/>
              <a:cs typeface="Gill Sans MT"/>
            </a:endParaRPr>
          </a:p>
          <a:p>
            <a:pPr marL="342900" lvl="2" indent="-342900" algn="just">
              <a:buFont typeface="Wingdings" charset="2"/>
              <a:buChar char="ü"/>
            </a:pPr>
            <a:r>
              <a:rPr lang="es-ES_tradnl" sz="2200" dirty="0" smtClean="0">
                <a:latin typeface="Gill Sans MT"/>
                <a:cs typeface="Gill Sans MT"/>
              </a:rPr>
              <a:t>Proporciona </a:t>
            </a:r>
            <a:r>
              <a:rPr lang="es-ES_tradnl" sz="2200" dirty="0">
                <a:latin typeface="Gill Sans MT"/>
                <a:cs typeface="Gill Sans MT"/>
              </a:rPr>
              <a:t>explicaciones que coinciden con las de los sujetos modelados</a:t>
            </a:r>
          </a:p>
          <a:p>
            <a:pPr algn="just"/>
            <a:endParaRPr lang="es-ES" sz="1200" dirty="0" smtClean="0">
              <a:latin typeface="Gill Sans MT"/>
              <a:cs typeface="Gill Sans MT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2200" dirty="0" smtClean="0">
                <a:latin typeface="Gill Sans MT"/>
                <a:cs typeface="Gill Sans MT"/>
              </a:rPr>
              <a:t>Modelos </a:t>
            </a:r>
            <a:r>
              <a:rPr lang="es-ES" sz="2200" dirty="0">
                <a:latin typeface="Gill Sans MT"/>
                <a:cs typeface="Gill Sans MT"/>
              </a:rPr>
              <a:t>descriptivos personalizados de tareas basadas en la experiencia: </a:t>
            </a:r>
            <a:r>
              <a:rPr lang="es-ES" sz="2200" dirty="0" smtClean="0">
                <a:latin typeface="Gill Sans MT"/>
                <a:cs typeface="Gill Sans MT"/>
              </a:rPr>
              <a:t> Juego </a:t>
            </a:r>
            <a:r>
              <a:rPr lang="es-ES" sz="2200" dirty="0">
                <a:latin typeface="Gill Sans MT"/>
                <a:cs typeface="Gill Sans MT"/>
              </a:rPr>
              <a:t>de Iowa, </a:t>
            </a:r>
            <a:r>
              <a:rPr lang="es-ES" sz="2200" dirty="0" smtClean="0">
                <a:latin typeface="Gill Sans MT"/>
                <a:cs typeface="Gill Sans MT"/>
              </a:rPr>
              <a:t> Dinámica de entrada/salida de fluidos (DSF)</a:t>
            </a:r>
            <a:endParaRPr lang="es-ES" sz="2200" dirty="0">
              <a:latin typeface="Gill Sans MT"/>
              <a:cs typeface="Gill Sans M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27984" y="4265801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es-ES" sz="2000" dirty="0">
                <a:latin typeface="Gill Sans MT" pitchFamily="34" charset="0"/>
              </a:rPr>
              <a:t>Identificación de estructuras y procesos subyacentes cerebrales alterados en consumidores de </a:t>
            </a:r>
            <a:r>
              <a:rPr lang="es-ES" sz="2000" dirty="0" smtClean="0">
                <a:latin typeface="Gill Sans MT" pitchFamily="34" charset="0"/>
              </a:rPr>
              <a:t>droga</a:t>
            </a:r>
          </a:p>
          <a:p>
            <a:pPr marL="342900" indent="-342900" algn="just">
              <a:buFont typeface="Wingdings" charset="2"/>
              <a:buChar char="²"/>
            </a:pPr>
            <a:r>
              <a:rPr lang="es-ES" sz="2000" dirty="0" smtClean="0">
                <a:latin typeface="Gill Sans MT" pitchFamily="34" charset="0"/>
              </a:rPr>
              <a:t>SATD en situaciones de emergencia</a:t>
            </a:r>
            <a:endParaRPr lang="es-ES" sz="2000" dirty="0">
              <a:latin typeface="Gill Sans MT" pitchFamily="34" charset="0"/>
            </a:endParaRPr>
          </a:p>
          <a:p>
            <a:pPr algn="just"/>
            <a:r>
              <a:rPr lang="es-ES" sz="2000" dirty="0">
                <a:latin typeface="Gill Sans MT" pitchFamily="34" charset="0"/>
              </a:rPr>
              <a:t>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33056"/>
            <a:ext cx="4638675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INTERFAZ HOMBRE-MÁQUINA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35496" y="1412776"/>
            <a:ext cx="8928992" cy="208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spcBef>
                <a:spcPts val="0"/>
              </a:spcBef>
              <a:buFont typeface="Arial"/>
              <a:buChar char="•"/>
            </a:pPr>
            <a:r>
              <a:rPr lang="es-ES" sz="22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Algoritmos que transforman la intención humana en comunicación con el exterior, control de dispositivos o rehabilitación</a:t>
            </a:r>
          </a:p>
          <a:p>
            <a:pPr algn="just">
              <a:spcBef>
                <a:spcPts val="0"/>
              </a:spcBef>
              <a:buFont typeface="Arial"/>
              <a:buChar char="•"/>
            </a:pPr>
            <a:endParaRPr lang="es-ES" sz="22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algn="just">
              <a:spcBef>
                <a:spcPts val="0"/>
              </a:spcBef>
              <a:buFont typeface="Arial"/>
              <a:buChar char="•"/>
            </a:pPr>
            <a:r>
              <a:rPr lang="es-ES" sz="22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Diseño, desarrollo y uso de sensores para capturar patrones </a:t>
            </a:r>
            <a:r>
              <a:rPr lang="es-ES" sz="2200" kern="0" dirty="0">
                <a:solidFill>
                  <a:sysClr val="windowText" lastClr="000000"/>
                </a:solidFill>
                <a:latin typeface="Gill Sans MT" pitchFamily="34" charset="0"/>
              </a:rPr>
              <a:t>motores y cognitivos del </a:t>
            </a:r>
            <a:r>
              <a:rPr lang="es-ES" sz="22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comportamiento humano: sensores inerciales, gafas de realidad virtual, seguimiento ocular</a:t>
            </a:r>
          </a:p>
          <a:p>
            <a:pPr marL="900113" lvl="1" indent="0" algn="just">
              <a:spcBef>
                <a:spcPts val="600"/>
              </a:spcBef>
              <a:buNone/>
            </a:pPr>
            <a:endParaRPr lang="es-ES" sz="22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900113" lvl="1" indent="0" algn="just">
              <a:spcBef>
                <a:spcPts val="600"/>
              </a:spcBef>
              <a:buNone/>
            </a:pPr>
            <a:endParaRPr lang="es-ES" sz="22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627063" lvl="4" indent="0" algn="just">
              <a:buNone/>
            </a:pPr>
            <a:endParaRPr lang="es-ES_tradnl" sz="22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535762" lvl="1" indent="0" algn="just">
              <a:buFontTx/>
              <a:buNone/>
            </a:pPr>
            <a:endParaRPr lang="es-ES" sz="22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683568" y="3851325"/>
            <a:ext cx="1407592" cy="441771"/>
            <a:chOff x="2915816" y="4293096"/>
            <a:chExt cx="1407592" cy="441771"/>
          </a:xfrm>
        </p:grpSpPr>
        <p:pic>
          <p:nvPicPr>
            <p:cNvPr id="8" name="Imagen 7" descr="FRONTA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8055" r="18581" b="25803"/>
            <a:stretch>
              <a:fillRect/>
            </a:stretch>
          </p:blipFill>
          <p:spPr bwMode="auto">
            <a:xfrm>
              <a:off x="2915816" y="4293096"/>
              <a:ext cx="512762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 descr="SAGITTA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7" t="8649" r="18143" b="19041"/>
            <a:stretch>
              <a:fillRect/>
            </a:stretch>
          </p:blipFill>
          <p:spPr bwMode="auto">
            <a:xfrm>
              <a:off x="3419872" y="4307830"/>
              <a:ext cx="442913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10" descr="TRANSVERS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6" t="8701" r="18361" b="20512"/>
            <a:stretch>
              <a:fillRect/>
            </a:stretch>
          </p:blipFill>
          <p:spPr bwMode="auto">
            <a:xfrm>
              <a:off x="3851920" y="4307830"/>
              <a:ext cx="471488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https://lh5.googleusercontent.com/6Mplz4ZshUk1ikEEx9ShmUOh5CbgSJPFZkOoeZFBeucgONs1WytdghQ4OjTp5go4F7OtNtwAqI8giBL5uu7xXiGJj8FUXtdMCt_6CQZBX6NUI6Z9AkuV50-iu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73" y="3392959"/>
            <a:ext cx="2211816" cy="14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82" y="4239513"/>
            <a:ext cx="128625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19"/>
            <a:ext cx="2439737" cy="15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33 Imagen" descr="C:\Nacho\proyectos\CPWalker\fotoEEGTrain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30194" r="57140" b="14030"/>
          <a:stretch>
            <a:fillRect/>
          </a:stretch>
        </p:blipFill>
        <p:spPr bwMode="auto">
          <a:xfrm>
            <a:off x="4885409" y="4823124"/>
            <a:ext cx="1744023" cy="19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27276"/>
            <a:ext cx="999430" cy="144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494" y="3949625"/>
            <a:ext cx="5127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65 Imagen" descr="Zervilink_glasse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5" y="3912096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PROYECTOS ACTUALES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223242" y="1772816"/>
            <a:ext cx="8453214" cy="47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t" anchorCtr="0"/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buFont typeface="Arial"/>
              <a:buChar char="•"/>
            </a:pP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XoSoft</a:t>
            </a:r>
            <a:r>
              <a:rPr lang="es-ES_tradnl" sz="2000" kern="0" dirty="0">
                <a:solidFill>
                  <a:sysClr val="windowText" lastClr="000000"/>
                </a:solidFill>
                <a:latin typeface="Gill Sans MT" pitchFamily="34" charset="0"/>
              </a:rPr>
              <a:t>: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Exoesqueleto flexible para MMII. Personas mayores. ACV</a:t>
            </a:r>
          </a:p>
          <a:p>
            <a:pPr algn="just">
              <a:buFont typeface="Arial"/>
              <a:buChar char="•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algn="just">
              <a:buFont typeface="Arial"/>
              <a:buChar char="•"/>
            </a:pP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NetMD</a:t>
            </a:r>
            <a:r>
              <a:rPr lang="es-ES_tradnl" sz="2000" kern="0" dirty="0">
                <a:solidFill>
                  <a:sysClr val="windowText" lastClr="000000"/>
                </a:solidFill>
                <a:latin typeface="Gill Sans MT" pitchFamily="34" charset="0"/>
              </a:rPr>
              <a:t>: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Modelo de temblor para EP y TE con sensores inerciales para gestión del tratamiento de la enfermedad y de su evolución desde la nube</a:t>
            </a:r>
          </a:p>
          <a:p>
            <a:pPr algn="just">
              <a:buFont typeface="Arial"/>
              <a:buChar char="•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algn="just">
              <a:buFont typeface="Arial"/>
              <a:buChar char="•"/>
            </a:pP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NeuroMOD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: </a:t>
            </a: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Neurorehabilitación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</a:t>
            </a: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pa</a:t>
            </a:r>
            <a:r>
              <a:rPr lang="es-ES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ra</a:t>
            </a: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EP mediante NFB guiado por </a:t>
            </a:r>
            <a:r>
              <a:rPr lang="es-ES_tradnl" sz="20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rTMS</a:t>
            </a: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algn="just">
              <a:buFont typeface="Arial"/>
              <a:buChar char="•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algn="just">
              <a:buFont typeface="Arial"/>
              <a:buChar char="•"/>
            </a:pPr>
            <a:r>
              <a:rPr lang="es-ES_tradnl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Evaluación de la enfermedad mental y/o declive cognitivo a través del lenguaje y de sensores biométricos</a:t>
            </a:r>
          </a:p>
          <a:p>
            <a:pPr algn="just">
              <a:spcBef>
                <a:spcPts val="0"/>
              </a:spcBef>
              <a:buFont typeface="Arial"/>
              <a:buChar char="•"/>
            </a:pPr>
            <a:endParaRPr lang="es-ES_tradnl" sz="1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223234" indent="0" algn="just">
              <a:spcBef>
                <a:spcPts val="0"/>
              </a:spcBef>
              <a:buNone/>
            </a:pPr>
            <a:r>
              <a:rPr lang="es-ES_tradnl" sz="1000" kern="0" dirty="0">
                <a:solidFill>
                  <a:sysClr val="windowText" lastClr="000000"/>
                </a:solidFill>
                <a:latin typeface="Gill Sans MT" pitchFamily="34" charset="0"/>
              </a:rPr>
              <a:t>	</a:t>
            </a:r>
            <a:r>
              <a:rPr lang="es-ES_tradnl" sz="1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											</a:t>
            </a:r>
          </a:p>
          <a:p>
            <a:pPr marL="2624485" lvl="8" indent="0" algn="just" defTabSz="914400">
              <a:spcBef>
                <a:spcPts val="0"/>
              </a:spcBef>
              <a:buSzTx/>
              <a:buNone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                                 </a:t>
            </a: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769728" lvl="2" indent="0" algn="just" defTabSz="914400">
              <a:spcBef>
                <a:spcPts val="0"/>
              </a:spcBef>
              <a:buSzTx/>
              <a:buNone/>
            </a:pPr>
            <a:endParaRPr lang="es-ES" sz="2000" kern="0" dirty="0" smtClean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1394784" lvl="4" indent="0" algn="just" defTabSz="914400">
              <a:spcBef>
                <a:spcPts val="0"/>
              </a:spcBef>
              <a:buSzTx/>
              <a:buFont typeface="Wingdings" pitchFamily="2" charset="2"/>
              <a:buChar char="ü"/>
            </a:pPr>
            <a:endParaRPr lang="es-ES_tradnl" sz="20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65 Imagen" descr="Zervilink_glas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76" y="2918988"/>
            <a:ext cx="2277188" cy="1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12" y="2479551"/>
            <a:ext cx="24955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30431" y="2000811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SzPct val="171000"/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00"/>
                </a:solidFill>
                <a:latin typeface="Gill Sans MT" pitchFamily="34" charset="0"/>
              </a:rPr>
              <a:t>Spin-off 2015:</a:t>
            </a:r>
            <a:endParaRPr lang="es-ES" sz="24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pic>
        <p:nvPicPr>
          <p:cNvPr id="9" name="3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02" y="2307292"/>
            <a:ext cx="2038820" cy="107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83568" y="3781489"/>
            <a:ext cx="5044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SzPct val="171000"/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000000"/>
                </a:solidFill>
                <a:latin typeface="Gill Sans MT" pitchFamily="34" charset="0"/>
              </a:rPr>
              <a:t>Sensores </a:t>
            </a:r>
            <a:r>
              <a:rPr lang="es-ES" sz="2000" dirty="0" err="1" smtClean="0">
                <a:solidFill>
                  <a:srgbClr val="000000"/>
                </a:solidFill>
                <a:latin typeface="Gill Sans MT" pitchFamily="34" charset="0"/>
              </a:rPr>
              <a:t>vestibles</a:t>
            </a:r>
            <a:r>
              <a:rPr lang="es-ES" sz="2000" dirty="0" smtClean="0">
                <a:solidFill>
                  <a:srgbClr val="000000"/>
                </a:solidFill>
                <a:latin typeface="Gill Sans MT" pitchFamily="34" charset="0"/>
              </a:rPr>
              <a:t> y reactivos</a:t>
            </a:r>
          </a:p>
          <a:p>
            <a:pPr marL="1257300" lvl="2" indent="-342900">
              <a:buSzPct val="171000"/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000000"/>
                </a:solidFill>
                <a:latin typeface="Gill Sans MT" pitchFamily="34" charset="0"/>
              </a:rPr>
              <a:t>Software para rehabilitación </a:t>
            </a:r>
          </a:p>
          <a:p>
            <a:pPr marL="1257300" lvl="2" indent="-342900">
              <a:buSzPct val="171000"/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000000"/>
                </a:solidFill>
                <a:latin typeface="Gill Sans MT" pitchFamily="34" charset="0"/>
              </a:rPr>
              <a:t>Software de evaluación clínica </a:t>
            </a:r>
            <a:endParaRPr lang="es-ES" sz="2000" dirty="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381712"/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err="1" smtClean="0">
                <a:latin typeface="Gill Sans MT" pitchFamily="34" charset="0"/>
                <a:sym typeface="Gill Sans" charset="0"/>
              </a:rPr>
              <a:t>gNec</a:t>
            </a: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>Neural and </a:t>
            </a:r>
            <a:r>
              <a:rPr lang="es-ES" sz="2400" b="1" dirty="0" err="1" smtClean="0">
                <a:latin typeface="Gill Sans MT" pitchFamily="34" charset="0"/>
                <a:sym typeface="Gill Sans" charset="0"/>
              </a:rPr>
              <a:t>Cognitive</a:t>
            </a:r>
            <a:r>
              <a:rPr lang="es-ES" sz="2400" b="1" dirty="0" smtClean="0">
                <a:latin typeface="Gill Sans MT" pitchFamily="34" charset="0"/>
                <a:sym typeface="Gill Sans" charset="0"/>
              </a:rPr>
              <a:t> </a:t>
            </a:r>
            <a:r>
              <a:rPr lang="es-ES" sz="2400" b="1" dirty="0" err="1" smtClean="0">
                <a:latin typeface="Gill Sans MT" pitchFamily="34" charset="0"/>
                <a:sym typeface="Gill Sans" charset="0"/>
              </a:rPr>
              <a:t>Engineering</a:t>
            </a: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endParaRPr lang="es-ES" sz="1400" b="1" dirty="0">
              <a:latin typeface="Gill Sans MT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584">
            <a:off x="84010" y="3714544"/>
            <a:ext cx="552999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752378" y="1549815"/>
            <a:ext cx="3140102" cy="504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Equipo de Investigación</a:t>
            </a:r>
            <a:r>
              <a:rPr lang="es-ES" dirty="0" smtClean="0"/>
              <a:t>:</a:t>
            </a:r>
            <a:endParaRPr lang="es-ES" dirty="0"/>
          </a:p>
          <a:p>
            <a:endParaRPr lang="es-ES" b="1" dirty="0"/>
          </a:p>
          <a:p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</a:rPr>
              <a:t>Colaboradores externos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E. Louis (Columbia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University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P.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Bonato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(Harvard Medical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School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Holobar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University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Maribor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D.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Farina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Goettinguen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University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D.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Popovic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(Aalborg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University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J.M. Belda-Lois (IBV)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J. Benito-León (H. 12 de Octubre)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Martinez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(Hospital Niño Jesús)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T. Freire &amp; A. 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Frizera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 (UFES)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724128" y="1840756"/>
            <a:ext cx="20035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Dr. Eduardo </a:t>
            </a:r>
            <a:r>
              <a:rPr lang="es-ES" sz="16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Rocon</a:t>
            </a:r>
            <a:endParaRPr lang="es-ES" sz="16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>
              <a:defRPr/>
            </a:pPr>
            <a:r>
              <a:rPr lang="es-ES" sz="1600" kern="0" dirty="0">
                <a:solidFill>
                  <a:sysClr val="windowText" lastClr="000000"/>
                </a:solidFill>
                <a:latin typeface="Gill Sans MT" pitchFamily="34" charset="0"/>
              </a:rPr>
              <a:t>Dra. M.D. del </a:t>
            </a: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Castillo</a:t>
            </a:r>
          </a:p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Dr. J.I</a:t>
            </a:r>
            <a:r>
              <a:rPr lang="es-ES" sz="1600" kern="0" dirty="0">
                <a:solidFill>
                  <a:sysClr val="windowText" lastClr="000000"/>
                </a:solidFill>
                <a:latin typeface="Gill Sans MT" pitchFamily="34" charset="0"/>
              </a:rPr>
              <a:t>. </a:t>
            </a: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Serrano</a:t>
            </a:r>
          </a:p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Dr. R</a:t>
            </a:r>
            <a:r>
              <a:rPr lang="es-ES" sz="1600" kern="0" dirty="0">
                <a:solidFill>
                  <a:sysClr val="windowText" lastClr="000000"/>
                </a:solidFill>
                <a:latin typeface="Gill Sans MT" pitchFamily="34" charset="0"/>
              </a:rPr>
              <a:t>. </a:t>
            </a: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Raya</a:t>
            </a:r>
          </a:p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Dr. J.A</a:t>
            </a:r>
            <a:r>
              <a:rPr lang="es-ES" sz="1600" kern="0" dirty="0">
                <a:solidFill>
                  <a:sysClr val="windowText" lastClr="000000"/>
                </a:solidFill>
                <a:latin typeface="Gill Sans MT" pitchFamily="34" charset="0"/>
              </a:rPr>
              <a:t>. </a:t>
            </a: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Gallego</a:t>
            </a:r>
          </a:p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TS C. Bayón</a:t>
            </a:r>
          </a:p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TS M. Velasco</a:t>
            </a:r>
          </a:p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TS A. </a:t>
            </a:r>
            <a:r>
              <a:rPr lang="es-ES" sz="1600" kern="0" dirty="0" err="1" smtClean="0">
                <a:solidFill>
                  <a:sysClr val="windowText" lastClr="000000"/>
                </a:solidFill>
                <a:latin typeface="Gill Sans MT" pitchFamily="34" charset="0"/>
              </a:rPr>
              <a:t>Clemote</a:t>
            </a:r>
            <a:endParaRPr lang="es-ES" sz="1600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>
              <a:defRPr/>
            </a:pPr>
            <a:r>
              <a:rPr lang="es-ES" sz="16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FP O. Ramírez</a:t>
            </a:r>
            <a:endParaRPr lang="es-ES" sz="1600" b="1" kern="0" dirty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67616" y="1196752"/>
            <a:ext cx="524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Gill Sans MT"/>
                <a:cs typeface="Gill Sans MT"/>
              </a:rPr>
              <a:t>Centro de Automática y Robótica (CAR), CSIC</a:t>
            </a:r>
            <a:endParaRPr lang="es-ES" b="1" dirty="0">
              <a:latin typeface="Gill Sans MT"/>
              <a:cs typeface="Gill Sans MT"/>
            </a:endParaRPr>
          </a:p>
        </p:txBody>
      </p:sp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381712"/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err="1" smtClean="0">
                <a:latin typeface="Gill Sans MT" pitchFamily="34" charset="0"/>
                <a:sym typeface="Gill Sans" charset="0"/>
              </a:rPr>
              <a:t>gNec</a:t>
            </a: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>Neural and </a:t>
            </a:r>
            <a:r>
              <a:rPr lang="es-ES" sz="2400" b="1" dirty="0" err="1" smtClean="0">
                <a:latin typeface="Gill Sans MT" pitchFamily="34" charset="0"/>
                <a:sym typeface="Gill Sans" charset="0"/>
              </a:rPr>
              <a:t>Cognitive</a:t>
            </a:r>
            <a:r>
              <a:rPr lang="es-ES" sz="2400" b="1" dirty="0" smtClean="0">
                <a:latin typeface="Gill Sans MT" pitchFamily="34" charset="0"/>
                <a:sym typeface="Gill Sans" charset="0"/>
              </a:rPr>
              <a:t> </a:t>
            </a:r>
            <a:r>
              <a:rPr lang="es-ES" sz="2400" b="1" dirty="0" err="1" smtClean="0">
                <a:latin typeface="Gill Sans MT" pitchFamily="34" charset="0"/>
                <a:sym typeface="Gill Sans" charset="0"/>
              </a:rPr>
              <a:t>Engineering</a:t>
            </a: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r>
              <a:rPr lang="es-ES" sz="2400" b="1" dirty="0" smtClean="0">
                <a:latin typeface="Gill Sans MT" pitchFamily="34" charset="0"/>
                <a:sym typeface="Gill Sans" charset="0"/>
              </a:rPr>
              <a:t/>
            </a:r>
            <a:br>
              <a:rPr lang="es-ES" sz="2400" b="1" dirty="0" smtClean="0">
                <a:latin typeface="Gill Sans MT" pitchFamily="34" charset="0"/>
                <a:sym typeface="Gill Sans" charset="0"/>
              </a:rPr>
            </a:br>
            <a:endParaRPr lang="es-ES" sz="1400" b="1" dirty="0">
              <a:latin typeface="Gill Sans MT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1124744"/>
            <a:ext cx="60727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212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marL="342900" lvl="0" indent="-342900" defTabSz="914212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Gill Sans MT"/>
                <a:cs typeface="Gill Sans MT"/>
              </a:rPr>
              <a:t>Exoesqueletos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Gill Sans MT"/>
                <a:cs typeface="Gill Sans MT"/>
              </a:rPr>
              <a:t>vestibles</a:t>
            </a:r>
            <a:r>
              <a:rPr lang="en-US" sz="2400" dirty="0">
                <a:solidFill>
                  <a:srgbClr val="000000"/>
                </a:solidFill>
                <a:latin typeface="Gill Sans MT"/>
                <a:cs typeface="Gill Sans MT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Gill Sans MT"/>
                <a:cs typeface="Gill Sans MT"/>
              </a:rPr>
              <a:t>NeuroRobots</a:t>
            </a:r>
            <a:r>
              <a:rPr lang="en-US" sz="2400" dirty="0">
                <a:solidFill>
                  <a:srgbClr val="000000"/>
                </a:solidFill>
                <a:latin typeface="Gill Sans MT"/>
                <a:cs typeface="Gill Sans MT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Gill Sans MT"/>
                <a:cs typeface="Gill Sans MT"/>
              </a:rPr>
              <a:t>NR</a:t>
            </a:r>
            <a:r>
              <a:rPr lang="en-US" sz="2400" dirty="0">
                <a:solidFill>
                  <a:srgbClr val="000000"/>
                </a:solidFill>
                <a:latin typeface="Gill Sans MT"/>
                <a:cs typeface="Gill Sans MT"/>
              </a:rPr>
              <a:t>)</a:t>
            </a:r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s-ES" sz="2000" dirty="0">
                <a:latin typeface="Gill Sans MT" pitchFamily="34" charset="0"/>
              </a:rPr>
              <a:t>Líneas para la intervención en Rehabilitación </a:t>
            </a:r>
            <a:r>
              <a:rPr lang="es-ES" sz="2000" dirty="0" smtClean="0">
                <a:latin typeface="Gill Sans MT" pitchFamily="34" charset="0"/>
              </a:rPr>
              <a:t>Neurológica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75923"/>
            <a:ext cx="2583817" cy="174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4063479" cy="25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55793"/>
            <a:ext cx="244288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7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S_vs_NOFES_F2F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556792"/>
            <a:ext cx="6192688" cy="4128140"/>
          </a:xfr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92969" y="339502"/>
            <a:ext cx="7358063" cy="857250"/>
          </a:xfrm>
        </p:spPr>
        <p:txBody>
          <a:bodyPr/>
          <a:lstStyle/>
          <a:p>
            <a:pPr lvl="0"/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br>
              <a:rPr lang="es-ES" sz="2800" dirty="0" smtClean="0">
                <a:latin typeface="Gill Sans MT" panose="020B0502020104020203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Gill Sans MT" pitchFamily="34" charset="0"/>
              </a:rPr>
              <a:t>CANCELACIÓN </a:t>
            </a:r>
            <a:r>
              <a:rPr lang="en-US" sz="2400" dirty="0" smtClean="0">
                <a:solidFill>
                  <a:prstClr val="black"/>
                </a:solidFill>
                <a:latin typeface="Gill Sans MT" pitchFamily="34" charset="0"/>
              </a:rPr>
              <a:t>TEMBLOR</a:t>
            </a:r>
            <a: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Gill Sans MT" pitchFamily="34" charset="0"/>
              </a:rPr>
            </a:br>
            <a:endParaRPr lang="es-E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20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>
            <a:spLocks/>
          </p:cNvSpPr>
          <p:nvPr/>
        </p:nvSpPr>
        <p:spPr>
          <a:xfrm>
            <a:off x="251520" y="1387138"/>
            <a:ext cx="8688586" cy="463081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rtlCol="0" anchor="ctr">
            <a:spAutoFit/>
          </a:bodyPr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23234" indent="0" algn="just">
              <a:buFontTx/>
              <a:buNone/>
            </a:pP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Rehabilitación: Bases Neurofisiológicas (I) </a:t>
            </a:r>
          </a:p>
          <a:p>
            <a:pPr marL="223234" indent="0" algn="just">
              <a:buFontTx/>
              <a:buNone/>
            </a:pPr>
            <a:endParaRPr lang="es-ES" sz="2000" b="1" kern="0" dirty="0" smtClean="0">
              <a:solidFill>
                <a:sysClr val="windowText" lastClr="000000"/>
              </a:solidFill>
              <a:latin typeface="Gill Sans MT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Aprendemos nueva información y destrezas desde el período de desarrollo y a lo largo de la vida gracias a 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la plasticidad 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presente en las neuronas y sinapsis del sistema nervioso central desde la corteza cerebral hasta la médula espinal: cambios a nivel sináptico, neuronal o de red neuronal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El término '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plasticidad cerebral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' expresa la capacidad del cerebro para minimizar los efectos de las lesiones mediante cambios estructurales y funcionales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Una gran parte de procesos lesivos que afectan al sistema nervioso muestran el efecto de la plasticidad bien de forma espontánea o tras tratamientos de 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rehabilitación</a:t>
            </a:r>
            <a:r>
              <a:rPr lang="es-ES" sz="2000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 adecuados</a:t>
            </a:r>
            <a:endParaRPr lang="es-ES" sz="2000" b="1" kern="0" dirty="0">
              <a:solidFill>
                <a:sysClr val="windowText" lastClr="000000"/>
              </a:solidFill>
              <a:latin typeface="Gill Sans MT" pitchFamily="34" charset="0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endParaRPr lang="es-ES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 </a:t>
            </a:r>
            <a:endParaRPr lang="es-ES" sz="2000" dirty="0">
              <a:latin typeface="Gill Sans MT" panose="020B0502020104020203" pitchFamily="34" charset="0"/>
            </a:endParaRPr>
          </a:p>
        </p:txBody>
      </p:sp>
      <p:sp>
        <p:nvSpPr>
          <p:cNvPr id="4" name="2 CuadroTexto"/>
          <p:cNvSpPr txBox="1">
            <a:spLocks/>
          </p:cNvSpPr>
          <p:nvPr/>
        </p:nvSpPr>
        <p:spPr>
          <a:xfrm>
            <a:off x="151574" y="1257306"/>
            <a:ext cx="8784976" cy="533511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rtlCol="0" anchor="ctr">
            <a:spAutoFit/>
          </a:bodyPr>
          <a:lstStyle>
            <a:lvl1pPr marL="625056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5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indent="-401822" defTabSz="410751">
              <a:spcBef>
                <a:spcPts val="1687"/>
              </a:spcBef>
              <a:buClrTx/>
              <a:buSzPct val="171000"/>
              <a:buFontTx/>
              <a:buChar char="•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indent="-401822" defTabSz="410751">
              <a:spcBef>
                <a:spcPts val="1687"/>
              </a:spcBef>
              <a:buClrTx/>
              <a:buSzPct val="171000"/>
              <a:buFontTx/>
              <a:buChar char="–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indent="-401822" defTabSz="410751">
              <a:spcBef>
                <a:spcPts val="1687"/>
              </a:spcBef>
              <a:buClrTx/>
              <a:buSzPct val="171000"/>
              <a:buFontTx/>
              <a:buChar char="»"/>
              <a:defRPr sz="2100"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2354802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2604824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2854847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3104869" indent="-631434" defTabSz="910796">
              <a:spcBef>
                <a:spcPts val="703"/>
              </a:spcBef>
              <a:buClr>
                <a:srgbClr val="000000"/>
              </a:buClr>
              <a:buSzPct val="171000"/>
              <a:buFont typeface="Arial"/>
              <a:buChar char="•"/>
              <a:defRPr sz="3100">
                <a:uFill>
                  <a:solidFill/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22250" lvl="0" indent="42863" algn="just" defTabSz="914400">
              <a:spcBef>
                <a:spcPts val="0"/>
              </a:spcBef>
              <a:buSzTx/>
              <a:buNone/>
            </a:pPr>
            <a:r>
              <a:rPr lang="es-ES" sz="2000" b="1" kern="0" dirty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Rehabilitación: Bases Neurofisiológicas 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(II)</a:t>
            </a:r>
          </a:p>
          <a:p>
            <a:pPr marL="222250" lvl="0" indent="42863" algn="just" defTabSz="914400">
              <a:spcBef>
                <a:spcPts val="0"/>
              </a:spcBef>
              <a:buSzTx/>
              <a:buNone/>
            </a:pP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  <a:ea typeface="+mn-ea"/>
              </a:rPr>
              <a:t> </a:t>
            </a:r>
            <a:endParaRPr lang="es-ES" sz="2000" b="1" kern="0" dirty="0">
              <a:solidFill>
                <a:sysClr val="windowText" lastClr="000000"/>
              </a:solidFill>
              <a:latin typeface="Gill Sans MT" pitchFamily="34" charset="0"/>
              <a:ea typeface="+mn-ea"/>
            </a:endParaRPr>
          </a:p>
          <a:p>
            <a:pPr marL="285750" lvl="2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lvl="2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Las </a:t>
            </a:r>
            <a:r>
              <a:rPr lang="es-ES" sz="2000" b="1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oscilaciones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cerebrales (sincronización, desincronización y desplazamientos de frecuencia) constituyen la manera de transmitir información en el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cerebro</a:t>
            </a:r>
          </a:p>
          <a:p>
            <a:pPr marL="285750" lvl="2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 sz="2000" dirty="0" smtClean="0">
              <a:solidFill>
                <a:prstClr val="black"/>
              </a:solidFill>
              <a:latin typeface="Gill Sans MT"/>
              <a:ea typeface="ＭＳ Ｐゴシック" charset="-128"/>
              <a:cs typeface="Gill Sans MT"/>
            </a:endParaRPr>
          </a:p>
          <a:p>
            <a:pPr marL="285750" lvl="2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  <a:latin typeface="Gill Sans MT" pitchFamily="34" charset="0"/>
                <a:ea typeface="ＭＳ Ｐゴシック" charset="-128"/>
              </a:rPr>
              <a:t>La </a:t>
            </a:r>
            <a:r>
              <a:rPr lang="es-ES" sz="2000" b="1" dirty="0">
                <a:solidFill>
                  <a:srgbClr val="000000"/>
                </a:solidFill>
                <a:latin typeface="Gill Sans MT" pitchFamily="34" charset="0"/>
                <a:ea typeface="ＭＳ Ｐゴシック" charset="-128"/>
              </a:rPr>
              <a:t>potencia</a:t>
            </a:r>
            <a:r>
              <a:rPr lang="es-ES" sz="2000" dirty="0">
                <a:solidFill>
                  <a:srgbClr val="000000"/>
                </a:solidFill>
                <a:latin typeface="Gill Sans MT" pitchFamily="34" charset="0"/>
                <a:ea typeface="ＭＳ Ｐゴシック" charset="-128"/>
              </a:rPr>
              <a:t> de la señal EE</a:t>
            </a:r>
            <a:r>
              <a:rPr lang="es-ES" sz="2000" dirty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G refleja el número de neuronas que se descargan </a:t>
            </a:r>
            <a:r>
              <a:rPr lang="es-ES" sz="2000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síncronamente:  </a:t>
            </a:r>
          </a:p>
          <a:p>
            <a:pPr marL="910806" lvl="4" indent="-285750" algn="just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ü"/>
            </a:pP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una medida de la capacidad de procesamiento de información</a:t>
            </a:r>
          </a:p>
          <a:p>
            <a:pPr marL="910806" lvl="4" indent="-285750" algn="just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ü"/>
            </a:pP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relacionada con funciones motoras y cognitivas </a:t>
            </a:r>
          </a:p>
          <a:p>
            <a:pPr marL="910806" lvl="4" indent="-285750" algn="just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ü"/>
            </a:pP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en determinadas bandas de frecuencia (</a:t>
            </a:r>
            <a:r>
              <a:rPr lang="es-ES" sz="1600" dirty="0" err="1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deltha</a:t>
            </a: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, theta, </a:t>
            </a:r>
            <a:r>
              <a:rPr lang="es-ES" sz="1600" dirty="0" err="1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alpha</a:t>
            </a: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, </a:t>
            </a:r>
            <a:r>
              <a:rPr lang="es-ES" sz="1600" dirty="0" err="1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betha</a:t>
            </a:r>
            <a:r>
              <a:rPr lang="es-ES" sz="1600" dirty="0" smtClean="0">
                <a:solidFill>
                  <a:prstClr val="black"/>
                </a:solidFill>
                <a:latin typeface="Gill Sans MT" pitchFamily="34" charset="0"/>
                <a:ea typeface="ＭＳ Ｐゴシック" charset="-128"/>
              </a:rPr>
              <a:t>, gamma) puede sufrir cambios tónicos (con la edad) o de fase (relacionados con eventos)</a:t>
            </a:r>
          </a:p>
          <a:p>
            <a:pPr marL="910806" lvl="4" indent="-285750" algn="just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ü"/>
            </a:pPr>
            <a:endParaRPr lang="es-ES" sz="2000" dirty="0" smtClean="0">
              <a:solidFill>
                <a:prstClr val="black"/>
              </a:solidFill>
              <a:latin typeface="Gill Sans MT" pitchFamily="34" charset="0"/>
              <a:ea typeface="ＭＳ Ｐゴシック" charset="-128"/>
            </a:endParaRPr>
          </a:p>
          <a:p>
            <a:pPr marL="285750" lvl="2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Determinados </a:t>
            </a:r>
            <a:r>
              <a:rPr lang="es-ES" sz="2000" b="1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ritmos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se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bloquean, atenúan o </a:t>
            </a:r>
            <a:r>
              <a:rPr lang="es-ES" sz="2000" dirty="0" err="1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desincronizan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 con la realización de movimientos, la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atención o el esfuerzo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mental: las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tareas más difíciles conllevan una mayor desincronización en amplitud y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latencia, que es más </a:t>
            </a:r>
            <a:r>
              <a:rPr lang="es-ES" sz="2000" dirty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extensa </a:t>
            </a:r>
            <a:r>
              <a:rPr lang="es-ES" sz="2000" dirty="0" smtClean="0">
                <a:solidFill>
                  <a:prstClr val="black"/>
                </a:solidFill>
                <a:latin typeface="Gill Sans MT"/>
                <a:ea typeface="ＭＳ Ｐゴシック" charset="-128"/>
                <a:cs typeface="Gill Sans MT"/>
              </a:rPr>
              <a:t>topográficamente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 sz="1800" b="1" dirty="0">
              <a:solidFill>
                <a:prstClr val="black"/>
              </a:solidFill>
              <a:latin typeface="Gill Sans MT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Gill Sans MT" panose="020B0502020104020203" pitchFamily="34" charset="0"/>
              </a:rPr>
              <a:t>REHABILITACIÓN</a:t>
            </a:r>
            <a:endParaRPr lang="es-ES" sz="2800" dirty="0">
              <a:latin typeface="Gill Sans MT" panose="020B0502020104020203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1340768"/>
            <a:ext cx="8784976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es-ES" sz="2000" b="1" kern="0" dirty="0">
                <a:solidFill>
                  <a:sysClr val="windowText" lastClr="000000"/>
                </a:solidFill>
                <a:latin typeface="Gill Sans MT" pitchFamily="34" charset="0"/>
              </a:rPr>
              <a:t>Rehabilitación: Bases Neurofisiológicas </a:t>
            </a:r>
            <a:r>
              <a:rPr lang="es-ES" sz="2000" b="1" kern="0" dirty="0" smtClean="0">
                <a:solidFill>
                  <a:sysClr val="windowText" lastClr="000000"/>
                </a:solidFill>
                <a:latin typeface="Gill Sans MT" pitchFamily="34" charset="0"/>
              </a:rPr>
              <a:t>(y III) </a:t>
            </a:r>
          </a:p>
          <a:p>
            <a:pPr lvl="0" algn="just"/>
            <a:endParaRPr lang="es-ES" sz="2000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Las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nuevas tendencias de rehabilitación se centran en </a:t>
            </a:r>
            <a:r>
              <a:rPr lang="es-ES" sz="2000" b="1" kern="0" dirty="0">
                <a:solidFill>
                  <a:srgbClr val="000000"/>
                </a:solidFill>
                <a:latin typeface="Gill Sans MT" pitchFamily="34" charset="0"/>
              </a:rPr>
              <a:t>modificar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 el SNC, en base a la plasticidad neuronal, para producir mejoras en el 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Sistema Nervioso Periférico (SNP) y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facilitar su rehabilitación (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enfoque </a:t>
            </a:r>
            <a:r>
              <a:rPr lang="es-ES" sz="2000" i="1" kern="0" dirty="0" smtClean="0">
                <a:solidFill>
                  <a:srgbClr val="000000"/>
                </a:solidFill>
                <a:latin typeface="Gill Sans MT" pitchFamily="34" charset="0"/>
              </a:rPr>
              <a:t>top-</a:t>
            </a:r>
            <a:r>
              <a:rPr lang="es-ES" sz="2000" i="1" kern="0" dirty="0" err="1" smtClean="0">
                <a:solidFill>
                  <a:srgbClr val="000000"/>
                </a:solidFill>
                <a:latin typeface="Gill Sans MT" pitchFamily="34" charset="0"/>
              </a:rPr>
              <a:t>down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), </a:t>
            </a:r>
            <a:r>
              <a:rPr lang="es-ES" sz="2000" b="1" kern="0" dirty="0">
                <a:solidFill>
                  <a:srgbClr val="000000"/>
                </a:solidFill>
                <a:latin typeface="Gill Sans MT" pitchFamily="34" charset="0"/>
              </a:rPr>
              <a:t>mediante potenciación o inhibición de la actividad neuronal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, generalmente en la corteza, 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y, de ese modo,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producir </a:t>
            </a:r>
            <a:r>
              <a:rPr lang="es-ES" sz="2000" b="1" kern="0" dirty="0">
                <a:solidFill>
                  <a:srgbClr val="000000"/>
                </a:solidFill>
                <a:latin typeface="Gill Sans MT" pitchFamily="34" charset="0"/>
              </a:rPr>
              <a:t>cambios estructurales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 </a:t>
            </a:r>
            <a:endParaRPr lang="es-ES" sz="2000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S" sz="1200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L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as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terapias de rehabilitación 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se centran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en el estado del cerebro después del daño cerebral y en 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que su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recuperación 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implica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la </a:t>
            </a:r>
            <a:r>
              <a:rPr lang="es-ES" sz="2000" b="1" kern="0" dirty="0">
                <a:solidFill>
                  <a:srgbClr val="000000"/>
                </a:solidFill>
                <a:latin typeface="Gill Sans MT" pitchFamily="34" charset="0"/>
              </a:rPr>
              <a:t>participación activa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del paciente y la </a:t>
            </a:r>
            <a:r>
              <a:rPr lang="es-ES" sz="2000" b="1" kern="0" dirty="0">
                <a:solidFill>
                  <a:srgbClr val="000000"/>
                </a:solidFill>
                <a:latin typeface="Gill Sans MT" pitchFamily="34" charset="0"/>
              </a:rPr>
              <a:t>percepción corporal inmediata de la respuesta </a:t>
            </a:r>
            <a:r>
              <a:rPr lang="es-ES" sz="2000" kern="0" dirty="0">
                <a:solidFill>
                  <a:srgbClr val="000000"/>
                </a:solidFill>
                <a:latin typeface="Gill Sans MT" pitchFamily="34" charset="0"/>
              </a:rPr>
              <a:t>a dicha 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participación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S" sz="1200" kern="0" dirty="0">
              <a:solidFill>
                <a:srgbClr val="000000"/>
              </a:solidFill>
              <a:latin typeface="Gill Sans MT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b="1" kern="0" dirty="0" smtClean="0">
                <a:solidFill>
                  <a:srgbClr val="000000"/>
                </a:solidFill>
                <a:latin typeface="Gill Sans MT" pitchFamily="34" charset="0"/>
              </a:rPr>
              <a:t>Facilitación asociativa </a:t>
            </a:r>
            <a:r>
              <a:rPr lang="es-ES" sz="2000" b="1" kern="0" dirty="0" err="1" smtClean="0">
                <a:solidFill>
                  <a:srgbClr val="000000"/>
                </a:solidFill>
                <a:latin typeface="Gill Sans MT" pitchFamily="34" charset="0"/>
              </a:rPr>
              <a:t>corticoespinal</a:t>
            </a:r>
            <a:endParaRPr lang="es-ES" sz="2000" b="1" kern="0" dirty="0" smtClean="0">
              <a:solidFill>
                <a:srgbClr val="000000"/>
              </a:solidFill>
              <a:latin typeface="Gill Sans MT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S" sz="1200" kern="0" dirty="0">
              <a:solidFill>
                <a:srgbClr val="000000"/>
              </a:solidFill>
              <a:latin typeface="Gill Sans MT" pitchFamily="34" charset="0"/>
            </a:endParaRPr>
          </a:p>
          <a:p>
            <a:pPr marL="2286000" lvl="4" indent="-457200" algn="just">
              <a:buAutoNum type="alphaLcParenR"/>
            </a:pPr>
            <a:r>
              <a:rPr lang="es-ES" sz="2000" kern="0" dirty="0" err="1" smtClean="0">
                <a:solidFill>
                  <a:srgbClr val="000000"/>
                </a:solidFill>
                <a:latin typeface="Gill Sans MT" pitchFamily="34" charset="0"/>
              </a:rPr>
              <a:t>Neuromodulación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 endógena</a:t>
            </a:r>
          </a:p>
          <a:p>
            <a:pPr marL="2286000" lvl="4" indent="-457200" algn="just">
              <a:buAutoNum type="alphaLcParenR"/>
            </a:pPr>
            <a:endParaRPr lang="es-ES" sz="1200" kern="0" dirty="0">
              <a:solidFill>
                <a:srgbClr val="000000"/>
              </a:solidFill>
              <a:latin typeface="Gill Sans MT" pitchFamily="34" charset="0"/>
            </a:endParaRPr>
          </a:p>
          <a:p>
            <a:pPr marL="2286000" lvl="4" indent="-457200" algn="just">
              <a:buAutoNum type="alphaLcParenR"/>
            </a:pPr>
            <a:r>
              <a:rPr lang="es-ES" sz="2000" kern="0" dirty="0" err="1" smtClean="0">
                <a:solidFill>
                  <a:srgbClr val="000000"/>
                </a:solidFill>
                <a:latin typeface="Gill Sans MT" pitchFamily="34" charset="0"/>
              </a:rPr>
              <a:t>Neuromodulación</a:t>
            </a:r>
            <a:r>
              <a:rPr lang="es-ES" sz="2000" kern="0" dirty="0" smtClean="0">
                <a:solidFill>
                  <a:srgbClr val="000000"/>
                </a:solidFill>
                <a:latin typeface="Gill Sans MT" pitchFamily="34" charset="0"/>
              </a:rPr>
              <a:t> exógena</a:t>
            </a:r>
            <a:endParaRPr lang="es-ES" sz="2000" kern="0" dirty="0">
              <a:solidFill>
                <a:srgbClr val="0000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3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 - Title &amp; Bullets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 - Title &amp; Bullets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  <a:ea typeface="Helvetica" pitchFamily="34" charset="0"/>
            <a:cs typeface="Helvetica" pitchFamily="34" charset="0"/>
            <a:sym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  <a:ea typeface="Helvetica" pitchFamily="34" charset="0"/>
            <a:cs typeface="Helvetica" pitchFamily="34" charset="0"/>
            <a:sym typeface="Helvetica" pitchFamily="34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White - Title &amp; Subtitl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 - Title &amp; Subtitl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  <a:ea typeface="Helvetica" pitchFamily="34" charset="0"/>
            <a:cs typeface="Helvetica" pitchFamily="34" charset="0"/>
            <a:sym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  <a:ea typeface="Helvetica" pitchFamily="34" charset="0"/>
            <a:cs typeface="Helvetica" pitchFamily="34" charset="0"/>
            <a:sym typeface="Helvetica" pitchFamily="34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</TotalTime>
  <Words>2411</Words>
  <Application>Microsoft Office PowerPoint</Application>
  <PresentationFormat>Presentación en pantalla (4:3)</PresentationFormat>
  <Paragraphs>509</Paragraphs>
  <Slides>48</Slides>
  <Notes>2</Notes>
  <HiddenSlides>0</HiddenSlides>
  <MMClips>6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48</vt:i4>
      </vt:variant>
    </vt:vector>
  </HeadingPairs>
  <TitlesOfParts>
    <vt:vector size="50" baseType="lpstr">
      <vt:lpstr>White - Title &amp; Bullets</vt:lpstr>
      <vt:lpstr>White - Title &amp; Subtitle</vt:lpstr>
      <vt:lpstr>       gNec Neural and Cognitive Engineering http://www.g-nec.com/  CAR-CSIC</vt:lpstr>
      <vt:lpstr>  gNec Neural and Cognitive Engineering  </vt:lpstr>
      <vt:lpstr>REHABILITACIÓN</vt:lpstr>
      <vt:lpstr>REHABILITACIÓN Líneas para la intervención en Rehabilitación Neurológica</vt:lpstr>
      <vt:lpstr>REHABILITACIÓN Líneas para la intervención en Rehabilitación Neurológica</vt:lpstr>
      <vt:lpstr>REHABILITACIÓN CANCELACIÓN TEMBLOR </vt:lpstr>
      <vt:lpstr>REHABILITACIÓN</vt:lpstr>
      <vt:lpstr>REHABILITACIÓN </vt:lpstr>
      <vt:lpstr>REHABILITACIÓN</vt:lpstr>
      <vt:lpstr>REHABILITACIÓN</vt:lpstr>
      <vt:lpstr>REHABILITACIÓN Tecnología Brain Computer Interface (BCI)</vt:lpstr>
      <vt:lpstr>REHABILITACIÓN Tecnología Brain Computer Interface (BCI)</vt:lpstr>
      <vt:lpstr>REHABILITACIÓN CANCELACIÓN TEMBLOR con BCI </vt:lpstr>
      <vt:lpstr>REHABILITACIÓN ICTUS con BCI </vt:lpstr>
      <vt:lpstr>REHABILITACIÓN MARCHA en PARÁLISIS CEREBRAL con BCI </vt:lpstr>
      <vt:lpstr>REHABILITACIÓN MARCHA en PARÁLISIS CEREBRAL con BCI </vt:lpstr>
      <vt:lpstr> REHABILITACIÓN MARCHA en PARÁLISIS CEREBRAL con BCI </vt:lpstr>
      <vt:lpstr>REHABILITACIÓN Realidad Virtual (RV)</vt:lpstr>
      <vt:lpstr>REHABILITACIÓN Neurofeedback (NFB)</vt:lpstr>
      <vt:lpstr>REHABILITACIÓN TMS</vt:lpstr>
      <vt:lpstr>REHABILITACIÓN Entrenamiento para funciones cognitivas específicas</vt:lpstr>
      <vt:lpstr>REHABILITACIÓN Entrenamiento para funciones cognitivas específicas</vt:lpstr>
      <vt:lpstr>REHABILITACIÓN Entrenamiento para funciones cognitivas específicas</vt:lpstr>
      <vt:lpstr>REHABILITACIÓN  Entrenamiento para funciones cognitivas específicas</vt:lpstr>
      <vt:lpstr>REHABILITACIÓN  Entrenamiento para funciones cognitivas específicas</vt:lpstr>
      <vt:lpstr>BCI-0  Entrenamiento para funciones cognitivas específicas</vt:lpstr>
      <vt:lpstr>BCI-0  Entrenamiento para funciones cognitivas específicas</vt:lpstr>
      <vt:lpstr>BCI-0  Entrenamiento para funciones cognitivas específicas</vt:lpstr>
      <vt:lpstr>BCI-0  Entrenamiento para funciones cognitivas específicas</vt:lpstr>
      <vt:lpstr>BCI-0  Entrenamiento para funciones cognitivas específicas</vt:lpstr>
      <vt:lpstr>BCI-0  Entrenamiento para funciones cognitivas específicas</vt:lpstr>
      <vt:lpstr>NEUROFISIOLOGÍA</vt:lpstr>
      <vt:lpstr>NEUROFISIOLOGÍA</vt:lpstr>
      <vt:lpstr>NEUROFISIOLOGÍA</vt:lpstr>
      <vt:lpstr>NEUROFISIOLOGÍA</vt:lpstr>
      <vt:lpstr>CIENCIA COGNITIVA</vt:lpstr>
      <vt:lpstr>CIENCIA COGNITIVA</vt:lpstr>
      <vt:lpstr>CIENCIA COGNITIVA</vt:lpstr>
      <vt:lpstr>CIENCIA COGNITIVA</vt:lpstr>
      <vt:lpstr>CIENCIA COGNITIVA</vt:lpstr>
      <vt:lpstr>CIENCIA COGNITIVA</vt:lpstr>
      <vt:lpstr>CIENCIA COGNITIVA</vt:lpstr>
      <vt:lpstr>CIENCIA COGNITIVA</vt:lpstr>
      <vt:lpstr>CIENCIA COGNITIVA</vt:lpstr>
      <vt:lpstr>INTERFAZ HOMBRE-MÁQUINA</vt:lpstr>
      <vt:lpstr>PROYECTOS ACTUALES</vt:lpstr>
      <vt:lpstr>  gNec Neural and Cognitive Engineering   </vt:lpstr>
      <vt:lpstr>  gNec Neural and Cognitive Engineering  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Lola</dc:creator>
  <cp:lastModifiedBy>Lola</cp:lastModifiedBy>
  <cp:revision>232</cp:revision>
  <cp:lastPrinted>2015-04-14T15:05:01Z</cp:lastPrinted>
  <dcterms:created xsi:type="dcterms:W3CDTF">2015-03-18T14:30:04Z</dcterms:created>
  <dcterms:modified xsi:type="dcterms:W3CDTF">2016-09-14T09:38:23Z</dcterms:modified>
</cp:coreProperties>
</file>