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64"/>
  </p:notesMasterIdLst>
  <p:sldIdLst>
    <p:sldId id="256" r:id="rId2"/>
    <p:sldId id="257" r:id="rId3"/>
    <p:sldId id="277" r:id="rId4"/>
    <p:sldId id="258" r:id="rId5"/>
    <p:sldId id="319" r:id="rId6"/>
    <p:sldId id="259" r:id="rId7"/>
    <p:sldId id="325" r:id="rId8"/>
    <p:sldId id="330" r:id="rId9"/>
    <p:sldId id="329" r:id="rId10"/>
    <p:sldId id="326" r:id="rId11"/>
    <p:sldId id="260" r:id="rId12"/>
    <p:sldId id="261" r:id="rId13"/>
    <p:sldId id="328" r:id="rId14"/>
    <p:sldId id="327" r:id="rId15"/>
    <p:sldId id="262" r:id="rId16"/>
    <p:sldId id="263" r:id="rId17"/>
    <p:sldId id="414" r:id="rId18"/>
    <p:sldId id="331" r:id="rId19"/>
    <p:sldId id="264" r:id="rId20"/>
    <p:sldId id="333" r:id="rId21"/>
    <p:sldId id="315" r:id="rId22"/>
    <p:sldId id="266" r:id="rId23"/>
    <p:sldId id="268" r:id="rId24"/>
    <p:sldId id="270" r:id="rId25"/>
    <p:sldId id="316" r:id="rId26"/>
    <p:sldId id="271" r:id="rId27"/>
    <p:sldId id="334" r:id="rId28"/>
    <p:sldId id="336" r:id="rId29"/>
    <p:sldId id="338" r:id="rId30"/>
    <p:sldId id="337" r:id="rId31"/>
    <p:sldId id="340" r:id="rId32"/>
    <p:sldId id="335" r:id="rId33"/>
    <p:sldId id="339" r:id="rId34"/>
    <p:sldId id="341" r:id="rId35"/>
    <p:sldId id="342" r:id="rId36"/>
    <p:sldId id="343" r:id="rId37"/>
    <p:sldId id="431" r:id="rId38"/>
    <p:sldId id="344" r:id="rId39"/>
    <p:sldId id="274" r:id="rId40"/>
    <p:sldId id="345" r:id="rId41"/>
    <p:sldId id="346" r:id="rId42"/>
    <p:sldId id="275" r:id="rId43"/>
    <p:sldId id="278" r:id="rId44"/>
    <p:sldId id="276" r:id="rId45"/>
    <p:sldId id="279" r:id="rId46"/>
    <p:sldId id="280" r:id="rId47"/>
    <p:sldId id="348" r:id="rId48"/>
    <p:sldId id="347" r:id="rId49"/>
    <p:sldId id="350" r:id="rId50"/>
    <p:sldId id="352" r:id="rId51"/>
    <p:sldId id="351" r:id="rId52"/>
    <p:sldId id="353" r:id="rId53"/>
    <p:sldId id="281" r:id="rId54"/>
    <p:sldId id="354" r:id="rId55"/>
    <p:sldId id="349" r:id="rId56"/>
    <p:sldId id="355" r:id="rId57"/>
    <p:sldId id="356" r:id="rId58"/>
    <p:sldId id="317" r:id="rId59"/>
    <p:sldId id="357" r:id="rId60"/>
    <p:sldId id="358" r:id="rId61"/>
    <p:sldId id="413" r:id="rId62"/>
    <p:sldId id="415" r:id="rId63"/>
    <p:sldId id="416" r:id="rId64"/>
    <p:sldId id="282" r:id="rId65"/>
    <p:sldId id="432" r:id="rId66"/>
    <p:sldId id="283" r:id="rId67"/>
    <p:sldId id="359" r:id="rId68"/>
    <p:sldId id="360" r:id="rId69"/>
    <p:sldId id="284" r:id="rId70"/>
    <p:sldId id="361" r:id="rId71"/>
    <p:sldId id="285" r:id="rId72"/>
    <p:sldId id="286" r:id="rId73"/>
    <p:sldId id="287" r:id="rId74"/>
    <p:sldId id="288" r:id="rId75"/>
    <p:sldId id="289" r:id="rId76"/>
    <p:sldId id="290" r:id="rId77"/>
    <p:sldId id="291" r:id="rId78"/>
    <p:sldId id="362" r:id="rId79"/>
    <p:sldId id="364" r:id="rId80"/>
    <p:sldId id="365" r:id="rId81"/>
    <p:sldId id="366" r:id="rId82"/>
    <p:sldId id="363" r:id="rId83"/>
    <p:sldId id="368" r:id="rId84"/>
    <p:sldId id="292" r:id="rId85"/>
    <p:sldId id="367" r:id="rId86"/>
    <p:sldId id="370" r:id="rId87"/>
    <p:sldId id="371" r:id="rId88"/>
    <p:sldId id="293" r:id="rId89"/>
    <p:sldId id="294" r:id="rId90"/>
    <p:sldId id="321" r:id="rId91"/>
    <p:sldId id="433" r:id="rId92"/>
    <p:sldId id="418" r:id="rId93"/>
    <p:sldId id="420" r:id="rId94"/>
    <p:sldId id="423" r:id="rId95"/>
    <p:sldId id="421" r:id="rId96"/>
    <p:sldId id="422" r:id="rId97"/>
    <p:sldId id="424" r:id="rId98"/>
    <p:sldId id="425" r:id="rId99"/>
    <p:sldId id="426" r:id="rId100"/>
    <p:sldId id="427" r:id="rId101"/>
    <p:sldId id="428" r:id="rId102"/>
    <p:sldId id="429" r:id="rId103"/>
    <p:sldId id="296" r:id="rId104"/>
    <p:sldId id="372" r:id="rId105"/>
    <p:sldId id="297" r:id="rId106"/>
    <p:sldId id="298" r:id="rId107"/>
    <p:sldId id="299" r:id="rId108"/>
    <p:sldId id="300" r:id="rId109"/>
    <p:sldId id="301" r:id="rId110"/>
    <p:sldId id="434" r:id="rId111"/>
    <p:sldId id="302" r:id="rId112"/>
    <p:sldId id="303" r:id="rId113"/>
    <p:sldId id="304" r:id="rId114"/>
    <p:sldId id="373" r:id="rId115"/>
    <p:sldId id="374" r:id="rId116"/>
    <p:sldId id="305" r:id="rId117"/>
    <p:sldId id="375" r:id="rId118"/>
    <p:sldId id="376" r:id="rId119"/>
    <p:sldId id="377" r:id="rId120"/>
    <p:sldId id="379" r:id="rId121"/>
    <p:sldId id="378" r:id="rId122"/>
    <p:sldId id="306" r:id="rId123"/>
    <p:sldId id="380" r:id="rId124"/>
    <p:sldId id="381" r:id="rId125"/>
    <p:sldId id="383" r:id="rId126"/>
    <p:sldId id="382" r:id="rId127"/>
    <p:sldId id="384" r:id="rId128"/>
    <p:sldId id="307" r:id="rId129"/>
    <p:sldId id="309" r:id="rId130"/>
    <p:sldId id="310" r:id="rId131"/>
    <p:sldId id="386" r:id="rId132"/>
    <p:sldId id="385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5" r:id="rId141"/>
    <p:sldId id="396" r:id="rId142"/>
    <p:sldId id="311" r:id="rId143"/>
    <p:sldId id="401" r:id="rId144"/>
    <p:sldId id="397" r:id="rId145"/>
    <p:sldId id="398" r:id="rId146"/>
    <p:sldId id="400" r:id="rId147"/>
    <p:sldId id="402" r:id="rId148"/>
    <p:sldId id="313" r:id="rId149"/>
    <p:sldId id="403" r:id="rId150"/>
    <p:sldId id="404" r:id="rId151"/>
    <p:sldId id="405" r:id="rId152"/>
    <p:sldId id="406" r:id="rId153"/>
    <p:sldId id="312" r:id="rId154"/>
    <p:sldId id="430" r:id="rId155"/>
    <p:sldId id="408" r:id="rId156"/>
    <p:sldId id="407" r:id="rId157"/>
    <p:sldId id="314" r:id="rId158"/>
    <p:sldId id="323" r:id="rId159"/>
    <p:sldId id="409" r:id="rId160"/>
    <p:sldId id="411" r:id="rId161"/>
    <p:sldId id="324" r:id="rId162"/>
    <p:sldId id="322" r:id="rId1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2858D-52CF-4E1C-B8F6-6DB26A0D29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0FFBE1-5011-45F1-B122-195CA2894BC5}">
      <dgm:prSet/>
      <dgm:spPr/>
      <dgm:t>
        <a:bodyPr/>
        <a:lstStyle/>
        <a:p>
          <a:r>
            <a:rPr lang="en-GB"/>
            <a:t>Part I: What is Quantum Computing?</a:t>
          </a:r>
          <a:endParaRPr lang="en-US"/>
        </a:p>
      </dgm:t>
    </dgm:pt>
    <dgm:pt modelId="{2282D5F1-0BB4-45DF-AFD9-E5EC4CCA658D}" type="parTrans" cxnId="{2A141D80-8F65-4EAE-9D9C-0622D4E5DC1F}">
      <dgm:prSet/>
      <dgm:spPr/>
      <dgm:t>
        <a:bodyPr/>
        <a:lstStyle/>
        <a:p>
          <a:endParaRPr lang="en-US"/>
        </a:p>
      </dgm:t>
    </dgm:pt>
    <dgm:pt modelId="{197B9ED8-8A16-4752-9AAC-2350A7595E5C}" type="sibTrans" cxnId="{2A141D80-8F65-4EAE-9D9C-0622D4E5DC1F}">
      <dgm:prSet/>
      <dgm:spPr/>
      <dgm:t>
        <a:bodyPr/>
        <a:lstStyle/>
        <a:p>
          <a:endParaRPr lang="en-US"/>
        </a:p>
      </dgm:t>
    </dgm:pt>
    <dgm:pt modelId="{8D7FB008-0DBC-4EC6-BECA-651F5F09E8DD}">
      <dgm:prSet/>
      <dgm:spPr/>
      <dgm:t>
        <a:bodyPr/>
        <a:lstStyle/>
        <a:p>
          <a:r>
            <a:rPr lang="en-GB" dirty="0"/>
            <a:t>Qubits, quantum operations, measurements</a:t>
          </a:r>
          <a:br>
            <a:rPr lang="en-GB" dirty="0"/>
          </a:br>
          <a:endParaRPr lang="en-US" dirty="0"/>
        </a:p>
      </dgm:t>
    </dgm:pt>
    <dgm:pt modelId="{DE201B77-D8D2-4CE6-8274-1674FEF5E51D}" type="parTrans" cxnId="{AD975D0C-2CEF-41B5-A7C7-452ADEFD3038}">
      <dgm:prSet/>
      <dgm:spPr/>
      <dgm:t>
        <a:bodyPr/>
        <a:lstStyle/>
        <a:p>
          <a:endParaRPr lang="en-US"/>
        </a:p>
      </dgm:t>
    </dgm:pt>
    <dgm:pt modelId="{BA76E0A5-F36F-4CD3-A356-0C8CEB106573}" type="sibTrans" cxnId="{AD975D0C-2CEF-41B5-A7C7-452ADEFD3038}">
      <dgm:prSet/>
      <dgm:spPr/>
      <dgm:t>
        <a:bodyPr/>
        <a:lstStyle/>
        <a:p>
          <a:endParaRPr lang="en-US"/>
        </a:p>
      </dgm:t>
    </dgm:pt>
    <dgm:pt modelId="{C202EF39-B267-4062-B407-83A1362AEF32}">
      <dgm:prSet/>
      <dgm:spPr/>
      <dgm:t>
        <a:bodyPr/>
        <a:lstStyle/>
        <a:p>
          <a:r>
            <a:rPr lang="en-GB" dirty="0"/>
            <a:t>Part II: Are quantum computers more powerful?</a:t>
          </a:r>
          <a:endParaRPr lang="en-US" dirty="0"/>
        </a:p>
      </dgm:t>
    </dgm:pt>
    <dgm:pt modelId="{8BB8D179-E7FC-46F3-8E7F-655B1BA9C3AD}" type="parTrans" cxnId="{EC03D919-D9AA-4A9D-99B9-6F1DF91E949E}">
      <dgm:prSet/>
      <dgm:spPr/>
      <dgm:t>
        <a:bodyPr/>
        <a:lstStyle/>
        <a:p>
          <a:endParaRPr lang="en-US"/>
        </a:p>
      </dgm:t>
    </dgm:pt>
    <dgm:pt modelId="{79A45EC4-0B93-4198-BED9-3430178369C3}" type="sibTrans" cxnId="{EC03D919-D9AA-4A9D-99B9-6F1DF91E949E}">
      <dgm:prSet/>
      <dgm:spPr/>
      <dgm:t>
        <a:bodyPr/>
        <a:lstStyle/>
        <a:p>
          <a:endParaRPr lang="en-US"/>
        </a:p>
      </dgm:t>
    </dgm:pt>
    <dgm:pt modelId="{1D8D75E0-4F03-4352-865C-2780AF34D608}">
      <dgm:prSet/>
      <dgm:spPr/>
      <dgm:t>
        <a:bodyPr/>
        <a:lstStyle/>
        <a:p>
          <a:r>
            <a:rPr lang="en-GB"/>
            <a:t>Simple example, main algorithms, complexity classes</a:t>
          </a:r>
          <a:br>
            <a:rPr lang="en-GB"/>
          </a:br>
          <a:endParaRPr lang="en-US"/>
        </a:p>
      </dgm:t>
    </dgm:pt>
    <dgm:pt modelId="{0C6F960B-B0B1-4513-9B66-717F2FB943A8}" type="parTrans" cxnId="{CD09B87F-B545-4819-97E1-976D28970A2B}">
      <dgm:prSet/>
      <dgm:spPr/>
      <dgm:t>
        <a:bodyPr/>
        <a:lstStyle/>
        <a:p>
          <a:endParaRPr lang="en-US"/>
        </a:p>
      </dgm:t>
    </dgm:pt>
    <dgm:pt modelId="{2920BC91-42AB-4A31-A92C-E0CBB6FEE2B5}" type="sibTrans" cxnId="{CD09B87F-B545-4819-97E1-976D28970A2B}">
      <dgm:prSet/>
      <dgm:spPr/>
      <dgm:t>
        <a:bodyPr/>
        <a:lstStyle/>
        <a:p>
          <a:endParaRPr lang="en-US"/>
        </a:p>
      </dgm:t>
    </dgm:pt>
    <dgm:pt modelId="{723DE6C6-A582-43F0-8AAB-6196A10C3EA6}">
      <dgm:prSet/>
      <dgm:spPr/>
      <dgm:t>
        <a:bodyPr/>
        <a:lstStyle/>
        <a:p>
          <a:r>
            <a:rPr lang="en-GB"/>
            <a:t>Part III: Some quantum cryptography</a:t>
          </a:r>
          <a:endParaRPr lang="en-US"/>
        </a:p>
      </dgm:t>
    </dgm:pt>
    <dgm:pt modelId="{3B6EC093-3097-440C-B952-D3607C639A64}" type="parTrans" cxnId="{963EC556-169B-4EDE-94D3-33A7114BFE3A}">
      <dgm:prSet/>
      <dgm:spPr/>
      <dgm:t>
        <a:bodyPr/>
        <a:lstStyle/>
        <a:p>
          <a:endParaRPr lang="en-US"/>
        </a:p>
      </dgm:t>
    </dgm:pt>
    <dgm:pt modelId="{CF5FDBA6-B85E-4BC2-8D42-8BD9B87629B0}" type="sibTrans" cxnId="{963EC556-169B-4EDE-94D3-33A7114BFE3A}">
      <dgm:prSet/>
      <dgm:spPr/>
      <dgm:t>
        <a:bodyPr/>
        <a:lstStyle/>
        <a:p>
          <a:endParaRPr lang="en-US"/>
        </a:p>
      </dgm:t>
    </dgm:pt>
    <dgm:pt modelId="{A8C07769-85AD-4A4B-B9F0-35E735D6145C}">
      <dgm:prSet/>
      <dgm:spPr/>
      <dgm:t>
        <a:bodyPr/>
        <a:lstStyle/>
        <a:p>
          <a:r>
            <a:rPr lang="en-GB"/>
            <a:t>Non-locality (certified randomness), quantum key distribution, </a:t>
          </a:r>
          <a:br>
            <a:rPr lang="en-GB"/>
          </a:br>
          <a:r>
            <a:rPr lang="en-GB"/>
            <a:t>quantum position verification</a:t>
          </a:r>
          <a:endParaRPr lang="en-US"/>
        </a:p>
      </dgm:t>
    </dgm:pt>
    <dgm:pt modelId="{7548A24B-F66E-453F-B2B8-4BB91CAC25A8}" type="parTrans" cxnId="{9384E555-89DF-4F0D-87D3-03B982EB8ABC}">
      <dgm:prSet/>
      <dgm:spPr/>
      <dgm:t>
        <a:bodyPr/>
        <a:lstStyle/>
        <a:p>
          <a:endParaRPr lang="en-US"/>
        </a:p>
      </dgm:t>
    </dgm:pt>
    <dgm:pt modelId="{0F5394F1-D331-415C-AECF-A8E99750C574}" type="sibTrans" cxnId="{9384E555-89DF-4F0D-87D3-03B982EB8ABC}">
      <dgm:prSet/>
      <dgm:spPr/>
      <dgm:t>
        <a:bodyPr/>
        <a:lstStyle/>
        <a:p>
          <a:endParaRPr lang="en-US"/>
        </a:p>
      </dgm:t>
    </dgm:pt>
    <dgm:pt modelId="{00B88EE2-D14B-4E1A-A087-3D2BE0E83B14}" type="pres">
      <dgm:prSet presAssocID="{F692858D-52CF-4E1C-B8F6-6DB26A0D295D}" presName="linear" presStyleCnt="0">
        <dgm:presLayoutVars>
          <dgm:animLvl val="lvl"/>
          <dgm:resizeHandles val="exact"/>
        </dgm:presLayoutVars>
      </dgm:prSet>
      <dgm:spPr/>
    </dgm:pt>
    <dgm:pt modelId="{149BD1A0-8983-4FA7-A7C1-2A68C5549712}" type="pres">
      <dgm:prSet presAssocID="{800FFBE1-5011-45F1-B122-195CA2894B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D71219-1B41-4936-9862-8E1CB4E5EFE9}" type="pres">
      <dgm:prSet presAssocID="{800FFBE1-5011-45F1-B122-195CA2894BC5}" presName="childText" presStyleLbl="revTx" presStyleIdx="0" presStyleCnt="3">
        <dgm:presLayoutVars>
          <dgm:bulletEnabled val="1"/>
        </dgm:presLayoutVars>
      </dgm:prSet>
      <dgm:spPr/>
    </dgm:pt>
    <dgm:pt modelId="{BEBD0F84-DF86-4194-BA0C-B070133CA963}" type="pres">
      <dgm:prSet presAssocID="{C202EF39-B267-4062-B407-83A1362AEF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8D2A65-C8F8-4196-9BF0-B4F9B0E70795}" type="pres">
      <dgm:prSet presAssocID="{C202EF39-B267-4062-B407-83A1362AEF32}" presName="childText" presStyleLbl="revTx" presStyleIdx="1" presStyleCnt="3">
        <dgm:presLayoutVars>
          <dgm:bulletEnabled val="1"/>
        </dgm:presLayoutVars>
      </dgm:prSet>
      <dgm:spPr/>
    </dgm:pt>
    <dgm:pt modelId="{655AF46E-485D-47F5-890A-7521F73553EF}" type="pres">
      <dgm:prSet presAssocID="{723DE6C6-A582-43F0-8AAB-6196A10C3EA6}" presName="parentText" presStyleLbl="node1" presStyleIdx="2" presStyleCnt="3" custLinFactNeighborX="-1236" custLinFactNeighborY="943">
        <dgm:presLayoutVars>
          <dgm:chMax val="0"/>
          <dgm:bulletEnabled val="1"/>
        </dgm:presLayoutVars>
      </dgm:prSet>
      <dgm:spPr/>
    </dgm:pt>
    <dgm:pt modelId="{98B75D96-99FA-4128-80BC-B15C93F93B35}" type="pres">
      <dgm:prSet presAssocID="{723DE6C6-A582-43F0-8AAB-6196A10C3EA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5A3D601-26A5-4913-957C-FE2E8BA76D08}" type="presOf" srcId="{723DE6C6-A582-43F0-8AAB-6196A10C3EA6}" destId="{655AF46E-485D-47F5-890A-7521F73553EF}" srcOrd="0" destOrd="0" presId="urn:microsoft.com/office/officeart/2005/8/layout/vList2"/>
    <dgm:cxn modelId="{AD975D0C-2CEF-41B5-A7C7-452ADEFD3038}" srcId="{800FFBE1-5011-45F1-B122-195CA2894BC5}" destId="{8D7FB008-0DBC-4EC6-BECA-651F5F09E8DD}" srcOrd="0" destOrd="0" parTransId="{DE201B77-D8D2-4CE6-8274-1674FEF5E51D}" sibTransId="{BA76E0A5-F36F-4CD3-A356-0C8CEB106573}"/>
    <dgm:cxn modelId="{EC03D919-D9AA-4A9D-99B9-6F1DF91E949E}" srcId="{F692858D-52CF-4E1C-B8F6-6DB26A0D295D}" destId="{C202EF39-B267-4062-B407-83A1362AEF32}" srcOrd="1" destOrd="0" parTransId="{8BB8D179-E7FC-46F3-8E7F-655B1BA9C3AD}" sibTransId="{79A45EC4-0B93-4198-BED9-3430178369C3}"/>
    <dgm:cxn modelId="{019F7C23-EF07-43CA-8BD2-9F0B35064EFB}" type="presOf" srcId="{C202EF39-B267-4062-B407-83A1362AEF32}" destId="{BEBD0F84-DF86-4194-BA0C-B070133CA963}" srcOrd="0" destOrd="0" presId="urn:microsoft.com/office/officeart/2005/8/layout/vList2"/>
    <dgm:cxn modelId="{8509B72B-ACDE-48C8-A671-ABF552D6C3DA}" type="presOf" srcId="{A8C07769-85AD-4A4B-B9F0-35E735D6145C}" destId="{98B75D96-99FA-4128-80BC-B15C93F93B35}" srcOrd="0" destOrd="0" presId="urn:microsoft.com/office/officeart/2005/8/layout/vList2"/>
    <dgm:cxn modelId="{3ED87341-25B6-4DE2-9003-898C68A609F6}" type="presOf" srcId="{F692858D-52CF-4E1C-B8F6-6DB26A0D295D}" destId="{00B88EE2-D14B-4E1A-A087-3D2BE0E83B14}" srcOrd="0" destOrd="0" presId="urn:microsoft.com/office/officeart/2005/8/layout/vList2"/>
    <dgm:cxn modelId="{B435DD41-40E3-4632-B119-65E5B14CE6BC}" type="presOf" srcId="{1D8D75E0-4F03-4352-865C-2780AF34D608}" destId="{2B8D2A65-C8F8-4196-9BF0-B4F9B0E70795}" srcOrd="0" destOrd="0" presId="urn:microsoft.com/office/officeart/2005/8/layout/vList2"/>
    <dgm:cxn modelId="{9384E555-89DF-4F0D-87D3-03B982EB8ABC}" srcId="{723DE6C6-A582-43F0-8AAB-6196A10C3EA6}" destId="{A8C07769-85AD-4A4B-B9F0-35E735D6145C}" srcOrd="0" destOrd="0" parTransId="{7548A24B-F66E-453F-B2B8-4BB91CAC25A8}" sibTransId="{0F5394F1-D331-415C-AECF-A8E99750C574}"/>
    <dgm:cxn modelId="{963EC556-169B-4EDE-94D3-33A7114BFE3A}" srcId="{F692858D-52CF-4E1C-B8F6-6DB26A0D295D}" destId="{723DE6C6-A582-43F0-8AAB-6196A10C3EA6}" srcOrd="2" destOrd="0" parTransId="{3B6EC093-3097-440C-B952-D3607C639A64}" sibTransId="{CF5FDBA6-B85E-4BC2-8D42-8BD9B87629B0}"/>
    <dgm:cxn modelId="{CD09B87F-B545-4819-97E1-976D28970A2B}" srcId="{C202EF39-B267-4062-B407-83A1362AEF32}" destId="{1D8D75E0-4F03-4352-865C-2780AF34D608}" srcOrd="0" destOrd="0" parTransId="{0C6F960B-B0B1-4513-9B66-717F2FB943A8}" sibTransId="{2920BC91-42AB-4A31-A92C-E0CBB6FEE2B5}"/>
    <dgm:cxn modelId="{2A141D80-8F65-4EAE-9D9C-0622D4E5DC1F}" srcId="{F692858D-52CF-4E1C-B8F6-6DB26A0D295D}" destId="{800FFBE1-5011-45F1-B122-195CA2894BC5}" srcOrd="0" destOrd="0" parTransId="{2282D5F1-0BB4-45DF-AFD9-E5EC4CCA658D}" sibTransId="{197B9ED8-8A16-4752-9AAC-2350A7595E5C}"/>
    <dgm:cxn modelId="{E4472EF1-7E79-4667-B2A2-C6C286E1F365}" type="presOf" srcId="{800FFBE1-5011-45F1-B122-195CA2894BC5}" destId="{149BD1A0-8983-4FA7-A7C1-2A68C5549712}" srcOrd="0" destOrd="0" presId="urn:microsoft.com/office/officeart/2005/8/layout/vList2"/>
    <dgm:cxn modelId="{62A43DF4-B0E9-4A3B-A4EA-F9B86E77AD41}" type="presOf" srcId="{8D7FB008-0DBC-4EC6-BECA-651F5F09E8DD}" destId="{A2D71219-1B41-4936-9862-8E1CB4E5EFE9}" srcOrd="0" destOrd="0" presId="urn:microsoft.com/office/officeart/2005/8/layout/vList2"/>
    <dgm:cxn modelId="{8DCC990C-3FD1-4E90-A70B-C86ACEA9A346}" type="presParOf" srcId="{00B88EE2-D14B-4E1A-A087-3D2BE0E83B14}" destId="{149BD1A0-8983-4FA7-A7C1-2A68C5549712}" srcOrd="0" destOrd="0" presId="urn:microsoft.com/office/officeart/2005/8/layout/vList2"/>
    <dgm:cxn modelId="{40A0BBF8-A9B1-4D75-9822-B0302C278172}" type="presParOf" srcId="{00B88EE2-D14B-4E1A-A087-3D2BE0E83B14}" destId="{A2D71219-1B41-4936-9862-8E1CB4E5EFE9}" srcOrd="1" destOrd="0" presId="urn:microsoft.com/office/officeart/2005/8/layout/vList2"/>
    <dgm:cxn modelId="{F80383AE-EEF1-4700-9418-15DEE53288F5}" type="presParOf" srcId="{00B88EE2-D14B-4E1A-A087-3D2BE0E83B14}" destId="{BEBD0F84-DF86-4194-BA0C-B070133CA963}" srcOrd="2" destOrd="0" presId="urn:microsoft.com/office/officeart/2005/8/layout/vList2"/>
    <dgm:cxn modelId="{0D3BD1FC-E015-4715-85DD-3B97CE4F9E48}" type="presParOf" srcId="{00B88EE2-D14B-4E1A-A087-3D2BE0E83B14}" destId="{2B8D2A65-C8F8-4196-9BF0-B4F9B0E70795}" srcOrd="3" destOrd="0" presId="urn:microsoft.com/office/officeart/2005/8/layout/vList2"/>
    <dgm:cxn modelId="{1F29688C-2877-4B67-9DEE-1DCB96121FD3}" type="presParOf" srcId="{00B88EE2-D14B-4E1A-A087-3D2BE0E83B14}" destId="{655AF46E-485D-47F5-890A-7521F73553EF}" srcOrd="4" destOrd="0" presId="urn:microsoft.com/office/officeart/2005/8/layout/vList2"/>
    <dgm:cxn modelId="{785BEF9E-FD21-4667-AEC9-FF94CD2B275C}" type="presParOf" srcId="{00B88EE2-D14B-4E1A-A087-3D2BE0E83B14}" destId="{98B75D96-99FA-4128-80BC-B15C93F93B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BD1A0-8983-4FA7-A7C1-2A68C5549712}">
      <dsp:nvSpPr>
        <dsp:cNvPr id="0" name=""/>
        <dsp:cNvSpPr/>
      </dsp:nvSpPr>
      <dsp:spPr>
        <a:xfrm>
          <a:off x="0" y="18882"/>
          <a:ext cx="4885203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Part I: What is Quantum Computing?</a:t>
          </a:r>
          <a:endParaRPr lang="en-US" sz="2600" kern="1200"/>
        </a:p>
      </dsp:txBody>
      <dsp:txXfrm>
        <a:off x="50489" y="69371"/>
        <a:ext cx="4784225" cy="933302"/>
      </dsp:txXfrm>
    </dsp:sp>
    <dsp:sp modelId="{A2D71219-1B41-4936-9862-8E1CB4E5EFE9}">
      <dsp:nvSpPr>
        <dsp:cNvPr id="0" name=""/>
        <dsp:cNvSpPr/>
      </dsp:nvSpPr>
      <dsp:spPr>
        <a:xfrm>
          <a:off x="0" y="1053162"/>
          <a:ext cx="4885203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Qubits, quantum operations, measurements</a:t>
          </a:r>
          <a:br>
            <a:rPr lang="en-GB" sz="2000" kern="1200" dirty="0"/>
          </a:br>
          <a:endParaRPr lang="en-US" sz="2000" kern="1200" dirty="0"/>
        </a:p>
      </dsp:txBody>
      <dsp:txXfrm>
        <a:off x="0" y="1053162"/>
        <a:ext cx="4885203" cy="914940"/>
      </dsp:txXfrm>
    </dsp:sp>
    <dsp:sp modelId="{BEBD0F84-DF86-4194-BA0C-B070133CA963}">
      <dsp:nvSpPr>
        <dsp:cNvPr id="0" name=""/>
        <dsp:cNvSpPr/>
      </dsp:nvSpPr>
      <dsp:spPr>
        <a:xfrm>
          <a:off x="0" y="1968103"/>
          <a:ext cx="4885203" cy="1034280"/>
        </a:xfrm>
        <a:prstGeom prst="roundRect">
          <a:avLst/>
        </a:prstGeom>
        <a:solidFill>
          <a:schemeClr val="accent2">
            <a:hueOff val="3604206"/>
            <a:satOff val="550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Part II: Are quantum computers more powerful?</a:t>
          </a:r>
          <a:endParaRPr lang="en-US" sz="2600" kern="1200" dirty="0"/>
        </a:p>
      </dsp:txBody>
      <dsp:txXfrm>
        <a:off x="50489" y="2018592"/>
        <a:ext cx="4784225" cy="933302"/>
      </dsp:txXfrm>
    </dsp:sp>
    <dsp:sp modelId="{2B8D2A65-C8F8-4196-9BF0-B4F9B0E70795}">
      <dsp:nvSpPr>
        <dsp:cNvPr id="0" name=""/>
        <dsp:cNvSpPr/>
      </dsp:nvSpPr>
      <dsp:spPr>
        <a:xfrm>
          <a:off x="0" y="3002383"/>
          <a:ext cx="4885203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Simple example, main algorithms, complexity classes</a:t>
          </a:r>
          <a:br>
            <a:rPr lang="en-GB" sz="2000" kern="1200"/>
          </a:br>
          <a:endParaRPr lang="en-US" sz="2000" kern="1200"/>
        </a:p>
      </dsp:txBody>
      <dsp:txXfrm>
        <a:off x="0" y="3002383"/>
        <a:ext cx="4885203" cy="914940"/>
      </dsp:txXfrm>
    </dsp:sp>
    <dsp:sp modelId="{655AF46E-485D-47F5-890A-7521F73553EF}">
      <dsp:nvSpPr>
        <dsp:cNvPr id="0" name=""/>
        <dsp:cNvSpPr/>
      </dsp:nvSpPr>
      <dsp:spPr>
        <a:xfrm>
          <a:off x="0" y="3925950"/>
          <a:ext cx="4885203" cy="1034280"/>
        </a:xfrm>
        <a:prstGeom prst="roundRect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Part III: Some quantum cryptography</a:t>
          </a:r>
          <a:endParaRPr lang="en-US" sz="2600" kern="1200"/>
        </a:p>
      </dsp:txBody>
      <dsp:txXfrm>
        <a:off x="50489" y="3976439"/>
        <a:ext cx="4784225" cy="933302"/>
      </dsp:txXfrm>
    </dsp:sp>
    <dsp:sp modelId="{98B75D96-99FA-4128-80BC-B15C93F93B35}">
      <dsp:nvSpPr>
        <dsp:cNvPr id="0" name=""/>
        <dsp:cNvSpPr/>
      </dsp:nvSpPr>
      <dsp:spPr>
        <a:xfrm>
          <a:off x="0" y="4951603"/>
          <a:ext cx="4885203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Non-locality (certified randomness), quantum key distribution, </a:t>
          </a:r>
          <a:br>
            <a:rPr lang="en-GB" sz="2000" kern="1200"/>
          </a:br>
          <a:r>
            <a:rPr lang="en-GB" sz="2000" kern="1200"/>
            <a:t>quantum position verification</a:t>
          </a:r>
          <a:endParaRPr lang="en-US" sz="2000" kern="1200"/>
        </a:p>
      </dsp:txBody>
      <dsp:txXfrm>
        <a:off x="0" y="4951603"/>
        <a:ext cx="4885203" cy="91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0D3B8-9B17-4C0D-8604-AC53E38F99A7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E80AA-94B3-4553-9424-696325A03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7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8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5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06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8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1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2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6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E80AA-94B3-4553-9424-696325A03910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2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6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4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5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9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5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8B31-7B31-4473-A4C6-2DC1CAA9883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71D7-4663-425C-863E-9862B2735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18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hyperlink" Target="https://pixabay.com/de/hand-daumen-anmelden-okay-ja-311121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9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Relationship Id="rId9" Type="http://schemas.openxmlformats.org/officeDocument/2006/relationships/image" Target="../media/image68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hand-daumen-anmelden-okay-ja-311121/" TargetMode="Externa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hand-daumen-anmelden-okay-ja-311121/" TargetMode="Externa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hand-daumen-anmelden-okay-ja-311121/" TargetMode="External"/><Relationship Id="rId4" Type="http://schemas.openxmlformats.org/officeDocument/2006/relationships/image" Target="../media/image40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3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gif"/><Relationship Id="rId4" Type="http://schemas.openxmlformats.org/officeDocument/2006/relationships/image" Target="../media/image740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0.png"/><Relationship Id="rId4" Type="http://schemas.openxmlformats.org/officeDocument/2006/relationships/image" Target="../media/image37.png"/><Relationship Id="rId9" Type="http://schemas.openxmlformats.org/officeDocument/2006/relationships/hyperlink" Target="https://pixabay.com/de/hand-daumen-anmelden-okay-ja-311121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8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4" Type="http://schemas.openxmlformats.org/officeDocument/2006/relationships/image" Target="../media/image360.png"/><Relationship Id="rId9" Type="http://schemas.openxmlformats.org/officeDocument/2006/relationships/hyperlink" Target="https://pixabay.com/de/hand-daumen-anmelden-okay-ja-311121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4" Type="http://schemas.openxmlformats.org/officeDocument/2006/relationships/image" Target="../media/image3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4" Type="http://schemas.openxmlformats.org/officeDocument/2006/relationships/image" Target="../media/image36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8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4" Type="http://schemas.openxmlformats.org/officeDocument/2006/relationships/image" Target="../media/image360.png"/><Relationship Id="rId9" Type="http://schemas.openxmlformats.org/officeDocument/2006/relationships/hyperlink" Target="https://pixabay.com/de/hand-daumen-anmelden-okay-ja-311121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image" Target="../media/image4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ny_debate_in_the_United_States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hest-treasure-box-container-145753/" TargetMode="External"/><Relationship Id="rId4" Type="http://schemas.openxmlformats.org/officeDocument/2006/relationships/image" Target="../media/image7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ny_debate_in_the_United_States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hest-treasure-box-container-145753/" TargetMode="External"/><Relationship Id="rId4" Type="http://schemas.openxmlformats.org/officeDocument/2006/relationships/image" Target="../media/image7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ny_debate_in_the_United_States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D719-2976-4D95-B9FC-AB9C1C38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2187743"/>
            <a:ext cx="3970087" cy="2482515"/>
          </a:xfrm>
        </p:spPr>
        <p:txBody>
          <a:bodyPr anchor="ctr">
            <a:normAutofit/>
          </a:bodyPr>
          <a:lstStyle/>
          <a:p>
            <a:pPr algn="l"/>
            <a:r>
              <a:rPr lang="en-GB" sz="4700" dirty="0"/>
              <a:t>Introduction to </a:t>
            </a:r>
            <a:br>
              <a:rPr lang="en-GB" sz="4700" dirty="0"/>
            </a:br>
            <a:r>
              <a:rPr lang="en-GB" sz="4700" dirty="0"/>
              <a:t>Quantum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5510D-3004-4A84-8F98-10AA30550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0" y="5046453"/>
            <a:ext cx="3970087" cy="142335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Giannicola Scarpa</a:t>
            </a:r>
          </a:p>
          <a:p>
            <a:pPr algn="l"/>
            <a:r>
              <a:rPr lang="en-GB" dirty="0" err="1"/>
              <a:t>Facultad</a:t>
            </a:r>
            <a:r>
              <a:rPr lang="en-GB" dirty="0"/>
              <a:t> de </a:t>
            </a:r>
            <a:r>
              <a:rPr lang="en-GB" dirty="0" err="1"/>
              <a:t>Matemáticas</a:t>
            </a:r>
            <a:r>
              <a:rPr lang="en-GB" dirty="0"/>
              <a:t> UCM 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CDD0251D-5373-4814-B416-5FEC287F7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14651"/>
            <a:ext cx="1028700" cy="1028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13E2A3C-2139-44BB-A5C4-F7C559FC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6C2-E298-45AE-8CD5-5498F472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B815-03E5-43C7-B169-78C0188E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4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Quantity that is either 0 or 1</a:t>
            </a:r>
          </a:p>
        </p:txBody>
      </p:sp>
      <p:pic>
        <p:nvPicPr>
          <p:cNvPr id="1026" name="Picture 2" descr="Image result for wires">
            <a:extLst>
              <a:ext uri="{FF2B5EF4-FFF2-40B4-BE49-F238E27FC236}">
                <a16:creationId xmlns:a16="http://schemas.microsoft.com/office/drawing/2014/main" id="{D2B5683F-9D71-4B6C-95A6-A4970CC6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6" y="3984345"/>
            <a:ext cx="3543300" cy="35433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d black background">
            <a:extLst>
              <a:ext uri="{FF2B5EF4-FFF2-40B4-BE49-F238E27FC236}">
                <a16:creationId xmlns:a16="http://schemas.microsoft.com/office/drawing/2014/main" id="{F5E16C67-E3BA-4DF1-9444-901622CE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t="18086" r="16777" b="12233"/>
          <a:stretch/>
        </p:blipFill>
        <p:spPr bwMode="auto">
          <a:xfrm>
            <a:off x="5282418" y="1477787"/>
            <a:ext cx="3671668" cy="333404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dget">
            <a:extLst>
              <a:ext uri="{FF2B5EF4-FFF2-40B4-BE49-F238E27FC236}">
                <a16:creationId xmlns:a16="http://schemas.microsoft.com/office/drawing/2014/main" id="{4B58F95F-A291-42B6-A5BC-1D512A98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4370" b="12063"/>
          <a:stretch/>
        </p:blipFill>
        <p:spPr bwMode="auto">
          <a:xfrm>
            <a:off x="4158762" y="4653990"/>
            <a:ext cx="3543300" cy="220401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733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FC5CF9-206A-4EFF-B384-D436A1298E0C}"/>
              </a:ext>
            </a:extLst>
          </p:cNvPr>
          <p:cNvGrpSpPr/>
          <p:nvPr/>
        </p:nvGrpSpPr>
        <p:grpSpPr>
          <a:xfrm>
            <a:off x="965403" y="2392060"/>
            <a:ext cx="7213194" cy="2637548"/>
            <a:chOff x="1447791" y="2370550"/>
            <a:chExt cx="6093461" cy="22281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28AFC-2276-4CB9-8383-35E96E5D4D12}"/>
                </a:ext>
              </a:extLst>
            </p:cNvPr>
            <p:cNvCxnSpPr/>
            <p:nvPr/>
          </p:nvCxnSpPr>
          <p:spPr>
            <a:xfrm flipV="1">
              <a:off x="2642633" y="2394371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8BF3FE-6536-42F7-B052-F3D95549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1" y="3469368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486D2-F537-4C93-B85F-880E56D0A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952" y="2394371"/>
              <a:ext cx="412478" cy="10346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629165-12DD-4BDF-BA02-9E86413A8C98}"/>
                </a:ext>
              </a:extLst>
            </p:cNvPr>
            <p:cNvCxnSpPr/>
            <p:nvPr/>
          </p:nvCxnSpPr>
          <p:spPr>
            <a:xfrm flipV="1">
              <a:off x="6346410" y="2370550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58AB1DA-E933-4240-86FC-C0268709BE5C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68" y="3445547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B998D4-EDE8-40A9-8CAD-5F55C82AA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729" y="2489192"/>
              <a:ext cx="366083" cy="9159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18BF7-78A2-41EE-82C8-C79397BB634F}"/>
              </a:ext>
            </a:extLst>
          </p:cNvPr>
          <p:cNvCxnSpPr>
            <a:cxnSpLocks/>
          </p:cNvCxnSpPr>
          <p:nvPr/>
        </p:nvCxnSpPr>
        <p:spPr>
          <a:xfrm rot="17520000" flipV="1">
            <a:off x="2345328" y="2074688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246512-D001-4505-8E32-41CEA20F6D0E}"/>
              </a:ext>
            </a:extLst>
          </p:cNvPr>
          <p:cNvCxnSpPr>
            <a:cxnSpLocks/>
          </p:cNvCxnSpPr>
          <p:nvPr/>
        </p:nvCxnSpPr>
        <p:spPr>
          <a:xfrm rot="17520000">
            <a:off x="578801" y="3710834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3B44-CEB5-41B5-83E3-76398D561ECB}"/>
                  </a:ext>
                </a:extLst>
              </p:cNvPr>
              <p:cNvSpPr txBox="1"/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3B44-CEB5-41B5-83E3-76398D5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B8D290-9745-4406-8F29-D20A21A6850C}"/>
                  </a:ext>
                </a:extLst>
              </p:cNvPr>
              <p:cNvSpPr txBox="1"/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B8D290-9745-4406-8F29-D20A21A68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5C4E47-33D6-4C27-9731-3F1C08692BB5}"/>
                  </a:ext>
                </a:extLst>
              </p:cNvPr>
              <p:cNvSpPr txBox="1"/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5C4E47-33D6-4C27-9731-3F1C08692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FAF0FF-21FF-4407-98BD-2E47F7D9AB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2750" y="942876"/>
                <a:ext cx="2058499" cy="64676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FAF0FF-21FF-4407-98BD-2E47F7D9AB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2750" y="942876"/>
                <a:ext cx="2058499" cy="64676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012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FC5CF9-206A-4EFF-B384-D436A1298E0C}"/>
              </a:ext>
            </a:extLst>
          </p:cNvPr>
          <p:cNvGrpSpPr/>
          <p:nvPr/>
        </p:nvGrpSpPr>
        <p:grpSpPr>
          <a:xfrm>
            <a:off x="965403" y="2392060"/>
            <a:ext cx="7213194" cy="2637548"/>
            <a:chOff x="1447791" y="2370550"/>
            <a:chExt cx="6093461" cy="22281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28AFC-2276-4CB9-8383-35E96E5D4D12}"/>
                </a:ext>
              </a:extLst>
            </p:cNvPr>
            <p:cNvCxnSpPr/>
            <p:nvPr/>
          </p:nvCxnSpPr>
          <p:spPr>
            <a:xfrm flipV="1">
              <a:off x="2642633" y="2394371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8BF3FE-6536-42F7-B052-F3D95549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1" y="3469368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486D2-F537-4C93-B85F-880E56D0A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952" y="2394371"/>
              <a:ext cx="412478" cy="10346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629165-12DD-4BDF-BA02-9E86413A8C98}"/>
                </a:ext>
              </a:extLst>
            </p:cNvPr>
            <p:cNvCxnSpPr/>
            <p:nvPr/>
          </p:nvCxnSpPr>
          <p:spPr>
            <a:xfrm flipV="1">
              <a:off x="6346410" y="2370550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58AB1DA-E933-4240-86FC-C0268709BE5C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68" y="3445547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B998D4-EDE8-40A9-8CAD-5F55C82AA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729" y="2489192"/>
              <a:ext cx="366083" cy="9159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18BF7-78A2-41EE-82C8-C79397BB634F}"/>
              </a:ext>
            </a:extLst>
          </p:cNvPr>
          <p:cNvCxnSpPr>
            <a:cxnSpLocks/>
          </p:cNvCxnSpPr>
          <p:nvPr/>
        </p:nvCxnSpPr>
        <p:spPr>
          <a:xfrm rot="17520000" flipV="1">
            <a:off x="2345328" y="2074688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246512-D001-4505-8E32-41CEA20F6D0E}"/>
              </a:ext>
            </a:extLst>
          </p:cNvPr>
          <p:cNvCxnSpPr>
            <a:cxnSpLocks/>
          </p:cNvCxnSpPr>
          <p:nvPr/>
        </p:nvCxnSpPr>
        <p:spPr>
          <a:xfrm rot="17520000">
            <a:off x="578801" y="3710834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B66869-F8E3-4344-A3FF-DC9EB4627F3C}"/>
              </a:ext>
            </a:extLst>
          </p:cNvPr>
          <p:cNvCxnSpPr/>
          <p:nvPr/>
        </p:nvCxnSpPr>
        <p:spPr>
          <a:xfrm>
            <a:off x="6764191" y="2644726"/>
            <a:ext cx="43846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596D9-8886-450E-80E9-4E4677B57C30}"/>
              </a:ext>
            </a:extLst>
          </p:cNvPr>
          <p:cNvCxnSpPr>
            <a:cxnSpLocks/>
          </p:cNvCxnSpPr>
          <p:nvPr/>
        </p:nvCxnSpPr>
        <p:spPr>
          <a:xfrm>
            <a:off x="7202658" y="2644726"/>
            <a:ext cx="0" cy="10198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A249F-2D0F-43EA-BF88-E71701D4C865}"/>
                  </a:ext>
                </a:extLst>
              </p:cNvPr>
              <p:cNvSpPr txBox="1"/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A249F-2D0F-43EA-BF88-E71701D4C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E3EFCC3-3B81-4752-B75C-C2BB83C16C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750" y="942876"/>
                <a:ext cx="2058499" cy="646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E3EFCC3-3B81-4752-B75C-C2BB83C1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50" y="942876"/>
                <a:ext cx="2058499" cy="64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37E465-CC44-452D-8C86-2C951775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13FCCC-1CE4-4B44-AC5F-772E296B5C51}"/>
                  </a:ext>
                </a:extLst>
              </p:cNvPr>
              <p:cNvSpPr txBox="1"/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13FCCC-1CE4-4B44-AC5F-772E296B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68C8A1-64AA-47B9-8DCA-A4168B0123F5}"/>
                  </a:ext>
                </a:extLst>
              </p:cNvPr>
              <p:cNvSpPr txBox="1"/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68C8A1-64AA-47B9-8DCA-A4168B012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091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FC5CF9-206A-4EFF-B384-D436A1298E0C}"/>
              </a:ext>
            </a:extLst>
          </p:cNvPr>
          <p:cNvGrpSpPr/>
          <p:nvPr/>
        </p:nvGrpSpPr>
        <p:grpSpPr>
          <a:xfrm>
            <a:off x="965403" y="2392060"/>
            <a:ext cx="7213194" cy="2637548"/>
            <a:chOff x="1447791" y="2370550"/>
            <a:chExt cx="6093461" cy="22281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28AFC-2276-4CB9-8383-35E96E5D4D12}"/>
                </a:ext>
              </a:extLst>
            </p:cNvPr>
            <p:cNvCxnSpPr/>
            <p:nvPr/>
          </p:nvCxnSpPr>
          <p:spPr>
            <a:xfrm flipV="1">
              <a:off x="2642633" y="2394371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8BF3FE-6536-42F7-B052-F3D95549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1" y="3469368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486D2-F537-4C93-B85F-880E56D0A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952" y="2394371"/>
              <a:ext cx="412478" cy="10346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629165-12DD-4BDF-BA02-9E86413A8C98}"/>
                </a:ext>
              </a:extLst>
            </p:cNvPr>
            <p:cNvCxnSpPr/>
            <p:nvPr/>
          </p:nvCxnSpPr>
          <p:spPr>
            <a:xfrm flipV="1">
              <a:off x="6346410" y="2370550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58AB1DA-E933-4240-86FC-C0268709BE5C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68" y="3445547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B998D4-EDE8-40A9-8CAD-5F55C82AA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729" y="2489192"/>
              <a:ext cx="366083" cy="9159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18BF7-78A2-41EE-82C8-C79397BB634F}"/>
              </a:ext>
            </a:extLst>
          </p:cNvPr>
          <p:cNvCxnSpPr>
            <a:cxnSpLocks/>
          </p:cNvCxnSpPr>
          <p:nvPr/>
        </p:nvCxnSpPr>
        <p:spPr>
          <a:xfrm rot="17520000" flipV="1">
            <a:off x="2345328" y="2074688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246512-D001-4505-8E32-41CEA20F6D0E}"/>
              </a:ext>
            </a:extLst>
          </p:cNvPr>
          <p:cNvCxnSpPr>
            <a:cxnSpLocks/>
          </p:cNvCxnSpPr>
          <p:nvPr/>
        </p:nvCxnSpPr>
        <p:spPr>
          <a:xfrm rot="17520000">
            <a:off x="578801" y="3710834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B66869-F8E3-4344-A3FF-DC9EB4627F3C}"/>
              </a:ext>
            </a:extLst>
          </p:cNvPr>
          <p:cNvCxnSpPr/>
          <p:nvPr/>
        </p:nvCxnSpPr>
        <p:spPr>
          <a:xfrm>
            <a:off x="6764191" y="2644726"/>
            <a:ext cx="43846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596D9-8886-450E-80E9-4E4677B57C30}"/>
              </a:ext>
            </a:extLst>
          </p:cNvPr>
          <p:cNvCxnSpPr>
            <a:cxnSpLocks/>
          </p:cNvCxnSpPr>
          <p:nvPr/>
        </p:nvCxnSpPr>
        <p:spPr>
          <a:xfrm>
            <a:off x="7202658" y="2644726"/>
            <a:ext cx="0" cy="10198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A249F-2D0F-43EA-BF88-E71701D4C865}"/>
                  </a:ext>
                </a:extLst>
              </p:cNvPr>
              <p:cNvSpPr txBox="1"/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A249F-2D0F-43EA-BF88-E71701D4C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81" y="2080595"/>
                <a:ext cx="76670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E3EFCC3-3B81-4752-B75C-C2BB83C16C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750" y="942876"/>
                <a:ext cx="2058499" cy="646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E3EFCC3-3B81-4752-B75C-C2BB83C1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50" y="942876"/>
                <a:ext cx="2058499" cy="64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37E465-CC44-452D-8C86-2C951775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13FCCC-1CE4-4B44-AC5F-772E296B5C51}"/>
                  </a:ext>
                </a:extLst>
              </p:cNvPr>
              <p:cNvSpPr txBox="1"/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13FCCC-1CE4-4B44-AC5F-772E296B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68C8A1-64AA-47B9-8DCA-A4168B0123F5}"/>
                  </a:ext>
                </a:extLst>
              </p:cNvPr>
              <p:cNvSpPr txBox="1"/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68C8A1-64AA-47B9-8DCA-A4168B012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57F57261-8333-41CB-8574-39DF421A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02" y="5788712"/>
            <a:ext cx="6700618" cy="64091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 dirty="0"/>
              <a:t>But how does this happen?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0032F-C0EB-44FF-8ABF-4A1A421AC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341200" y="5570144"/>
            <a:ext cx="943987" cy="1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558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/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/>
          <p:nvPr/>
        </p:nvCxnSpPr>
        <p:spPr>
          <a:xfrm flipV="1">
            <a:off x="2361279" y="4090979"/>
            <a:ext cx="0" cy="220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1166437" y="5165976"/>
            <a:ext cx="23896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V="1">
            <a:off x="2365598" y="4287896"/>
            <a:ext cx="902882" cy="837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/>
          <p:nvPr/>
        </p:nvCxnSpPr>
        <p:spPr>
          <a:xfrm flipV="1">
            <a:off x="6065056" y="4067158"/>
            <a:ext cx="0" cy="220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>
            <a:off x="4870214" y="5142155"/>
            <a:ext cx="23896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069375" y="4264075"/>
            <a:ext cx="902882" cy="837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540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/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/>
          <p:nvPr/>
        </p:nvCxnSpPr>
        <p:spPr>
          <a:xfrm flipV="1">
            <a:off x="2361279" y="4090979"/>
            <a:ext cx="0" cy="220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1166437" y="5165976"/>
            <a:ext cx="23896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V="1">
            <a:off x="2365598" y="4246989"/>
            <a:ext cx="923156" cy="8958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/>
          <p:nvPr/>
        </p:nvCxnSpPr>
        <p:spPr>
          <a:xfrm flipV="1">
            <a:off x="6065056" y="4067158"/>
            <a:ext cx="0" cy="220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>
            <a:off x="4870214" y="5142155"/>
            <a:ext cx="23896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069375" y="4264075"/>
            <a:ext cx="902882" cy="837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0077A7-EC14-48EB-9071-F327E4801A22}"/>
              </a:ext>
            </a:extLst>
          </p:cNvPr>
          <p:cNvCxnSpPr>
            <a:cxnSpLocks/>
          </p:cNvCxnSpPr>
          <p:nvPr/>
        </p:nvCxnSpPr>
        <p:spPr>
          <a:xfrm rot="-2700000" flipV="1">
            <a:off x="2363440" y="4090979"/>
            <a:ext cx="0" cy="2204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692A47-F1D6-4121-B43B-4C9EEA56EE6F}"/>
              </a:ext>
            </a:extLst>
          </p:cNvPr>
          <p:cNvCxnSpPr>
            <a:cxnSpLocks/>
          </p:cNvCxnSpPr>
          <p:nvPr/>
        </p:nvCxnSpPr>
        <p:spPr>
          <a:xfrm rot="-2700000">
            <a:off x="1168598" y="5165976"/>
            <a:ext cx="23896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AA838B-D48F-43C3-B232-1FC67E227950}"/>
              </a:ext>
            </a:extLst>
          </p:cNvPr>
          <p:cNvSpPr txBox="1"/>
          <p:nvPr/>
        </p:nvSpPr>
        <p:spPr>
          <a:xfrm>
            <a:off x="3657771" y="6217153"/>
            <a:ext cx="220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/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79E8B-17F5-4E68-9F37-8DC0AB3D5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71" y="1763514"/>
                <a:ext cx="1339341" cy="680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/>
          <p:nvPr/>
        </p:nvCxnSpPr>
        <p:spPr>
          <a:xfrm flipV="1">
            <a:off x="2361279" y="4090979"/>
            <a:ext cx="0" cy="220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1166437" y="5165976"/>
            <a:ext cx="23896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V="1">
            <a:off x="2365598" y="4246989"/>
            <a:ext cx="923156" cy="8958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043072" y="4330101"/>
            <a:ext cx="902882" cy="837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0077A7-EC14-48EB-9071-F327E4801A22}"/>
              </a:ext>
            </a:extLst>
          </p:cNvPr>
          <p:cNvCxnSpPr>
            <a:cxnSpLocks/>
          </p:cNvCxnSpPr>
          <p:nvPr/>
        </p:nvCxnSpPr>
        <p:spPr>
          <a:xfrm rot="-2700000" flipV="1">
            <a:off x="2363440" y="4090979"/>
            <a:ext cx="0" cy="2204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692A47-F1D6-4121-B43B-4C9EEA56EE6F}"/>
              </a:ext>
            </a:extLst>
          </p:cNvPr>
          <p:cNvCxnSpPr>
            <a:cxnSpLocks/>
          </p:cNvCxnSpPr>
          <p:nvPr/>
        </p:nvCxnSpPr>
        <p:spPr>
          <a:xfrm rot="-2700000">
            <a:off x="1168598" y="5165976"/>
            <a:ext cx="23896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D5A749B-35DC-4464-87D6-42C91DE32CE6}"/>
              </a:ext>
            </a:extLst>
          </p:cNvPr>
          <p:cNvGrpSpPr/>
          <p:nvPr/>
        </p:nvGrpSpPr>
        <p:grpSpPr>
          <a:xfrm rot="-1380000">
            <a:off x="4870214" y="4067158"/>
            <a:ext cx="2420417" cy="2216611"/>
            <a:chOff x="4870214" y="4067158"/>
            <a:chExt cx="2420417" cy="221661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C3B2F6-0584-459D-BC67-94455493A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5056" y="4067158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9A6E80A-DA9B-4054-8F7D-85BB59ECEF34}"/>
                </a:ext>
              </a:extLst>
            </p:cNvPr>
            <p:cNvCxnSpPr>
              <a:cxnSpLocks/>
            </p:cNvCxnSpPr>
            <p:nvPr/>
          </p:nvCxnSpPr>
          <p:spPr>
            <a:xfrm>
              <a:off x="4870214" y="5142155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D012F9F-E029-46B1-8C23-21B1109867E1}"/>
                </a:ext>
              </a:extLst>
            </p:cNvPr>
            <p:cNvCxnSpPr>
              <a:cxnSpLocks/>
            </p:cNvCxnSpPr>
            <p:nvPr/>
          </p:nvCxnSpPr>
          <p:spPr>
            <a:xfrm rot="-2700000" flipV="1">
              <a:off x="6095789" y="4079479"/>
              <a:ext cx="0" cy="22042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81B91B4-D9D2-4D63-B3E6-BBE357177D64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900947" y="5154476"/>
              <a:ext cx="238968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3657771" y="6217153"/>
            <a:ext cx="220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5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They want: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blipFill>
                <a:blip r:embed="rId2"/>
                <a:stretch>
                  <a:fillRect l="-2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>
            <a:cxnSpLocks/>
          </p:cNvCxnSpPr>
          <p:nvPr/>
        </p:nvCxnSpPr>
        <p:spPr>
          <a:xfrm flipV="1">
            <a:off x="2245771" y="2468602"/>
            <a:ext cx="0" cy="32776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469138" y="4067035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V="1">
            <a:off x="2226313" y="2700576"/>
            <a:ext cx="1372658" cy="13320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651869" y="2700576"/>
            <a:ext cx="1342512" cy="12456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0077A7-EC14-48EB-9071-F327E4801A22}"/>
              </a:ext>
            </a:extLst>
          </p:cNvPr>
          <p:cNvCxnSpPr>
            <a:cxnSpLocks/>
          </p:cNvCxnSpPr>
          <p:nvPr/>
        </p:nvCxnSpPr>
        <p:spPr>
          <a:xfrm flipH="1" flipV="1">
            <a:off x="1081552" y="2888214"/>
            <a:ext cx="2317614" cy="2317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692A47-F1D6-4121-B43B-4C9EEA56EE6F}"/>
              </a:ext>
            </a:extLst>
          </p:cNvPr>
          <p:cNvCxnSpPr>
            <a:cxnSpLocks/>
          </p:cNvCxnSpPr>
          <p:nvPr/>
        </p:nvCxnSpPr>
        <p:spPr>
          <a:xfrm flipV="1">
            <a:off x="1009967" y="2682817"/>
            <a:ext cx="2552739" cy="2605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>
            <a:cxnSpLocks/>
          </p:cNvCxnSpPr>
          <p:nvPr/>
        </p:nvCxnSpPr>
        <p:spPr>
          <a:xfrm rot="20220000" flipV="1">
            <a:off x="6682796" y="2319257"/>
            <a:ext cx="0" cy="3277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 rot="20220000">
            <a:off x="4890391" y="3920899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2F9F-E029-46B1-8C23-21B1109867E1}"/>
              </a:ext>
            </a:extLst>
          </p:cNvPr>
          <p:cNvCxnSpPr>
            <a:cxnSpLocks/>
          </p:cNvCxnSpPr>
          <p:nvPr/>
        </p:nvCxnSpPr>
        <p:spPr>
          <a:xfrm rot="17520000" flipV="1">
            <a:off x="6663010" y="2292387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1B91B4-D9D2-4D63-B3E6-BBE357177D64}"/>
              </a:ext>
            </a:extLst>
          </p:cNvPr>
          <p:cNvCxnSpPr>
            <a:cxnSpLocks/>
          </p:cNvCxnSpPr>
          <p:nvPr/>
        </p:nvCxnSpPr>
        <p:spPr>
          <a:xfrm rot="17520000">
            <a:off x="4896483" y="3928533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663113" y="5843054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EB6180-72CE-4D27-86C0-592A65E997C6}"/>
              </a:ext>
            </a:extLst>
          </p:cNvPr>
          <p:cNvSpPr txBox="1"/>
          <p:nvPr/>
        </p:nvSpPr>
        <p:spPr>
          <a:xfrm>
            <a:off x="791242" y="239257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E639D-1AAD-494C-B13E-07536E92B5C7}"/>
              </a:ext>
            </a:extLst>
          </p:cNvPr>
          <p:cNvSpPr txBox="1"/>
          <p:nvPr/>
        </p:nvSpPr>
        <p:spPr>
          <a:xfrm>
            <a:off x="7308145" y="1887184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F076D8-716B-42E9-A2A5-232D914DF20B}"/>
              </a:ext>
            </a:extLst>
          </p:cNvPr>
          <p:cNvSpPr txBox="1"/>
          <p:nvPr/>
        </p:nvSpPr>
        <p:spPr>
          <a:xfrm>
            <a:off x="4902298" y="29673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67C7A4-5A69-428F-B20B-CD3F2C6BFA56}"/>
              </a:ext>
            </a:extLst>
          </p:cNvPr>
          <p:cNvSpPr txBox="1"/>
          <p:nvPr/>
        </p:nvSpPr>
        <p:spPr>
          <a:xfrm>
            <a:off x="3758349" y="2481700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3451E-93C2-49FE-9E5C-ADD63F7E3A15}"/>
              </a:ext>
            </a:extLst>
          </p:cNvPr>
          <p:cNvSpPr txBox="1"/>
          <p:nvPr/>
        </p:nvSpPr>
        <p:spPr>
          <a:xfrm>
            <a:off x="2091810" y="2028523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791D5-3485-4E59-B2EE-D758951552B0}"/>
              </a:ext>
            </a:extLst>
          </p:cNvPr>
          <p:cNvSpPr txBox="1"/>
          <p:nvPr/>
        </p:nvSpPr>
        <p:spPr>
          <a:xfrm>
            <a:off x="5745469" y="214562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163EF9-1BDA-413C-8C9B-5ADD07699FD1}"/>
              </a:ext>
            </a:extLst>
          </p:cNvPr>
          <p:cNvSpPr txBox="1"/>
          <p:nvPr/>
        </p:nvSpPr>
        <p:spPr>
          <a:xfrm>
            <a:off x="4003145" y="381618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DAFD8B-3133-44D1-8230-C55682402853}"/>
              </a:ext>
            </a:extLst>
          </p:cNvPr>
          <p:cNvSpPr txBox="1"/>
          <p:nvPr/>
        </p:nvSpPr>
        <p:spPr>
          <a:xfrm>
            <a:off x="8336163" y="290495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E7B48-DFE6-4E9B-BDB7-293D68EB1CD0}"/>
              </a:ext>
            </a:extLst>
          </p:cNvPr>
          <p:cNvSpPr txBox="1"/>
          <p:nvPr/>
        </p:nvSpPr>
        <p:spPr>
          <a:xfrm>
            <a:off x="6545269" y="5835176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They want: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blipFill>
                <a:blip r:embed="rId2"/>
                <a:stretch>
                  <a:fillRect l="-2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>
            <a:cxnSpLocks/>
          </p:cNvCxnSpPr>
          <p:nvPr/>
        </p:nvCxnSpPr>
        <p:spPr>
          <a:xfrm flipV="1">
            <a:off x="2245771" y="2468602"/>
            <a:ext cx="0" cy="32776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469138" y="4067035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H="1" flipV="1">
            <a:off x="2222941" y="2433227"/>
            <a:ext cx="10259" cy="159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656377" y="2235635"/>
            <a:ext cx="22286" cy="16579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>
            <a:cxnSpLocks/>
          </p:cNvCxnSpPr>
          <p:nvPr/>
        </p:nvCxnSpPr>
        <p:spPr>
          <a:xfrm rot="20220000" flipV="1">
            <a:off x="6682796" y="2319257"/>
            <a:ext cx="0" cy="3277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 rot="20220000">
            <a:off x="4890391" y="3920899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2F9F-E029-46B1-8C23-21B1109867E1}"/>
              </a:ext>
            </a:extLst>
          </p:cNvPr>
          <p:cNvCxnSpPr>
            <a:cxnSpLocks/>
          </p:cNvCxnSpPr>
          <p:nvPr/>
        </p:nvCxnSpPr>
        <p:spPr>
          <a:xfrm rot="17520000" flipV="1">
            <a:off x="6663010" y="2292387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1B91B4-D9D2-4D63-B3E6-BBE357177D64}"/>
              </a:ext>
            </a:extLst>
          </p:cNvPr>
          <p:cNvCxnSpPr>
            <a:cxnSpLocks/>
          </p:cNvCxnSpPr>
          <p:nvPr/>
        </p:nvCxnSpPr>
        <p:spPr>
          <a:xfrm rot="17520000">
            <a:off x="4896483" y="3928533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663113" y="5843054"/>
            <a:ext cx="327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E639D-1AAD-494C-B13E-07536E92B5C7}"/>
              </a:ext>
            </a:extLst>
          </p:cNvPr>
          <p:cNvSpPr txBox="1"/>
          <p:nvPr/>
        </p:nvSpPr>
        <p:spPr>
          <a:xfrm>
            <a:off x="7308145" y="1887184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F076D8-716B-42E9-A2A5-232D914DF20B}"/>
              </a:ext>
            </a:extLst>
          </p:cNvPr>
          <p:cNvSpPr txBox="1"/>
          <p:nvPr/>
        </p:nvSpPr>
        <p:spPr>
          <a:xfrm>
            <a:off x="4902298" y="29673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3451E-93C2-49FE-9E5C-ADD63F7E3A15}"/>
              </a:ext>
            </a:extLst>
          </p:cNvPr>
          <p:cNvSpPr txBox="1"/>
          <p:nvPr/>
        </p:nvSpPr>
        <p:spPr>
          <a:xfrm>
            <a:off x="2091810" y="2028523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791D5-3485-4E59-B2EE-D758951552B0}"/>
              </a:ext>
            </a:extLst>
          </p:cNvPr>
          <p:cNvSpPr txBox="1"/>
          <p:nvPr/>
        </p:nvSpPr>
        <p:spPr>
          <a:xfrm>
            <a:off x="5745469" y="214562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163EF9-1BDA-413C-8C9B-5ADD07699FD1}"/>
              </a:ext>
            </a:extLst>
          </p:cNvPr>
          <p:cNvSpPr txBox="1"/>
          <p:nvPr/>
        </p:nvSpPr>
        <p:spPr>
          <a:xfrm>
            <a:off x="4003145" y="381618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DAFD8B-3133-44D1-8230-C55682402853}"/>
              </a:ext>
            </a:extLst>
          </p:cNvPr>
          <p:cNvSpPr txBox="1"/>
          <p:nvPr/>
        </p:nvSpPr>
        <p:spPr>
          <a:xfrm>
            <a:off x="8336163" y="290495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E7B48-DFE6-4E9B-BDB7-293D68EB1CD0}"/>
              </a:ext>
            </a:extLst>
          </p:cNvPr>
          <p:cNvSpPr txBox="1"/>
          <p:nvPr/>
        </p:nvSpPr>
        <p:spPr>
          <a:xfrm>
            <a:off x="6545269" y="5835176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They want: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blipFill>
                <a:blip r:embed="rId2"/>
                <a:stretch>
                  <a:fillRect l="-2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>
            <a:cxnSpLocks/>
          </p:cNvCxnSpPr>
          <p:nvPr/>
        </p:nvCxnSpPr>
        <p:spPr>
          <a:xfrm flipV="1">
            <a:off x="2245771" y="2468602"/>
            <a:ext cx="0" cy="32776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469138" y="4067035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2233201" y="4032667"/>
            <a:ext cx="1769944" cy="1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>
            <a:cxnSpLocks/>
          </p:cNvCxnSpPr>
          <p:nvPr/>
        </p:nvCxnSpPr>
        <p:spPr>
          <a:xfrm rot="20220000" flipV="1">
            <a:off x="6682796" y="2319257"/>
            <a:ext cx="0" cy="3277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 rot="20220000">
            <a:off x="4890391" y="3920899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2F9F-E029-46B1-8C23-21B1109867E1}"/>
              </a:ext>
            </a:extLst>
          </p:cNvPr>
          <p:cNvCxnSpPr>
            <a:cxnSpLocks/>
          </p:cNvCxnSpPr>
          <p:nvPr/>
        </p:nvCxnSpPr>
        <p:spPr>
          <a:xfrm rot="17520000" flipV="1">
            <a:off x="6663010" y="2292387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1B91B4-D9D2-4D63-B3E6-BBE357177D64}"/>
              </a:ext>
            </a:extLst>
          </p:cNvPr>
          <p:cNvCxnSpPr>
            <a:cxnSpLocks/>
          </p:cNvCxnSpPr>
          <p:nvPr/>
        </p:nvCxnSpPr>
        <p:spPr>
          <a:xfrm rot="17520000">
            <a:off x="4896483" y="3928533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663113" y="5843054"/>
            <a:ext cx="327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E639D-1AAD-494C-B13E-07536E92B5C7}"/>
              </a:ext>
            </a:extLst>
          </p:cNvPr>
          <p:cNvSpPr txBox="1"/>
          <p:nvPr/>
        </p:nvSpPr>
        <p:spPr>
          <a:xfrm>
            <a:off x="7308145" y="1887184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F076D8-716B-42E9-A2A5-232D914DF20B}"/>
              </a:ext>
            </a:extLst>
          </p:cNvPr>
          <p:cNvSpPr txBox="1"/>
          <p:nvPr/>
        </p:nvSpPr>
        <p:spPr>
          <a:xfrm>
            <a:off x="4902298" y="29673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3451E-93C2-49FE-9E5C-ADD63F7E3A15}"/>
              </a:ext>
            </a:extLst>
          </p:cNvPr>
          <p:cNvSpPr txBox="1"/>
          <p:nvPr/>
        </p:nvSpPr>
        <p:spPr>
          <a:xfrm>
            <a:off x="2091810" y="2028523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791D5-3485-4E59-B2EE-D758951552B0}"/>
              </a:ext>
            </a:extLst>
          </p:cNvPr>
          <p:cNvSpPr txBox="1"/>
          <p:nvPr/>
        </p:nvSpPr>
        <p:spPr>
          <a:xfrm>
            <a:off x="5745469" y="214562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163EF9-1BDA-413C-8C9B-5ADD07699FD1}"/>
              </a:ext>
            </a:extLst>
          </p:cNvPr>
          <p:cNvSpPr txBox="1"/>
          <p:nvPr/>
        </p:nvSpPr>
        <p:spPr>
          <a:xfrm>
            <a:off x="4003145" y="381618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DAFD8B-3133-44D1-8230-C55682402853}"/>
              </a:ext>
            </a:extLst>
          </p:cNvPr>
          <p:cNvSpPr txBox="1"/>
          <p:nvPr/>
        </p:nvSpPr>
        <p:spPr>
          <a:xfrm>
            <a:off x="8336163" y="290495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E7B48-DFE6-4E9B-BDB7-293D68EB1CD0}"/>
              </a:ext>
            </a:extLst>
          </p:cNvPr>
          <p:cNvSpPr txBox="1"/>
          <p:nvPr/>
        </p:nvSpPr>
        <p:spPr>
          <a:xfrm>
            <a:off x="6545269" y="5835176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CA8AA8-3DA7-4D9A-962F-7A5A549CC1C2}"/>
              </a:ext>
            </a:extLst>
          </p:cNvPr>
          <p:cNvCxnSpPr>
            <a:cxnSpLocks/>
          </p:cNvCxnSpPr>
          <p:nvPr/>
        </p:nvCxnSpPr>
        <p:spPr>
          <a:xfrm>
            <a:off x="6656377" y="3927684"/>
            <a:ext cx="1769944" cy="1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6C2-E298-45AE-8CD5-5498F472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B815-03E5-43C7-B169-78C0188E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4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Quantity that is either 0 or 1</a:t>
            </a:r>
          </a:p>
        </p:txBody>
      </p:sp>
      <p:pic>
        <p:nvPicPr>
          <p:cNvPr id="1026" name="Picture 2" descr="Image result for wires">
            <a:extLst>
              <a:ext uri="{FF2B5EF4-FFF2-40B4-BE49-F238E27FC236}">
                <a16:creationId xmlns:a16="http://schemas.microsoft.com/office/drawing/2014/main" id="{D2B5683F-9D71-4B6C-95A6-A4970CC6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6" y="3984345"/>
            <a:ext cx="3543300" cy="35433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d black background">
            <a:extLst>
              <a:ext uri="{FF2B5EF4-FFF2-40B4-BE49-F238E27FC236}">
                <a16:creationId xmlns:a16="http://schemas.microsoft.com/office/drawing/2014/main" id="{F5E16C67-E3BA-4DF1-9444-901622CE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t="18086" r="16777" b="12233"/>
          <a:stretch/>
        </p:blipFill>
        <p:spPr bwMode="auto">
          <a:xfrm>
            <a:off x="5282418" y="1477787"/>
            <a:ext cx="3671668" cy="333404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dget">
            <a:extLst>
              <a:ext uri="{FF2B5EF4-FFF2-40B4-BE49-F238E27FC236}">
                <a16:creationId xmlns:a16="http://schemas.microsoft.com/office/drawing/2014/main" id="{4B58F95F-A291-42B6-A5BC-1D512A98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4370" b="12063"/>
          <a:stretch/>
        </p:blipFill>
        <p:spPr bwMode="auto">
          <a:xfrm>
            <a:off x="4158762" y="4653990"/>
            <a:ext cx="3543300" cy="220401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A43CA490-8832-4060-9D95-81F586AD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82" y="2293034"/>
            <a:ext cx="2857500" cy="2143125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67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They want: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blipFill>
                <a:blip r:embed="rId2"/>
                <a:stretch>
                  <a:fillRect l="-2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F1454-C8C9-4501-8980-E8ABACF0BB99}"/>
              </a:ext>
            </a:extLst>
          </p:cNvPr>
          <p:cNvCxnSpPr>
            <a:cxnSpLocks/>
          </p:cNvCxnSpPr>
          <p:nvPr/>
        </p:nvCxnSpPr>
        <p:spPr>
          <a:xfrm flipV="1">
            <a:off x="2245771" y="2468602"/>
            <a:ext cx="0" cy="32776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ADF7E8-2E4C-4080-B5CB-B556AC918A56}"/>
              </a:ext>
            </a:extLst>
          </p:cNvPr>
          <p:cNvCxnSpPr>
            <a:cxnSpLocks/>
          </p:cNvCxnSpPr>
          <p:nvPr/>
        </p:nvCxnSpPr>
        <p:spPr>
          <a:xfrm>
            <a:off x="469138" y="4067035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2233201" y="4032667"/>
            <a:ext cx="1769944" cy="1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>
            <a:cxnSpLocks/>
          </p:cNvCxnSpPr>
          <p:nvPr/>
        </p:nvCxnSpPr>
        <p:spPr>
          <a:xfrm rot="20220000" flipV="1">
            <a:off x="6682796" y="2319257"/>
            <a:ext cx="0" cy="3277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 rot="20220000">
            <a:off x="4890391" y="3920899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2F9F-E029-46B1-8C23-21B1109867E1}"/>
              </a:ext>
            </a:extLst>
          </p:cNvPr>
          <p:cNvCxnSpPr>
            <a:cxnSpLocks/>
          </p:cNvCxnSpPr>
          <p:nvPr/>
        </p:nvCxnSpPr>
        <p:spPr>
          <a:xfrm rot="17520000" flipV="1">
            <a:off x="6663010" y="2292387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1B91B4-D9D2-4D63-B3E6-BBE357177D64}"/>
              </a:ext>
            </a:extLst>
          </p:cNvPr>
          <p:cNvCxnSpPr>
            <a:cxnSpLocks/>
          </p:cNvCxnSpPr>
          <p:nvPr/>
        </p:nvCxnSpPr>
        <p:spPr>
          <a:xfrm rot="17520000">
            <a:off x="4896483" y="3928533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663113" y="5843054"/>
            <a:ext cx="327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E639D-1AAD-494C-B13E-07536E92B5C7}"/>
              </a:ext>
            </a:extLst>
          </p:cNvPr>
          <p:cNvSpPr txBox="1"/>
          <p:nvPr/>
        </p:nvSpPr>
        <p:spPr>
          <a:xfrm>
            <a:off x="7308145" y="1887184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F076D8-716B-42E9-A2A5-232D914DF20B}"/>
              </a:ext>
            </a:extLst>
          </p:cNvPr>
          <p:cNvSpPr txBox="1"/>
          <p:nvPr/>
        </p:nvSpPr>
        <p:spPr>
          <a:xfrm>
            <a:off x="4902298" y="29673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3451E-93C2-49FE-9E5C-ADD63F7E3A15}"/>
              </a:ext>
            </a:extLst>
          </p:cNvPr>
          <p:cNvSpPr txBox="1"/>
          <p:nvPr/>
        </p:nvSpPr>
        <p:spPr>
          <a:xfrm>
            <a:off x="2091810" y="2028523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791D5-3485-4E59-B2EE-D758951552B0}"/>
              </a:ext>
            </a:extLst>
          </p:cNvPr>
          <p:cNvSpPr txBox="1"/>
          <p:nvPr/>
        </p:nvSpPr>
        <p:spPr>
          <a:xfrm>
            <a:off x="5745469" y="214562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163EF9-1BDA-413C-8C9B-5ADD07699FD1}"/>
              </a:ext>
            </a:extLst>
          </p:cNvPr>
          <p:cNvSpPr txBox="1"/>
          <p:nvPr/>
        </p:nvSpPr>
        <p:spPr>
          <a:xfrm>
            <a:off x="4003145" y="381618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DAFD8B-3133-44D1-8230-C55682402853}"/>
              </a:ext>
            </a:extLst>
          </p:cNvPr>
          <p:cNvSpPr txBox="1"/>
          <p:nvPr/>
        </p:nvSpPr>
        <p:spPr>
          <a:xfrm>
            <a:off x="8336163" y="290495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E7B48-DFE6-4E9B-BDB7-293D68EB1CD0}"/>
              </a:ext>
            </a:extLst>
          </p:cNvPr>
          <p:cNvSpPr txBox="1"/>
          <p:nvPr/>
        </p:nvSpPr>
        <p:spPr>
          <a:xfrm>
            <a:off x="6545269" y="5835176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CA8AA8-3DA7-4D9A-962F-7A5A549CC1C2}"/>
              </a:ext>
            </a:extLst>
          </p:cNvPr>
          <p:cNvCxnSpPr>
            <a:cxnSpLocks/>
          </p:cNvCxnSpPr>
          <p:nvPr/>
        </p:nvCxnSpPr>
        <p:spPr>
          <a:xfrm>
            <a:off x="6656377" y="3927684"/>
            <a:ext cx="1769944" cy="1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54ED6-43F3-4515-A4DF-BD33ADDC7352}"/>
                  </a:ext>
                </a:extLst>
              </p:cNvPr>
              <p:cNvSpPr txBox="1"/>
              <p:nvPr/>
            </p:nvSpPr>
            <p:spPr>
              <a:xfrm>
                <a:off x="2663267" y="5931885"/>
                <a:ext cx="3817465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𝑤𝑖𝑛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≈0.85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54ED6-43F3-4515-A4DF-BD33ADDC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67" y="5931885"/>
                <a:ext cx="3817465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1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quantum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They want: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7" y="1469928"/>
                <a:ext cx="5143431" cy="523220"/>
              </a:xfrm>
              <a:prstGeom prst="rect">
                <a:avLst/>
              </a:prstGeom>
              <a:blipFill>
                <a:blip r:embed="rId2"/>
                <a:stretch>
                  <a:fillRect l="-2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48A9D9-043E-406A-81B6-77F83C1226AF}"/>
              </a:ext>
            </a:extLst>
          </p:cNvPr>
          <p:cNvCxnSpPr>
            <a:cxnSpLocks/>
          </p:cNvCxnSpPr>
          <p:nvPr/>
        </p:nvCxnSpPr>
        <p:spPr>
          <a:xfrm flipV="1">
            <a:off x="2226313" y="2700576"/>
            <a:ext cx="1372658" cy="13320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5185C6-5B07-42DE-953D-DE2F832179BF}"/>
              </a:ext>
            </a:extLst>
          </p:cNvPr>
          <p:cNvCxnSpPr>
            <a:cxnSpLocks/>
          </p:cNvCxnSpPr>
          <p:nvPr/>
        </p:nvCxnSpPr>
        <p:spPr>
          <a:xfrm flipV="1">
            <a:off x="6651869" y="2700576"/>
            <a:ext cx="1342512" cy="12456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0077A7-EC14-48EB-9071-F327E4801A22}"/>
              </a:ext>
            </a:extLst>
          </p:cNvPr>
          <p:cNvCxnSpPr>
            <a:cxnSpLocks/>
          </p:cNvCxnSpPr>
          <p:nvPr/>
        </p:nvCxnSpPr>
        <p:spPr>
          <a:xfrm flipH="1" flipV="1">
            <a:off x="1081552" y="2888214"/>
            <a:ext cx="2317614" cy="2317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692A47-F1D6-4121-B43B-4C9EEA56EE6F}"/>
              </a:ext>
            </a:extLst>
          </p:cNvPr>
          <p:cNvCxnSpPr>
            <a:cxnSpLocks/>
          </p:cNvCxnSpPr>
          <p:nvPr/>
        </p:nvCxnSpPr>
        <p:spPr>
          <a:xfrm flipV="1">
            <a:off x="1009967" y="2682817"/>
            <a:ext cx="2552739" cy="2605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C3B2F6-0584-459D-BC67-94455493A0F7}"/>
              </a:ext>
            </a:extLst>
          </p:cNvPr>
          <p:cNvCxnSpPr>
            <a:cxnSpLocks/>
          </p:cNvCxnSpPr>
          <p:nvPr/>
        </p:nvCxnSpPr>
        <p:spPr>
          <a:xfrm rot="20220000" flipV="1">
            <a:off x="6682796" y="2319257"/>
            <a:ext cx="0" cy="3277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6E80A-DA9B-4054-8F7D-85BB59ECEF34}"/>
              </a:ext>
            </a:extLst>
          </p:cNvPr>
          <p:cNvCxnSpPr>
            <a:cxnSpLocks/>
          </p:cNvCxnSpPr>
          <p:nvPr/>
        </p:nvCxnSpPr>
        <p:spPr>
          <a:xfrm rot="20220000">
            <a:off x="4890391" y="3920899"/>
            <a:ext cx="3553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012F9F-E029-46B1-8C23-21B1109867E1}"/>
              </a:ext>
            </a:extLst>
          </p:cNvPr>
          <p:cNvCxnSpPr>
            <a:cxnSpLocks/>
          </p:cNvCxnSpPr>
          <p:nvPr/>
        </p:nvCxnSpPr>
        <p:spPr>
          <a:xfrm rot="17520000" flipV="1">
            <a:off x="6663010" y="2292387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1B91B4-D9D2-4D63-B3E6-BBE357177D64}"/>
              </a:ext>
            </a:extLst>
          </p:cNvPr>
          <p:cNvCxnSpPr>
            <a:cxnSpLocks/>
          </p:cNvCxnSpPr>
          <p:nvPr/>
        </p:nvCxnSpPr>
        <p:spPr>
          <a:xfrm rot="17520000">
            <a:off x="4896483" y="3928533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151424-8907-40ED-9BA2-47C4788A2B15}"/>
              </a:ext>
            </a:extLst>
          </p:cNvPr>
          <p:cNvSpPr txBox="1"/>
          <p:nvPr/>
        </p:nvSpPr>
        <p:spPr>
          <a:xfrm>
            <a:off x="663113" y="5843054"/>
            <a:ext cx="327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EB6180-72CE-4D27-86C0-592A65E997C6}"/>
              </a:ext>
            </a:extLst>
          </p:cNvPr>
          <p:cNvSpPr txBox="1"/>
          <p:nvPr/>
        </p:nvSpPr>
        <p:spPr>
          <a:xfrm>
            <a:off x="791242" y="239257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AE639D-1AAD-494C-B13E-07536E92B5C7}"/>
              </a:ext>
            </a:extLst>
          </p:cNvPr>
          <p:cNvSpPr txBox="1"/>
          <p:nvPr/>
        </p:nvSpPr>
        <p:spPr>
          <a:xfrm>
            <a:off x="7308145" y="1887184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F076D8-716B-42E9-A2A5-232D914DF20B}"/>
              </a:ext>
            </a:extLst>
          </p:cNvPr>
          <p:cNvSpPr txBox="1"/>
          <p:nvPr/>
        </p:nvSpPr>
        <p:spPr>
          <a:xfrm>
            <a:off x="4902298" y="29673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67C7A4-5A69-428F-B20B-CD3F2C6BFA56}"/>
              </a:ext>
            </a:extLst>
          </p:cNvPr>
          <p:cNvSpPr txBox="1"/>
          <p:nvPr/>
        </p:nvSpPr>
        <p:spPr>
          <a:xfrm>
            <a:off x="3758349" y="2481700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791D5-3485-4E59-B2EE-D758951552B0}"/>
              </a:ext>
            </a:extLst>
          </p:cNvPr>
          <p:cNvSpPr txBox="1"/>
          <p:nvPr/>
        </p:nvSpPr>
        <p:spPr>
          <a:xfrm>
            <a:off x="5745469" y="214562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DAFD8B-3133-44D1-8230-C55682402853}"/>
              </a:ext>
            </a:extLst>
          </p:cNvPr>
          <p:cNvSpPr txBox="1"/>
          <p:nvPr/>
        </p:nvSpPr>
        <p:spPr>
          <a:xfrm>
            <a:off x="8336163" y="290495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E7B48-DFE6-4E9B-BDB7-293D68EB1CD0}"/>
              </a:ext>
            </a:extLst>
          </p:cNvPr>
          <p:cNvSpPr txBox="1"/>
          <p:nvPr/>
        </p:nvSpPr>
        <p:spPr>
          <a:xfrm>
            <a:off x="6545269" y="5835176"/>
            <a:ext cx="3274422" cy="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input 0,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9606E4-3FF9-4484-A604-C5BAB42B3D55}"/>
                  </a:ext>
                </a:extLst>
              </p:cNvPr>
              <p:cNvSpPr txBox="1"/>
              <p:nvPr/>
            </p:nvSpPr>
            <p:spPr>
              <a:xfrm>
                <a:off x="2663267" y="5931885"/>
                <a:ext cx="3817465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𝑤𝑖𝑛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≈0.85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9606E4-3FF9-4484-A604-C5BAB42B3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67" y="5931885"/>
                <a:ext cx="3817465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495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4EAC-1643-4BF3-B69E-1584D9C2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Bell inequality violation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3FAD-FCD1-4737-BAD2-919682CD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players win with at most 75% probability</a:t>
            </a:r>
          </a:p>
          <a:p>
            <a:r>
              <a:rPr lang="en-US" dirty="0"/>
              <a:t>Quantum players win with probability ~ 85% !</a:t>
            </a:r>
          </a:p>
          <a:p>
            <a:endParaRPr lang="en-US" dirty="0"/>
          </a:p>
          <a:p>
            <a:r>
              <a:rPr lang="en-US" dirty="0"/>
              <a:t>This is the most famous Bell </a:t>
            </a:r>
            <a:r>
              <a:rPr lang="en-US" dirty="0" err="1"/>
              <a:t>inequlity</a:t>
            </a:r>
            <a:r>
              <a:rPr lang="en-US" dirty="0"/>
              <a:t> violation...</a:t>
            </a:r>
          </a:p>
          <a:p>
            <a:pPr lvl="1"/>
            <a:r>
              <a:rPr lang="en-US" dirty="0"/>
              <a:t>but there are also </a:t>
            </a:r>
            <a:r>
              <a:rPr lang="en-US" i="1" dirty="0"/>
              <a:t>unbounded </a:t>
            </a:r>
            <a:r>
              <a:rPr lang="en-US" dirty="0"/>
              <a:t>ones!</a:t>
            </a:r>
          </a:p>
          <a:p>
            <a:endParaRPr lang="en-US" dirty="0"/>
          </a:p>
          <a:p>
            <a:r>
              <a:rPr lang="en-US" dirty="0"/>
              <a:t>The CHSH game is used in protocols for </a:t>
            </a:r>
            <a:r>
              <a:rPr lang="en-US" b="1" dirty="0"/>
              <a:t>randomness certification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Vazirani-Vidick</a:t>
            </a:r>
            <a:r>
              <a:rPr lang="en-US" dirty="0"/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29190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key distribution [BB’84]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A6AD-CEA9-428F-871A-5D58D2852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Alice &amp; Bob want to establish a secret key</a:t>
            </a:r>
          </a:p>
          <a:p>
            <a:r>
              <a:rPr lang="en-GB" dirty="0"/>
              <a:t>They communicate through a public quantum channel</a:t>
            </a:r>
          </a:p>
          <a:p>
            <a:r>
              <a:rPr lang="en-GB" dirty="0"/>
              <a:t>They make use of the following 2 facts: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No-cloning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theorem</a:t>
            </a:r>
            <a:r>
              <a:rPr lang="en-GB" b="1" i="1" dirty="0"/>
              <a:t>: </a:t>
            </a:r>
            <a:r>
              <a:rPr lang="en-GB" dirty="0"/>
              <a:t>one cannot perfectly copy an unknown quantum state.</a:t>
            </a:r>
          </a:p>
          <a:p>
            <a:pPr lvl="1"/>
            <a:r>
              <a:rPr lang="en-GB" b="1" i="1" dirty="0"/>
              <a:t>Information disturbance: </a:t>
            </a:r>
            <a:r>
              <a:rPr lang="en-GB" dirty="0"/>
              <a:t>if one does not know the encoding basis, one cannot decode a qubit perfectly without perturbing (collapsing) it.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85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391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894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576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988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we must have (since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is norm-preserving)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|0⟩)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8925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we must have (since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is norm-preserving)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|0⟩)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	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906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we must have (since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is norm-preserving)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|0⟩)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	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⟩)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68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5B4A-AADE-4C25-8605-5B85CF0A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bit</a:t>
            </a:r>
          </a:p>
        </p:txBody>
      </p:sp>
    </p:spTree>
    <p:extLst>
      <p:ext uri="{BB962C8B-B14F-4D97-AF65-F5344CB8AC3E}">
        <p14:creationId xmlns:p14="http://schemas.microsoft.com/office/powerpoint/2010/main" val="32179677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we must have (since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is norm-preserving)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|0⟩)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	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⟩)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But this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⟩)=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8006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04ED2-14C9-48CD-AF5A-4E361355AE49}"/>
              </a:ext>
            </a:extLst>
          </p:cNvPr>
          <p:cNvSpPr/>
          <p:nvPr/>
        </p:nvSpPr>
        <p:spPr>
          <a:xfrm>
            <a:off x="628650" y="1690689"/>
            <a:ext cx="7886700" cy="101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FAC1-A610-47A4-8F65-ED6CC8F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No-cloning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 numCol="1">
                <a:normAutofit/>
              </a:bodyPr>
              <a:lstStyle/>
              <a:p>
                <a:r>
                  <a:rPr lang="en-GB" dirty="0"/>
                  <a:t>There is no quantum operation such that,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 marL="0" indent="0">
                  <a:buNone/>
                </a:pPr>
                <a:r>
                  <a:rPr lang="en-GB" b="1" dirty="0"/>
                  <a:t>Proof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Take two arbitrary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we must have (since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is norm-preserving)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|0⟩)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	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⟩)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But this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⟩)=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⟩)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and this happens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equal or orthogonal</a:t>
                </a:r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A6AD-CEA9-428F-871A-5D58D2852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546" t="-2174" r="-1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B50538-37FF-40AD-86A1-8F232DD9C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341200" y="5570144"/>
            <a:ext cx="943987" cy="1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</p:spTree>
    <p:extLst>
      <p:ext uri="{BB962C8B-B14F-4D97-AF65-F5344CB8AC3E}">
        <p14:creationId xmlns:p14="http://schemas.microsoft.com/office/powerpoint/2010/main" val="21703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862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543341" y="2738595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0111001101</a:t>
            </a:r>
          </a:p>
        </p:txBody>
      </p:sp>
    </p:spTree>
    <p:extLst>
      <p:ext uri="{BB962C8B-B14F-4D97-AF65-F5344CB8AC3E}">
        <p14:creationId xmlns:p14="http://schemas.microsoft.com/office/powerpoint/2010/main" val="21773271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543341" y="2738595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0111001101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2C8C-7D22-4F14-B561-9AB4D9D4B325}"/>
              </a:ext>
            </a:extLst>
          </p:cNvPr>
          <p:cNvSpPr/>
          <p:nvPr/>
        </p:nvSpPr>
        <p:spPr>
          <a:xfrm>
            <a:off x="1025200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Her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5A640-F2F1-4A1F-BA23-B8FD600C0C80}"/>
              </a:ext>
            </a:extLst>
          </p:cNvPr>
          <p:cNvSpPr/>
          <p:nvPr/>
        </p:nvSpPr>
        <p:spPr>
          <a:xfrm>
            <a:off x="5722913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His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x++x++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12197634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543341" y="2738595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0111001101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2C8C-7D22-4F14-B561-9AB4D9D4B325}"/>
              </a:ext>
            </a:extLst>
          </p:cNvPr>
          <p:cNvSpPr/>
          <p:nvPr/>
        </p:nvSpPr>
        <p:spPr>
          <a:xfrm>
            <a:off x="1025200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Her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5A640-F2F1-4A1F-BA23-B8FD600C0C80}"/>
              </a:ext>
            </a:extLst>
          </p:cNvPr>
          <p:cNvSpPr/>
          <p:nvPr/>
        </p:nvSpPr>
        <p:spPr>
          <a:xfrm>
            <a:off x="5722913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His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x++x++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9427-E512-4748-BDC9-1F48379D8671}"/>
              </a:ext>
            </a:extLst>
          </p:cNvPr>
          <p:cNvSpPr/>
          <p:nvPr/>
        </p:nvSpPr>
        <p:spPr>
          <a:xfrm>
            <a:off x="1025200" y="4894607"/>
            <a:ext cx="224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ENCODE</a:t>
            </a:r>
            <a:r>
              <a:rPr lang="en-GB" dirty="0">
                <a:solidFill>
                  <a:srgbClr val="FFFFFF"/>
                </a:solidFill>
                <a:latin typeface="GillSans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&amp; SEND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750BBA-7C8A-48E9-B3A1-9561F7D06B63}"/>
              </a:ext>
            </a:extLst>
          </p:cNvPr>
          <p:cNvCxnSpPr>
            <a:stCxn id="10" idx="3"/>
          </p:cNvCxnSpPr>
          <p:nvPr/>
        </p:nvCxnSpPr>
        <p:spPr>
          <a:xfrm flipV="1">
            <a:off x="3275047" y="5125439"/>
            <a:ext cx="2447866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779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543341" y="2738595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0111001101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2C8C-7D22-4F14-B561-9AB4D9D4B325}"/>
              </a:ext>
            </a:extLst>
          </p:cNvPr>
          <p:cNvSpPr/>
          <p:nvPr/>
        </p:nvSpPr>
        <p:spPr>
          <a:xfrm>
            <a:off x="1025200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Her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5A640-F2F1-4A1F-BA23-B8FD600C0C80}"/>
              </a:ext>
            </a:extLst>
          </p:cNvPr>
          <p:cNvSpPr/>
          <p:nvPr/>
        </p:nvSpPr>
        <p:spPr>
          <a:xfrm>
            <a:off x="5722913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His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x++x++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xx+x</a:t>
            </a:r>
            <a:endParaRPr lang="en-GB" sz="2400" dirty="0">
              <a:solidFill>
                <a:srgbClr val="FFFFFF"/>
              </a:solidFill>
              <a:latin typeface="Gill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9427-E512-4748-BDC9-1F48379D8671}"/>
              </a:ext>
            </a:extLst>
          </p:cNvPr>
          <p:cNvSpPr/>
          <p:nvPr/>
        </p:nvSpPr>
        <p:spPr>
          <a:xfrm>
            <a:off x="1025200" y="4894607"/>
            <a:ext cx="224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ENCODE</a:t>
            </a:r>
            <a:r>
              <a:rPr lang="en-GB" dirty="0">
                <a:solidFill>
                  <a:srgbClr val="FFFFFF"/>
                </a:solidFill>
                <a:latin typeface="GillSans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&amp; SEND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03F-53D3-4F2B-8ECD-56D2BADB138D}"/>
              </a:ext>
            </a:extLst>
          </p:cNvPr>
          <p:cNvSpPr/>
          <p:nvPr/>
        </p:nvSpPr>
        <p:spPr>
          <a:xfrm>
            <a:off x="5722913" y="48946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DECODE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1111000101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750BBA-7C8A-48E9-B3A1-9561F7D06B63}"/>
              </a:ext>
            </a:extLst>
          </p:cNvPr>
          <p:cNvCxnSpPr>
            <a:stCxn id="10" idx="3"/>
          </p:cNvCxnSpPr>
          <p:nvPr/>
        </p:nvCxnSpPr>
        <p:spPr>
          <a:xfrm flipV="1">
            <a:off x="3275047" y="5125439"/>
            <a:ext cx="2447866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519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543341" y="2738595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001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2C8C-7D22-4F14-B561-9AB4D9D4B325}"/>
              </a:ext>
            </a:extLst>
          </p:cNvPr>
          <p:cNvSpPr/>
          <p:nvPr/>
        </p:nvSpPr>
        <p:spPr>
          <a:xfrm>
            <a:off x="1025200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Her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</a:t>
            </a:r>
            <a:r>
              <a:rPr lang="en-GB" sz="2400" dirty="0" err="1">
                <a:solidFill>
                  <a:srgbClr val="FF0000"/>
                </a:solidFill>
                <a:latin typeface="GillSans"/>
              </a:rPr>
              <a:t>+x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</a:t>
            </a:r>
            <a:r>
              <a:rPr lang="en-GB" sz="2400" dirty="0" err="1">
                <a:solidFill>
                  <a:srgbClr val="FF0000"/>
                </a:solidFill>
                <a:latin typeface="GillSans"/>
              </a:rPr>
              <a:t>x+x</a:t>
            </a:r>
            <a:endParaRPr lang="en-GB" sz="2400" dirty="0">
              <a:solidFill>
                <a:srgbClr val="FF0000"/>
              </a:solidFill>
              <a:latin typeface="Gill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5A640-F2F1-4A1F-BA23-B8FD600C0C80}"/>
              </a:ext>
            </a:extLst>
          </p:cNvPr>
          <p:cNvSpPr/>
          <p:nvPr/>
        </p:nvSpPr>
        <p:spPr>
          <a:xfrm>
            <a:off x="5722913" y="37181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His random bases: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x+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+x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++x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x+x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9427-E512-4748-BDC9-1F48379D8671}"/>
              </a:ext>
            </a:extLst>
          </p:cNvPr>
          <p:cNvSpPr/>
          <p:nvPr/>
        </p:nvSpPr>
        <p:spPr>
          <a:xfrm>
            <a:off x="1025200" y="4894607"/>
            <a:ext cx="224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ENCODE</a:t>
            </a:r>
            <a:r>
              <a:rPr lang="en-GB" dirty="0">
                <a:solidFill>
                  <a:srgbClr val="FFFFFF"/>
                </a:solidFill>
                <a:latin typeface="GillSans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&amp; SEND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03F-53D3-4F2B-8ECD-56D2BADB138D}"/>
              </a:ext>
            </a:extLst>
          </p:cNvPr>
          <p:cNvSpPr/>
          <p:nvPr/>
        </p:nvSpPr>
        <p:spPr>
          <a:xfrm>
            <a:off x="5722913" y="48946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DECODE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000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101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750BBA-7C8A-48E9-B3A1-9561F7D06B63}"/>
              </a:ext>
            </a:extLst>
          </p:cNvPr>
          <p:cNvCxnSpPr>
            <a:stCxn id="10" idx="3"/>
          </p:cNvCxnSpPr>
          <p:nvPr/>
        </p:nvCxnSpPr>
        <p:spPr>
          <a:xfrm flipV="1">
            <a:off x="3275047" y="5125439"/>
            <a:ext cx="2447866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1312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Key distribution (part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5583" y="1812812"/>
            <a:ext cx="978237" cy="1851565"/>
          </a:xfrm>
          <a:prstGeom prst="rect">
            <a:avLst/>
          </a:prstGeom>
        </p:spPr>
      </p:pic>
      <p:pic>
        <p:nvPicPr>
          <p:cNvPr id="5" name="Picture 2" descr="Image result for spongebob">
            <a:extLst>
              <a:ext uri="{FF2B5EF4-FFF2-40B4-BE49-F238E27FC236}">
                <a16:creationId xmlns:a16="http://schemas.microsoft.com/office/drawing/2014/main" id="{7DA9C966-D2B2-4B25-8431-9F16771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955045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5A4E4C-751B-4630-87A4-B4157C7D1AC3}"/>
              </a:ext>
            </a:extLst>
          </p:cNvPr>
          <p:cNvSpPr/>
          <p:nvPr/>
        </p:nvSpPr>
        <p:spPr>
          <a:xfrm>
            <a:off x="2483820" y="1907597"/>
            <a:ext cx="218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Random string: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01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001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12C8C-7D22-4F14-B561-9AB4D9D4B325}"/>
              </a:ext>
            </a:extLst>
          </p:cNvPr>
          <p:cNvSpPr/>
          <p:nvPr/>
        </p:nvSpPr>
        <p:spPr>
          <a:xfrm>
            <a:off x="2483820" y="26349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400" dirty="0">
              <a:solidFill>
                <a:srgbClr val="FFFFFF"/>
              </a:solidFill>
              <a:latin typeface="GillSans"/>
            </a:endParaRP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+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</a:t>
            </a:r>
            <a:r>
              <a:rPr lang="en-GB" sz="2400" dirty="0" err="1">
                <a:solidFill>
                  <a:srgbClr val="FF0000"/>
                </a:solidFill>
                <a:latin typeface="GillSans"/>
              </a:rPr>
              <a:t>+x</a:t>
            </a:r>
            <a:r>
              <a:rPr lang="en-GB" sz="2400" dirty="0" err="1">
                <a:solidFill>
                  <a:srgbClr val="FFFFFF"/>
                </a:solidFill>
                <a:latin typeface="GillSans"/>
              </a:rPr>
              <a:t>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</a:t>
            </a:r>
            <a:r>
              <a:rPr lang="en-GB" sz="2400" dirty="0" err="1">
                <a:solidFill>
                  <a:srgbClr val="FF0000"/>
                </a:solidFill>
                <a:latin typeface="GillSans"/>
              </a:rPr>
              <a:t>x+x</a:t>
            </a:r>
            <a:endParaRPr lang="en-GB" sz="2400" dirty="0">
              <a:solidFill>
                <a:srgbClr val="FF0000"/>
              </a:solidFill>
              <a:latin typeface="Gill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5A640-F2F1-4A1F-BA23-B8FD600C0C80}"/>
              </a:ext>
            </a:extLst>
          </p:cNvPr>
          <p:cNvSpPr/>
          <p:nvPr/>
        </p:nvSpPr>
        <p:spPr>
          <a:xfrm>
            <a:off x="4498980" y="26476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sz="2400" dirty="0">
                <a:solidFill>
                  <a:srgbClr val="FFFFFF"/>
                </a:solidFill>
                <a:latin typeface="GillSans"/>
              </a:rPr>
            </a:br>
            <a:r>
              <a:rPr lang="en-GB" sz="2400" dirty="0">
                <a:solidFill>
                  <a:srgbClr val="FFFFFF"/>
                </a:solidFill>
                <a:latin typeface="GillSans"/>
              </a:rPr>
              <a:t>x+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+x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++x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x+x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9427-E512-4748-BDC9-1F48379D8671}"/>
              </a:ext>
            </a:extLst>
          </p:cNvPr>
          <p:cNvSpPr/>
          <p:nvPr/>
        </p:nvSpPr>
        <p:spPr>
          <a:xfrm>
            <a:off x="1025200" y="3656651"/>
            <a:ext cx="224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ENCODE</a:t>
            </a:r>
            <a:r>
              <a:rPr lang="en-GB" dirty="0">
                <a:solidFill>
                  <a:srgbClr val="FFFFFF"/>
                </a:solidFill>
                <a:latin typeface="GillSans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&amp; SEND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03F-53D3-4F2B-8ECD-56D2BADB138D}"/>
              </a:ext>
            </a:extLst>
          </p:cNvPr>
          <p:cNvSpPr/>
          <p:nvPr/>
        </p:nvSpPr>
        <p:spPr>
          <a:xfrm>
            <a:off x="5722913" y="36566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DECODE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000</a:t>
            </a:r>
            <a:r>
              <a:rPr lang="en-GB" sz="2400" dirty="0">
                <a:solidFill>
                  <a:srgbClr val="FF0000"/>
                </a:solidFill>
                <a:latin typeface="GillSans"/>
              </a:rPr>
              <a:t>101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750BBA-7C8A-48E9-B3A1-9561F7D06B63}"/>
              </a:ext>
            </a:extLst>
          </p:cNvPr>
          <p:cNvCxnSpPr>
            <a:stCxn id="10" idx="3"/>
          </p:cNvCxnSpPr>
          <p:nvPr/>
        </p:nvCxnSpPr>
        <p:spPr>
          <a:xfrm flipV="1">
            <a:off x="3275047" y="3887483"/>
            <a:ext cx="2447866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B3B12B-7181-42BE-91CA-50C1523E7E15}"/>
              </a:ext>
            </a:extLst>
          </p:cNvPr>
          <p:cNvSpPr/>
          <p:nvPr/>
        </p:nvSpPr>
        <p:spPr>
          <a:xfrm>
            <a:off x="835269" y="4471312"/>
            <a:ext cx="7732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illSans"/>
              </a:rPr>
              <a:t>Over a public channel: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GillSans"/>
              </a:rPr>
              <a:t>Inform each other of the choice of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GillSans"/>
              </a:rPr>
              <a:t>Randomly test equality for </a:t>
            </a:r>
            <a:r>
              <a:rPr lang="en-GB" sz="2400" b="1" i="1" dirty="0">
                <a:solidFill>
                  <a:srgbClr val="FFFFFF"/>
                </a:solidFill>
                <a:latin typeface="GillSans-SemiBoldItalic"/>
              </a:rPr>
              <a:t>half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of the </a:t>
            </a:r>
            <a:r>
              <a:rPr lang="en-GB" sz="2400" dirty="0">
                <a:solidFill>
                  <a:srgbClr val="FF2600"/>
                </a:solidFill>
                <a:latin typeface="GillSans"/>
              </a:rPr>
              <a:t>red 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GillSans"/>
              </a:rPr>
              <a:t>(</a:t>
            </a:r>
            <a:r>
              <a:rPr lang="en-GB" sz="2400" b="1" i="1" dirty="0">
                <a:solidFill>
                  <a:srgbClr val="FFFFFF"/>
                </a:solidFill>
                <a:latin typeface="GillSans-SemiBoldItalic"/>
              </a:rPr>
              <a:t>Spy detection </a:t>
            </a:r>
            <a:r>
              <a:rPr lang="en-GB" sz="2400" i="1" dirty="0">
                <a:solidFill>
                  <a:srgbClr val="FFFFFF"/>
                </a:solidFill>
                <a:latin typeface="GillSans-Italic"/>
              </a:rPr>
              <a:t>- no-cloning, disturbance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GillSans"/>
              </a:rPr>
              <a:t>If pass previous point, other half is the </a:t>
            </a:r>
            <a:r>
              <a:rPr lang="en-GB" sz="2400" b="1" dirty="0">
                <a:solidFill>
                  <a:srgbClr val="FFFFFF"/>
                </a:solidFill>
                <a:latin typeface="GillSans-SemiBold"/>
              </a:rPr>
              <a:t>shared key</a:t>
            </a:r>
            <a:r>
              <a:rPr lang="en-GB" sz="2400" dirty="0">
                <a:solidFill>
                  <a:srgbClr val="FFFFFF"/>
                </a:solidFill>
                <a:latin typeface="GillSans"/>
              </a:rPr>
              <a:t>!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746C9-8617-4700-9BCF-22758D667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7341200" y="5570144"/>
            <a:ext cx="943987" cy="1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5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5B4A-AADE-4C25-8605-5B85CF0A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64247-E762-4298-B824-5BDD4CD7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90" y="1848069"/>
            <a:ext cx="4455619" cy="396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75345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</p:spTree>
    <p:extLst>
      <p:ext uri="{BB962C8B-B14F-4D97-AF65-F5344CB8AC3E}">
        <p14:creationId xmlns:p14="http://schemas.microsoft.com/office/powerpoint/2010/main" val="1288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61AABF-D1D2-455D-B37D-BF163CD94CDD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955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2220696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185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5144179" y="2202758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679860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052721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718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5C7A5-14C7-4227-867A-C65D87D58FDE}"/>
              </a:ext>
            </a:extLst>
          </p:cNvPr>
          <p:cNvCxnSpPr>
            <a:cxnSpLocks/>
          </p:cNvCxnSpPr>
          <p:nvPr/>
        </p:nvCxnSpPr>
        <p:spPr>
          <a:xfrm flipV="1">
            <a:off x="5144178" y="2686242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5144179" y="2202758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37C7E8-EF0B-4C9F-928D-40ADD5DC4120}"/>
              </a:ext>
            </a:extLst>
          </p:cNvPr>
          <p:cNvCxnSpPr>
            <a:cxnSpLocks/>
          </p:cNvCxnSpPr>
          <p:nvPr/>
        </p:nvCxnSpPr>
        <p:spPr>
          <a:xfrm flipH="1" flipV="1">
            <a:off x="1771316" y="2686241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679860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052721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9784-4709-4163-9CAE-7B8BA4ADAA2D}"/>
              </a:ext>
            </a:extLst>
          </p:cNvPr>
          <p:cNvSpPr txBox="1"/>
          <p:nvPr/>
        </p:nvSpPr>
        <p:spPr>
          <a:xfrm>
            <a:off x="2524748" y="2686240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2AE84-0636-4076-871B-EAE444548749}"/>
              </a:ext>
            </a:extLst>
          </p:cNvPr>
          <p:cNvSpPr txBox="1"/>
          <p:nvPr/>
        </p:nvSpPr>
        <p:spPr>
          <a:xfrm>
            <a:off x="5921754" y="2664423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85064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6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2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7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6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2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936710-5D1D-4A97-A27F-6FB1E76C69DF}"/>
              </a:ext>
            </a:extLst>
          </p:cNvPr>
          <p:cNvSpPr/>
          <p:nvPr/>
        </p:nvSpPr>
        <p:spPr>
          <a:xfrm>
            <a:off x="3185497" y="3786779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Blah blah blah blah</a:t>
            </a:r>
          </a:p>
        </p:txBody>
      </p:sp>
    </p:spTree>
    <p:extLst>
      <p:ext uri="{BB962C8B-B14F-4D97-AF65-F5344CB8AC3E}">
        <p14:creationId xmlns:p14="http://schemas.microsoft.com/office/powerpoint/2010/main" val="525839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6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2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936710-5D1D-4A97-A27F-6FB1E76C69DF}"/>
              </a:ext>
            </a:extLst>
          </p:cNvPr>
          <p:cNvSpPr/>
          <p:nvPr/>
        </p:nvSpPr>
        <p:spPr>
          <a:xfrm>
            <a:off x="4845485" y="3890665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Blah blah speed of light</a:t>
            </a:r>
          </a:p>
        </p:txBody>
      </p:sp>
    </p:spTree>
    <p:extLst>
      <p:ext uri="{BB962C8B-B14F-4D97-AF65-F5344CB8AC3E}">
        <p14:creationId xmlns:p14="http://schemas.microsoft.com/office/powerpoint/2010/main" val="16540149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6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2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936710-5D1D-4A97-A27F-6FB1E76C69DF}"/>
              </a:ext>
            </a:extLst>
          </p:cNvPr>
          <p:cNvSpPr/>
          <p:nvPr/>
        </p:nvSpPr>
        <p:spPr>
          <a:xfrm>
            <a:off x="3024553" y="3702530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Blah blah 20 milliseconds</a:t>
            </a:r>
          </a:p>
        </p:txBody>
      </p:sp>
    </p:spTree>
    <p:extLst>
      <p:ext uri="{BB962C8B-B14F-4D97-AF65-F5344CB8AC3E}">
        <p14:creationId xmlns:p14="http://schemas.microsoft.com/office/powerpoint/2010/main" val="73462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5B4A-AADE-4C25-8605-5B85CF0A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64247-E762-4298-B824-5BDD4CD7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90" y="1848069"/>
            <a:ext cx="4455619" cy="396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0CBEF-A57F-4E96-BD88-8413D9F1CE9D}"/>
              </a:ext>
            </a:extLst>
          </p:cNvPr>
          <p:cNvSpPr txBox="1"/>
          <p:nvPr/>
        </p:nvSpPr>
        <p:spPr>
          <a:xfrm>
            <a:off x="6808762" y="1991603"/>
            <a:ext cx="117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258FE-E5BB-4A59-A1A2-2ED8E588614B}"/>
              </a:ext>
            </a:extLst>
          </p:cNvPr>
          <p:cNvSpPr txBox="1"/>
          <p:nvPr/>
        </p:nvSpPr>
        <p:spPr>
          <a:xfrm>
            <a:off x="1758752" y="2000469"/>
            <a:ext cx="117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8045185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6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2" y="4761953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936710-5D1D-4A97-A27F-6FB1E76C69DF}"/>
              </a:ext>
            </a:extLst>
          </p:cNvPr>
          <p:cNvSpPr/>
          <p:nvPr/>
        </p:nvSpPr>
        <p:spPr>
          <a:xfrm>
            <a:off x="3024553" y="3702530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0DE68A6-1916-4BF6-9D5F-C3D6352F74D5}"/>
              </a:ext>
            </a:extLst>
          </p:cNvPr>
          <p:cNvSpPr/>
          <p:nvPr/>
        </p:nvSpPr>
        <p:spPr>
          <a:xfrm>
            <a:off x="4935990" y="3710512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  <p:pic>
        <p:nvPicPr>
          <p:cNvPr id="10" name="Picture 4" descr="Albert Einstein Put Thumbs Up Coloring Pages Figure Coloring ">
            <a:extLst>
              <a:ext uri="{FF2B5EF4-FFF2-40B4-BE49-F238E27FC236}">
                <a16:creationId xmlns:a16="http://schemas.microsoft.com/office/drawing/2014/main" id="{1A62489B-6B40-41B4-B108-82121E92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573" y="2725267"/>
            <a:ext cx="3332214" cy="45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858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71317" y="2208128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398507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615426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8119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71317" y="2208128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398507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615426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3AA497-410A-4639-B9BA-910777DE5065}"/>
              </a:ext>
            </a:extLst>
          </p:cNvPr>
          <p:cNvCxnSpPr>
            <a:cxnSpLocks/>
          </p:cNvCxnSpPr>
          <p:nvPr/>
        </p:nvCxnSpPr>
        <p:spPr>
          <a:xfrm>
            <a:off x="4217099" y="2376273"/>
            <a:ext cx="9086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A14E16-8814-48B2-80CE-D195CA877F20}"/>
              </a:ext>
            </a:extLst>
          </p:cNvPr>
          <p:cNvSpPr txBox="1"/>
          <p:nvPr/>
        </p:nvSpPr>
        <p:spPr>
          <a:xfrm>
            <a:off x="4492248" y="191942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A46AD8-F0AA-4508-B08F-7A487D44C243}"/>
              </a:ext>
            </a:extLst>
          </p:cNvPr>
          <p:cNvCxnSpPr>
            <a:cxnSpLocks/>
          </p:cNvCxnSpPr>
          <p:nvPr/>
        </p:nvCxnSpPr>
        <p:spPr>
          <a:xfrm flipH="1" flipV="1">
            <a:off x="4131863" y="2566175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79C080-3547-46F7-BC67-16FA8675D966}"/>
              </a:ext>
            </a:extLst>
          </p:cNvPr>
          <p:cNvSpPr txBox="1"/>
          <p:nvPr/>
        </p:nvSpPr>
        <p:spPr>
          <a:xfrm>
            <a:off x="4511067" y="24265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60392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71317" y="2208128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398507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615426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3AA497-410A-4639-B9BA-910777DE5065}"/>
              </a:ext>
            </a:extLst>
          </p:cNvPr>
          <p:cNvCxnSpPr>
            <a:cxnSpLocks/>
          </p:cNvCxnSpPr>
          <p:nvPr/>
        </p:nvCxnSpPr>
        <p:spPr>
          <a:xfrm>
            <a:off x="4217099" y="2376273"/>
            <a:ext cx="9086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A14E16-8814-48B2-80CE-D195CA877F20}"/>
              </a:ext>
            </a:extLst>
          </p:cNvPr>
          <p:cNvSpPr txBox="1"/>
          <p:nvPr/>
        </p:nvSpPr>
        <p:spPr>
          <a:xfrm>
            <a:off x="4492248" y="191942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A46AD8-F0AA-4508-B08F-7A487D44C243}"/>
              </a:ext>
            </a:extLst>
          </p:cNvPr>
          <p:cNvCxnSpPr>
            <a:cxnSpLocks/>
          </p:cNvCxnSpPr>
          <p:nvPr/>
        </p:nvCxnSpPr>
        <p:spPr>
          <a:xfrm flipH="1" flipV="1">
            <a:off x="4131863" y="2566175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79C080-3547-46F7-BC67-16FA8675D966}"/>
              </a:ext>
            </a:extLst>
          </p:cNvPr>
          <p:cNvSpPr txBox="1"/>
          <p:nvPr/>
        </p:nvSpPr>
        <p:spPr>
          <a:xfrm>
            <a:off x="4511067" y="24265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468BD9-1144-4E00-9F87-0C99783BF168}"/>
              </a:ext>
            </a:extLst>
          </p:cNvPr>
          <p:cNvCxnSpPr>
            <a:cxnSpLocks/>
          </p:cNvCxnSpPr>
          <p:nvPr/>
        </p:nvCxnSpPr>
        <p:spPr>
          <a:xfrm>
            <a:off x="6258432" y="2686242"/>
            <a:ext cx="1061207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45D8A4-76A1-4D4E-AE4A-65806A6F1D13}"/>
              </a:ext>
            </a:extLst>
          </p:cNvPr>
          <p:cNvCxnSpPr>
            <a:cxnSpLocks/>
          </p:cNvCxnSpPr>
          <p:nvPr/>
        </p:nvCxnSpPr>
        <p:spPr>
          <a:xfrm flipH="1">
            <a:off x="1795115" y="2699841"/>
            <a:ext cx="1228234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B9F766-1F49-455B-BD7F-DDBFA874174B}"/>
              </a:ext>
            </a:extLst>
          </p:cNvPr>
          <p:cNvSpPr txBox="1"/>
          <p:nvPr/>
        </p:nvSpPr>
        <p:spPr>
          <a:xfrm>
            <a:off x="2243395" y="2686240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D75D43-1467-48E5-8A43-2576A80A15EB}"/>
              </a:ext>
            </a:extLst>
          </p:cNvPr>
          <p:cNvSpPr txBox="1"/>
          <p:nvPr/>
        </p:nvSpPr>
        <p:spPr>
          <a:xfrm>
            <a:off x="6484459" y="2664423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0419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74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232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71317" y="2208128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5C7A5-14C7-4227-867A-C65D87D58FDE}"/>
              </a:ext>
            </a:extLst>
          </p:cNvPr>
          <p:cNvCxnSpPr>
            <a:cxnSpLocks/>
          </p:cNvCxnSpPr>
          <p:nvPr/>
        </p:nvCxnSpPr>
        <p:spPr>
          <a:xfrm>
            <a:off x="6258432" y="2686242"/>
            <a:ext cx="1061207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37C7E8-EF0B-4C9F-928D-40ADD5DC4120}"/>
              </a:ext>
            </a:extLst>
          </p:cNvPr>
          <p:cNvCxnSpPr>
            <a:cxnSpLocks/>
          </p:cNvCxnSpPr>
          <p:nvPr/>
        </p:nvCxnSpPr>
        <p:spPr>
          <a:xfrm flipH="1">
            <a:off x="1795115" y="2699841"/>
            <a:ext cx="1228234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398507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615426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9784-4709-4163-9CAE-7B8BA4ADAA2D}"/>
              </a:ext>
            </a:extLst>
          </p:cNvPr>
          <p:cNvSpPr txBox="1"/>
          <p:nvPr/>
        </p:nvSpPr>
        <p:spPr>
          <a:xfrm>
            <a:off x="2243395" y="2686240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2AE84-0636-4076-871B-EAE444548749}"/>
              </a:ext>
            </a:extLst>
          </p:cNvPr>
          <p:cNvSpPr txBox="1"/>
          <p:nvPr/>
        </p:nvSpPr>
        <p:spPr>
          <a:xfrm>
            <a:off x="6484459" y="2664423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3AA497-410A-4639-B9BA-910777DE5065}"/>
              </a:ext>
            </a:extLst>
          </p:cNvPr>
          <p:cNvCxnSpPr>
            <a:cxnSpLocks/>
          </p:cNvCxnSpPr>
          <p:nvPr/>
        </p:nvCxnSpPr>
        <p:spPr>
          <a:xfrm>
            <a:off x="4217099" y="2376273"/>
            <a:ext cx="9086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A14E16-8814-48B2-80CE-D195CA877F20}"/>
              </a:ext>
            </a:extLst>
          </p:cNvPr>
          <p:cNvSpPr txBox="1"/>
          <p:nvPr/>
        </p:nvSpPr>
        <p:spPr>
          <a:xfrm>
            <a:off x="4492248" y="191942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A46AD8-F0AA-4508-B08F-7A487D44C243}"/>
              </a:ext>
            </a:extLst>
          </p:cNvPr>
          <p:cNvCxnSpPr>
            <a:cxnSpLocks/>
          </p:cNvCxnSpPr>
          <p:nvPr/>
        </p:nvCxnSpPr>
        <p:spPr>
          <a:xfrm flipH="1" flipV="1">
            <a:off x="4131863" y="2566175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79C080-3547-46F7-BC67-16FA8675D966}"/>
              </a:ext>
            </a:extLst>
          </p:cNvPr>
          <p:cNvSpPr txBox="1"/>
          <p:nvPr/>
        </p:nvSpPr>
        <p:spPr>
          <a:xfrm>
            <a:off x="4511067" y="24265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58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Position verification: attack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74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232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71317" y="2208128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5C7A5-14C7-4227-867A-C65D87D58FDE}"/>
              </a:ext>
            </a:extLst>
          </p:cNvPr>
          <p:cNvCxnSpPr>
            <a:cxnSpLocks/>
          </p:cNvCxnSpPr>
          <p:nvPr/>
        </p:nvCxnSpPr>
        <p:spPr>
          <a:xfrm>
            <a:off x="6258432" y="2686242"/>
            <a:ext cx="1061207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37C7E8-EF0B-4C9F-928D-40ADD5DC4120}"/>
              </a:ext>
            </a:extLst>
          </p:cNvPr>
          <p:cNvCxnSpPr>
            <a:cxnSpLocks/>
          </p:cNvCxnSpPr>
          <p:nvPr/>
        </p:nvCxnSpPr>
        <p:spPr>
          <a:xfrm flipH="1">
            <a:off x="1795115" y="2699841"/>
            <a:ext cx="1228234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818FE4-3F90-44FC-9484-460F96233FA4}"/>
              </a:ext>
            </a:extLst>
          </p:cNvPr>
          <p:cNvSpPr txBox="1"/>
          <p:nvPr/>
        </p:nvSpPr>
        <p:spPr>
          <a:xfrm>
            <a:off x="2398507" y="1754687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615426" y="179655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9784-4709-4163-9CAE-7B8BA4ADAA2D}"/>
              </a:ext>
            </a:extLst>
          </p:cNvPr>
          <p:cNvSpPr txBox="1"/>
          <p:nvPr/>
        </p:nvSpPr>
        <p:spPr>
          <a:xfrm>
            <a:off x="2243395" y="2686240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2AE84-0636-4076-871B-EAE444548749}"/>
              </a:ext>
            </a:extLst>
          </p:cNvPr>
          <p:cNvSpPr txBox="1"/>
          <p:nvPr/>
        </p:nvSpPr>
        <p:spPr>
          <a:xfrm>
            <a:off x="6484459" y="2664423"/>
            <a:ext cx="94960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x+y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3AA497-410A-4639-B9BA-910777DE5065}"/>
              </a:ext>
            </a:extLst>
          </p:cNvPr>
          <p:cNvCxnSpPr>
            <a:cxnSpLocks/>
          </p:cNvCxnSpPr>
          <p:nvPr/>
        </p:nvCxnSpPr>
        <p:spPr>
          <a:xfrm>
            <a:off x="4217099" y="2376273"/>
            <a:ext cx="9086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A14E16-8814-48B2-80CE-D195CA877F20}"/>
              </a:ext>
            </a:extLst>
          </p:cNvPr>
          <p:cNvSpPr txBox="1"/>
          <p:nvPr/>
        </p:nvSpPr>
        <p:spPr>
          <a:xfrm>
            <a:off x="4492248" y="1919428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A46AD8-F0AA-4508-B08F-7A487D44C243}"/>
              </a:ext>
            </a:extLst>
          </p:cNvPr>
          <p:cNvCxnSpPr>
            <a:cxnSpLocks/>
          </p:cNvCxnSpPr>
          <p:nvPr/>
        </p:nvCxnSpPr>
        <p:spPr>
          <a:xfrm flipH="1" flipV="1">
            <a:off x="4131863" y="2566175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79C080-3547-46F7-BC67-16FA8675D966}"/>
              </a:ext>
            </a:extLst>
          </p:cNvPr>
          <p:cNvSpPr txBox="1"/>
          <p:nvPr/>
        </p:nvSpPr>
        <p:spPr>
          <a:xfrm>
            <a:off x="4511067" y="2426535"/>
            <a:ext cx="35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  <a:endParaRPr lang="en-US" sz="240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FA26410-B9EF-4A16-95B7-B66F011AB9BC}"/>
              </a:ext>
            </a:extLst>
          </p:cNvPr>
          <p:cNvSpPr/>
          <p:nvPr/>
        </p:nvSpPr>
        <p:spPr>
          <a:xfrm>
            <a:off x="3023349" y="3942815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94479F7-6FAF-4A20-9ABB-DCC664EA7888}"/>
              </a:ext>
            </a:extLst>
          </p:cNvPr>
          <p:cNvSpPr/>
          <p:nvPr/>
        </p:nvSpPr>
        <p:spPr>
          <a:xfrm>
            <a:off x="5067980" y="3942815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E69185-3EEE-4AFB-8F05-23DDFC910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388371" y="4058295"/>
            <a:ext cx="1855024" cy="21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7209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/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2077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5144179" y="2202758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/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5736575" y="1684632"/>
            <a:ext cx="13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68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Associate 0 and 1 with orthogonal vectors:</a:t>
                </a:r>
                <a:br>
                  <a:rPr lang="en-GB" dirty="0"/>
                </a:br>
                <a:r>
                  <a:rPr lang="en-GB" dirty="0"/>
                  <a:t>		</a:t>
                </a:r>
                <a:br>
                  <a:rPr lang="en-GB" dirty="0"/>
                </a:br>
                <a:r>
                  <a:rPr lang="en-GB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Quantum bit is a </a:t>
                </a:r>
                <a:r>
                  <a:rPr lang="en-GB" b="1" dirty="0">
                    <a:solidFill>
                      <a:srgbClr val="FF0000"/>
                    </a:solidFill>
                  </a:rPr>
                  <a:t>superposition</a:t>
                </a:r>
                <a:r>
                  <a:rPr lang="en-GB" dirty="0"/>
                  <a:t>: 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Unit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: 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5C7A5-14C7-4227-867A-C65D87D58FDE}"/>
              </a:ext>
            </a:extLst>
          </p:cNvPr>
          <p:cNvCxnSpPr>
            <a:cxnSpLocks/>
          </p:cNvCxnSpPr>
          <p:nvPr/>
        </p:nvCxnSpPr>
        <p:spPr>
          <a:xfrm flipV="1">
            <a:off x="5144178" y="2686242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5144179" y="2202758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37C7E8-EF0B-4C9F-928D-40ADD5DC4120}"/>
              </a:ext>
            </a:extLst>
          </p:cNvPr>
          <p:cNvCxnSpPr>
            <a:cxnSpLocks/>
          </p:cNvCxnSpPr>
          <p:nvPr/>
        </p:nvCxnSpPr>
        <p:spPr>
          <a:xfrm flipH="1" flipV="1">
            <a:off x="1771316" y="2686241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/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5736575" y="1684632"/>
            <a:ext cx="13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9784-4709-4163-9CAE-7B8BA4ADAA2D}"/>
              </a:ext>
            </a:extLst>
          </p:cNvPr>
          <p:cNvSpPr txBox="1"/>
          <p:nvPr/>
        </p:nvSpPr>
        <p:spPr>
          <a:xfrm>
            <a:off x="2170050" y="2664424"/>
            <a:ext cx="14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outcome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2AE84-0636-4076-871B-EAE444548749}"/>
              </a:ext>
            </a:extLst>
          </p:cNvPr>
          <p:cNvSpPr txBox="1"/>
          <p:nvPr/>
        </p:nvSpPr>
        <p:spPr>
          <a:xfrm>
            <a:off x="5549449" y="2660919"/>
            <a:ext cx="149750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7268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CBCD-F165-40B6-BFCF-3BBEABAE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4723" y="1395134"/>
            <a:ext cx="1074553" cy="20338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 flipV="1">
            <a:off x="1815289" y="2208126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5C7A5-14C7-4227-867A-C65D87D58FDE}"/>
              </a:ext>
            </a:extLst>
          </p:cNvPr>
          <p:cNvCxnSpPr>
            <a:cxnSpLocks/>
          </p:cNvCxnSpPr>
          <p:nvPr/>
        </p:nvCxnSpPr>
        <p:spPr>
          <a:xfrm flipV="1">
            <a:off x="5144178" y="2686242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5144179" y="2202758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37C7E8-EF0B-4C9F-928D-40ADD5DC4120}"/>
              </a:ext>
            </a:extLst>
          </p:cNvPr>
          <p:cNvCxnSpPr>
            <a:cxnSpLocks/>
          </p:cNvCxnSpPr>
          <p:nvPr/>
        </p:nvCxnSpPr>
        <p:spPr>
          <a:xfrm flipH="1" flipV="1">
            <a:off x="1771316" y="2686241"/>
            <a:ext cx="217546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/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818FE4-3F90-44FC-9484-460F9623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6" y="1684633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5736575" y="1684632"/>
            <a:ext cx="13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39784-4709-4163-9CAE-7B8BA4ADAA2D}"/>
              </a:ext>
            </a:extLst>
          </p:cNvPr>
          <p:cNvSpPr txBox="1"/>
          <p:nvPr/>
        </p:nvSpPr>
        <p:spPr>
          <a:xfrm>
            <a:off x="2170050" y="2664424"/>
            <a:ext cx="14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outcome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2AE84-0636-4076-871B-EAE444548749}"/>
              </a:ext>
            </a:extLst>
          </p:cNvPr>
          <p:cNvSpPr txBox="1"/>
          <p:nvPr/>
        </p:nvSpPr>
        <p:spPr>
          <a:xfrm>
            <a:off x="5549449" y="2660919"/>
            <a:ext cx="149750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outcome</a:t>
            </a:r>
            <a:endParaRPr lang="en-US" sz="2400" dirty="0"/>
          </a:p>
        </p:txBody>
      </p:sp>
      <p:pic>
        <p:nvPicPr>
          <p:cNvPr id="16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8AF8B0E-C256-41A9-BBCB-A4153919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74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78C88F59-CB16-4DED-BB7A-C4AE2039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232" y="4973502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409B093-6266-4DC3-9AB2-4F3142C499E6}"/>
              </a:ext>
            </a:extLst>
          </p:cNvPr>
          <p:cNvSpPr/>
          <p:nvPr/>
        </p:nvSpPr>
        <p:spPr>
          <a:xfrm>
            <a:off x="3023349" y="3942815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0217338-961B-4C46-B363-36DD7F402C5B}"/>
              </a:ext>
            </a:extLst>
          </p:cNvPr>
          <p:cNvSpPr/>
          <p:nvPr/>
        </p:nvSpPr>
        <p:spPr>
          <a:xfrm>
            <a:off x="5067980" y="3942815"/>
            <a:ext cx="1547446" cy="8581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She was at P!</a:t>
            </a:r>
          </a:p>
        </p:txBody>
      </p:sp>
    </p:spTree>
    <p:extLst>
      <p:ext uri="{BB962C8B-B14F-4D97-AF65-F5344CB8AC3E}">
        <p14:creationId xmlns:p14="http://schemas.microsoft.com/office/powerpoint/2010/main" val="242568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992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11752" y="2194535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320986" y="1711834"/>
            <a:ext cx="12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/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5856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11752" y="2194535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320986" y="1711834"/>
            <a:ext cx="12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/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4915E2E9-B749-4872-8A75-2CECB9243D58}"/>
              </a:ext>
            </a:extLst>
          </p:cNvPr>
          <p:cNvSpPr/>
          <p:nvPr/>
        </p:nvSpPr>
        <p:spPr>
          <a:xfrm rot="18203432">
            <a:off x="5307400" y="3826051"/>
            <a:ext cx="9782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5715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11752" y="2194535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320986" y="1711834"/>
            <a:ext cx="12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/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F21B9BE-4599-449B-8EFC-F2318C2E0D13}"/>
              </a:ext>
            </a:extLst>
          </p:cNvPr>
          <p:cNvSpPr/>
          <p:nvPr/>
        </p:nvSpPr>
        <p:spPr>
          <a:xfrm>
            <a:off x="1624818" y="4246105"/>
            <a:ext cx="5894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No cloning theorem:</a:t>
            </a:r>
          </a:p>
          <a:p>
            <a:r>
              <a:rPr lang="en-GB" sz="2800" dirty="0">
                <a:solidFill>
                  <a:srgbClr val="FFFFFF"/>
                </a:solidFill>
                <a:latin typeface="GillSans"/>
              </a:rPr>
              <a:t>Bob cannot keep a copy of the qubit.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15E2E9-B749-4872-8A75-2CECB9243D58}"/>
              </a:ext>
            </a:extLst>
          </p:cNvPr>
          <p:cNvSpPr/>
          <p:nvPr/>
        </p:nvSpPr>
        <p:spPr>
          <a:xfrm rot="18203432">
            <a:off x="5307400" y="3826051"/>
            <a:ext cx="9782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092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11752" y="2194535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320986" y="1711834"/>
            <a:ext cx="12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/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F21B9BE-4599-449B-8EFC-F2318C2E0D13}"/>
              </a:ext>
            </a:extLst>
          </p:cNvPr>
          <p:cNvSpPr/>
          <p:nvPr/>
        </p:nvSpPr>
        <p:spPr>
          <a:xfrm>
            <a:off x="1624818" y="4246105"/>
            <a:ext cx="5894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No cloning theorem:</a:t>
            </a:r>
          </a:p>
          <a:p>
            <a:r>
              <a:rPr lang="en-GB" sz="2800" dirty="0">
                <a:solidFill>
                  <a:srgbClr val="FFFFFF"/>
                </a:solidFill>
                <a:latin typeface="GillSans"/>
              </a:rPr>
              <a:t>Bob cannot keep a copy of the qubit.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Information disturbance: </a:t>
            </a:r>
          </a:p>
          <a:p>
            <a:r>
              <a:rPr lang="en-GB" sz="2800" dirty="0">
                <a:solidFill>
                  <a:srgbClr val="FFFFFF"/>
                </a:solidFill>
                <a:latin typeface="GillSans"/>
              </a:rPr>
              <a:t>Bob cannot attempt to measure, as he doesn’t know the basis!</a:t>
            </a:r>
            <a:endParaRPr lang="en-GB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15E2E9-B749-4872-8A75-2CECB9243D58}"/>
              </a:ext>
            </a:extLst>
          </p:cNvPr>
          <p:cNvSpPr/>
          <p:nvPr/>
        </p:nvSpPr>
        <p:spPr>
          <a:xfrm rot="18203432">
            <a:off x="5307400" y="3826051"/>
            <a:ext cx="9782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721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Quantum position verification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9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9DD60DC3-545E-4D6E-823A-5EC6633F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B4C71-67D3-4BE8-A615-9CB24260BC47}"/>
              </a:ext>
            </a:extLst>
          </p:cNvPr>
          <p:cNvCxnSpPr>
            <a:cxnSpLocks/>
          </p:cNvCxnSpPr>
          <p:nvPr/>
        </p:nvCxnSpPr>
        <p:spPr>
          <a:xfrm>
            <a:off x="1711752" y="2194535"/>
            <a:ext cx="1307102" cy="164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9D5A87-32A8-4746-B60B-143F290B1BFD}"/>
              </a:ext>
            </a:extLst>
          </p:cNvPr>
          <p:cNvCxnSpPr>
            <a:cxnSpLocks/>
          </p:cNvCxnSpPr>
          <p:nvPr/>
        </p:nvCxnSpPr>
        <p:spPr>
          <a:xfrm flipH="1" flipV="1">
            <a:off x="6258432" y="2202759"/>
            <a:ext cx="10612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F3CC3C-5DAD-49E3-BD71-9EFF2C1AF2E7}"/>
              </a:ext>
            </a:extLst>
          </p:cNvPr>
          <p:cNvSpPr txBox="1"/>
          <p:nvPr/>
        </p:nvSpPr>
        <p:spPr>
          <a:xfrm>
            <a:off x="6320986" y="1711834"/>
            <a:ext cx="12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qubit</a:t>
            </a:r>
            <a:endParaRPr lang="en-US" sz="2400" dirty="0"/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/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Basis: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2548A8-F836-4910-9B0C-A930467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1" y="1685564"/>
                <a:ext cx="2764337" cy="461665"/>
              </a:xfrm>
              <a:prstGeom prst="rect">
                <a:avLst/>
              </a:prstGeom>
              <a:blipFill>
                <a:blip r:embed="rId4"/>
                <a:stretch>
                  <a:fillRect l="-353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F21B9BE-4599-449B-8EFC-F2318C2E0D13}"/>
              </a:ext>
            </a:extLst>
          </p:cNvPr>
          <p:cNvSpPr/>
          <p:nvPr/>
        </p:nvSpPr>
        <p:spPr>
          <a:xfrm>
            <a:off x="1624818" y="4246105"/>
            <a:ext cx="5894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No cloning theorem:</a:t>
            </a:r>
          </a:p>
          <a:p>
            <a:r>
              <a:rPr lang="en-GB" sz="2800" dirty="0">
                <a:solidFill>
                  <a:srgbClr val="FFFFFF"/>
                </a:solidFill>
                <a:latin typeface="GillSans"/>
              </a:rPr>
              <a:t>Bob cannot keep a copy of the qubit.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Information disturbance: </a:t>
            </a:r>
          </a:p>
          <a:p>
            <a:r>
              <a:rPr lang="en-GB" sz="2800" dirty="0">
                <a:solidFill>
                  <a:srgbClr val="FFFFFF"/>
                </a:solidFill>
                <a:latin typeface="GillSans"/>
              </a:rPr>
              <a:t>Bob cannot attempt to measure, as he doesn’t know the basis!</a:t>
            </a:r>
            <a:endParaRPr lang="en-GB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15E2E9-B749-4872-8A75-2CECB9243D58}"/>
              </a:ext>
            </a:extLst>
          </p:cNvPr>
          <p:cNvSpPr/>
          <p:nvPr/>
        </p:nvSpPr>
        <p:spPr>
          <a:xfrm rot="18203432">
            <a:off x="5307400" y="3826051"/>
            <a:ext cx="9782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pongebob Squarepants Crying GIF">
            <a:extLst>
              <a:ext uri="{FF2B5EF4-FFF2-40B4-BE49-F238E27FC236}">
                <a16:creationId xmlns:a16="http://schemas.microsoft.com/office/drawing/2014/main" id="{0CA86202-8A62-4FA7-A884-1F18C54381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43" y="1445992"/>
            <a:ext cx="3837335" cy="19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ng2.kisspng.com/sh/49ff2dd93cbd74a86922465373596888/L0KzQYm3U8I4N5psfZH0aYP2gLBuTfFtcZRqReU2YXT5dbB7lgJme15uhp9Cb37ndcPzgf5lNZRtfeVxaYLoPbTolL1yfZZqRdN1aXPoPbr1TgdwdpVqit5qbnSwRbLpWfYxPJI6eqU7YkmxRIi8Uck1QWY2TaQ7MUO4QYK7U8c0Pl91htk=/kisspng-alice-s-adventures-in-wonderland-cheshire-cat-quee-alice-in-wonderland-5ab9f04a5b32b9.4751949515221351143736.png">
            <a:extLst>
              <a:ext uri="{FF2B5EF4-FFF2-40B4-BE49-F238E27FC236}">
                <a16:creationId xmlns:a16="http://schemas.microsoft.com/office/drawing/2014/main" id="{5EF40B8F-FF22-4CF4-9419-0339A9B9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3" y="2173498"/>
            <a:ext cx="1698451" cy="1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8793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But wait!!!</a:t>
            </a:r>
          </a:p>
        </p:txBody>
      </p:sp>
    </p:spTree>
    <p:extLst>
      <p:ext uri="{BB962C8B-B14F-4D97-AF65-F5344CB8AC3E}">
        <p14:creationId xmlns:p14="http://schemas.microsoft.com/office/powerpoint/2010/main" val="96601214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But wait!!!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Atom">
            <a:extLst>
              <a:ext uri="{FF2B5EF4-FFF2-40B4-BE49-F238E27FC236}">
                <a16:creationId xmlns:a16="http://schemas.microsoft.com/office/drawing/2014/main" id="{3DC7FE4A-CC43-4D69-9BD7-0A6631EF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5462" y="2037652"/>
            <a:ext cx="537079" cy="537079"/>
          </a:xfrm>
          <a:prstGeom prst="rect">
            <a:avLst/>
          </a:prstGeom>
        </p:spPr>
      </p:pic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9497AF68-BF6D-4AB2-A6E9-A8740ED7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8964" y="1420362"/>
            <a:ext cx="537079" cy="537079"/>
          </a:xfrm>
          <a:prstGeom prst="rect">
            <a:avLst/>
          </a:prstGeom>
        </p:spPr>
      </p:pic>
      <p:pic>
        <p:nvPicPr>
          <p:cNvPr id="31" name="Graphic 30" descr="Atom">
            <a:extLst>
              <a:ext uri="{FF2B5EF4-FFF2-40B4-BE49-F238E27FC236}">
                <a16:creationId xmlns:a16="http://schemas.microsoft.com/office/drawing/2014/main" id="{ED5FEDEA-09F5-4322-A892-CD39CF3F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0175" y="2395883"/>
            <a:ext cx="537079" cy="537079"/>
          </a:xfrm>
          <a:prstGeom prst="rect">
            <a:avLst/>
          </a:prstGeom>
        </p:spPr>
      </p:pic>
      <p:pic>
        <p:nvPicPr>
          <p:cNvPr id="32" name="Graphic 31" descr="Atom">
            <a:extLst>
              <a:ext uri="{FF2B5EF4-FFF2-40B4-BE49-F238E27FC236}">
                <a16:creationId xmlns:a16="http://schemas.microsoft.com/office/drawing/2014/main" id="{2791FF90-3628-42BB-A6B6-AC176FD4A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4845" y="1417384"/>
            <a:ext cx="537079" cy="537079"/>
          </a:xfrm>
          <a:prstGeom prst="rect">
            <a:avLst/>
          </a:prstGeom>
        </p:spPr>
      </p:pic>
      <p:pic>
        <p:nvPicPr>
          <p:cNvPr id="33" name="Graphic 32" descr="Atom">
            <a:extLst>
              <a:ext uri="{FF2B5EF4-FFF2-40B4-BE49-F238E27FC236}">
                <a16:creationId xmlns:a16="http://schemas.microsoft.com/office/drawing/2014/main" id="{7681879B-B56B-4741-8F7B-DCD1B88C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701" y="1700209"/>
            <a:ext cx="537079" cy="537079"/>
          </a:xfrm>
          <a:prstGeom prst="rect">
            <a:avLst/>
          </a:prstGeom>
        </p:spPr>
      </p:pic>
      <p:pic>
        <p:nvPicPr>
          <p:cNvPr id="34" name="Graphic 33" descr="Atom">
            <a:extLst>
              <a:ext uri="{FF2B5EF4-FFF2-40B4-BE49-F238E27FC236}">
                <a16:creationId xmlns:a16="http://schemas.microsoft.com/office/drawing/2014/main" id="{41BD03F7-DFD9-4D39-9304-2B26E78CF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7766" y="2704299"/>
            <a:ext cx="537079" cy="537079"/>
          </a:xfrm>
          <a:prstGeom prst="rect">
            <a:avLst/>
          </a:prstGeom>
        </p:spPr>
      </p:pic>
      <p:pic>
        <p:nvPicPr>
          <p:cNvPr id="35" name="Graphic 34" descr="Atom">
            <a:extLst>
              <a:ext uri="{FF2B5EF4-FFF2-40B4-BE49-F238E27FC236}">
                <a16:creationId xmlns:a16="http://schemas.microsoft.com/office/drawing/2014/main" id="{40AA6507-063F-4C8A-BEA2-1884091F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678" y="2154143"/>
            <a:ext cx="537079" cy="537079"/>
          </a:xfrm>
          <a:prstGeom prst="rect">
            <a:avLst/>
          </a:prstGeom>
        </p:spPr>
      </p:pic>
      <p:pic>
        <p:nvPicPr>
          <p:cNvPr id="36" name="Graphic 35" descr="Atom">
            <a:extLst>
              <a:ext uri="{FF2B5EF4-FFF2-40B4-BE49-F238E27FC236}">
                <a16:creationId xmlns:a16="http://schemas.microsoft.com/office/drawing/2014/main" id="{9ADF98A9-0F53-4C1A-873E-E3907D25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0898" y="1281094"/>
            <a:ext cx="537079" cy="537079"/>
          </a:xfrm>
          <a:prstGeom prst="rect">
            <a:avLst/>
          </a:prstGeom>
        </p:spPr>
      </p:pic>
      <p:pic>
        <p:nvPicPr>
          <p:cNvPr id="37" name="Graphic 36" descr="Atom">
            <a:extLst>
              <a:ext uri="{FF2B5EF4-FFF2-40B4-BE49-F238E27FC236}">
                <a16:creationId xmlns:a16="http://schemas.microsoft.com/office/drawing/2014/main" id="{E55A89C3-692C-4E46-8FB6-FEA60018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8694" y="1574402"/>
            <a:ext cx="537079" cy="537079"/>
          </a:xfrm>
          <a:prstGeom prst="rect">
            <a:avLst/>
          </a:prstGeom>
        </p:spPr>
      </p:pic>
      <p:pic>
        <p:nvPicPr>
          <p:cNvPr id="38" name="Graphic 37" descr="Atom">
            <a:extLst>
              <a:ext uri="{FF2B5EF4-FFF2-40B4-BE49-F238E27FC236}">
                <a16:creationId xmlns:a16="http://schemas.microsoft.com/office/drawing/2014/main" id="{223BDA93-98D7-4E9B-8448-E2A2D42F3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6093" y="2421380"/>
            <a:ext cx="537079" cy="537079"/>
          </a:xfrm>
          <a:prstGeom prst="rect">
            <a:avLst/>
          </a:prstGeom>
        </p:spPr>
      </p:pic>
      <p:pic>
        <p:nvPicPr>
          <p:cNvPr id="39" name="Graphic 38" descr="Atom">
            <a:extLst>
              <a:ext uri="{FF2B5EF4-FFF2-40B4-BE49-F238E27FC236}">
                <a16:creationId xmlns:a16="http://schemas.microsoft.com/office/drawing/2014/main" id="{B697C524-4FCA-4C87-9150-49DAE8A4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1365" y="2477367"/>
            <a:ext cx="537079" cy="537079"/>
          </a:xfrm>
          <a:prstGeom prst="rect">
            <a:avLst/>
          </a:prstGeom>
        </p:spPr>
      </p:pic>
      <p:pic>
        <p:nvPicPr>
          <p:cNvPr id="40" name="Graphic 39" descr="Atom">
            <a:extLst>
              <a:ext uri="{FF2B5EF4-FFF2-40B4-BE49-F238E27FC236}">
                <a16:creationId xmlns:a16="http://schemas.microsoft.com/office/drawing/2014/main" id="{7DCDE5E4-3204-458B-85BF-AF4779A94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6995" y="2912174"/>
            <a:ext cx="537079" cy="537079"/>
          </a:xfrm>
          <a:prstGeom prst="rect">
            <a:avLst/>
          </a:prstGeom>
        </p:spPr>
      </p:pic>
      <p:pic>
        <p:nvPicPr>
          <p:cNvPr id="41" name="Graphic 40" descr="Atom">
            <a:extLst>
              <a:ext uri="{FF2B5EF4-FFF2-40B4-BE49-F238E27FC236}">
                <a16:creationId xmlns:a16="http://schemas.microsoft.com/office/drawing/2014/main" id="{845E8E4A-50F6-41A3-A1C6-7596A8D7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3816" y="2932962"/>
            <a:ext cx="537079" cy="537079"/>
          </a:xfrm>
          <a:prstGeom prst="rect">
            <a:avLst/>
          </a:prstGeom>
        </p:spPr>
      </p:pic>
      <p:pic>
        <p:nvPicPr>
          <p:cNvPr id="42" name="Graphic 41" descr="Atom">
            <a:extLst>
              <a:ext uri="{FF2B5EF4-FFF2-40B4-BE49-F238E27FC236}">
                <a16:creationId xmlns:a16="http://schemas.microsoft.com/office/drawing/2014/main" id="{1A6D8D49-E4C3-4B1D-B586-4A8D27BB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486" y="1954463"/>
            <a:ext cx="537079" cy="537079"/>
          </a:xfrm>
          <a:prstGeom prst="rect">
            <a:avLst/>
          </a:prstGeom>
        </p:spPr>
      </p:pic>
      <p:pic>
        <p:nvPicPr>
          <p:cNvPr id="43" name="Graphic 42" descr="Atom">
            <a:extLst>
              <a:ext uri="{FF2B5EF4-FFF2-40B4-BE49-F238E27FC236}">
                <a16:creationId xmlns:a16="http://schemas.microsoft.com/office/drawing/2014/main" id="{85829CE2-C0B1-4918-8494-13557E8D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342" y="2237288"/>
            <a:ext cx="537079" cy="537079"/>
          </a:xfrm>
          <a:prstGeom prst="rect">
            <a:avLst/>
          </a:prstGeom>
        </p:spPr>
      </p:pic>
      <p:pic>
        <p:nvPicPr>
          <p:cNvPr id="44" name="Graphic 43" descr="Atom">
            <a:extLst>
              <a:ext uri="{FF2B5EF4-FFF2-40B4-BE49-F238E27FC236}">
                <a16:creationId xmlns:a16="http://schemas.microsoft.com/office/drawing/2014/main" id="{6412E93F-E6BF-4940-80D3-400D0523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131" y="2408632"/>
            <a:ext cx="537079" cy="537079"/>
          </a:xfrm>
          <a:prstGeom prst="rect">
            <a:avLst/>
          </a:prstGeom>
        </p:spPr>
      </p:pic>
      <p:pic>
        <p:nvPicPr>
          <p:cNvPr id="46" name="Graphic 45" descr="Atom">
            <a:extLst>
              <a:ext uri="{FF2B5EF4-FFF2-40B4-BE49-F238E27FC236}">
                <a16:creationId xmlns:a16="http://schemas.microsoft.com/office/drawing/2014/main" id="{84CD7B44-F1A7-4B43-BD41-1D0D487A5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853" y="2064779"/>
            <a:ext cx="537079" cy="537079"/>
          </a:xfrm>
          <a:prstGeom prst="rect">
            <a:avLst/>
          </a:prstGeom>
        </p:spPr>
      </p:pic>
      <p:pic>
        <p:nvPicPr>
          <p:cNvPr id="47" name="Graphic 46" descr="Atom">
            <a:extLst>
              <a:ext uri="{FF2B5EF4-FFF2-40B4-BE49-F238E27FC236}">
                <a16:creationId xmlns:a16="http://schemas.microsoft.com/office/drawing/2014/main" id="{9EA86BAB-5153-462E-8B97-4F203CB52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355" y="1447489"/>
            <a:ext cx="537079" cy="537079"/>
          </a:xfrm>
          <a:prstGeom prst="rect">
            <a:avLst/>
          </a:prstGeom>
        </p:spPr>
      </p:pic>
      <p:pic>
        <p:nvPicPr>
          <p:cNvPr id="48" name="Graphic 47" descr="Atom">
            <a:extLst>
              <a:ext uri="{FF2B5EF4-FFF2-40B4-BE49-F238E27FC236}">
                <a16:creationId xmlns:a16="http://schemas.microsoft.com/office/drawing/2014/main" id="{43EDEA89-3CF5-4663-BC01-49203BFD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566" y="2423010"/>
            <a:ext cx="537079" cy="537079"/>
          </a:xfrm>
          <a:prstGeom prst="rect">
            <a:avLst/>
          </a:prstGeom>
        </p:spPr>
      </p:pic>
      <p:pic>
        <p:nvPicPr>
          <p:cNvPr id="49" name="Graphic 48" descr="Atom">
            <a:extLst>
              <a:ext uri="{FF2B5EF4-FFF2-40B4-BE49-F238E27FC236}">
                <a16:creationId xmlns:a16="http://schemas.microsoft.com/office/drawing/2014/main" id="{741DCB94-39AE-43A3-AB78-ADE655FE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4236" y="1444511"/>
            <a:ext cx="537079" cy="537079"/>
          </a:xfrm>
          <a:prstGeom prst="rect">
            <a:avLst/>
          </a:prstGeom>
        </p:spPr>
      </p:pic>
      <p:pic>
        <p:nvPicPr>
          <p:cNvPr id="50" name="Graphic 49" descr="Atom">
            <a:extLst>
              <a:ext uri="{FF2B5EF4-FFF2-40B4-BE49-F238E27FC236}">
                <a16:creationId xmlns:a16="http://schemas.microsoft.com/office/drawing/2014/main" id="{6C4B44CB-1E4C-48B0-B4ED-C400147E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4092" y="1727336"/>
            <a:ext cx="537079" cy="537079"/>
          </a:xfrm>
          <a:prstGeom prst="rect">
            <a:avLst/>
          </a:prstGeom>
        </p:spPr>
      </p:pic>
      <p:pic>
        <p:nvPicPr>
          <p:cNvPr id="51" name="Graphic 50" descr="Atom">
            <a:extLst>
              <a:ext uri="{FF2B5EF4-FFF2-40B4-BE49-F238E27FC236}">
                <a16:creationId xmlns:a16="http://schemas.microsoft.com/office/drawing/2014/main" id="{0DBDE244-B300-46AD-8439-DDCD71EA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7690" y="1196632"/>
            <a:ext cx="537079" cy="537079"/>
          </a:xfrm>
          <a:prstGeom prst="rect">
            <a:avLst/>
          </a:prstGeom>
        </p:spPr>
      </p:pic>
      <p:pic>
        <p:nvPicPr>
          <p:cNvPr id="52" name="Graphic 51" descr="Atom">
            <a:extLst>
              <a:ext uri="{FF2B5EF4-FFF2-40B4-BE49-F238E27FC236}">
                <a16:creationId xmlns:a16="http://schemas.microsoft.com/office/drawing/2014/main" id="{CE7FDFA2-B22D-4C98-8264-F1FCE166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707" y="1954806"/>
            <a:ext cx="537079" cy="537079"/>
          </a:xfrm>
          <a:prstGeom prst="rect">
            <a:avLst/>
          </a:prstGeom>
        </p:spPr>
      </p:pic>
      <p:pic>
        <p:nvPicPr>
          <p:cNvPr id="53" name="Graphic 52" descr="Atom">
            <a:extLst>
              <a:ext uri="{FF2B5EF4-FFF2-40B4-BE49-F238E27FC236}">
                <a16:creationId xmlns:a16="http://schemas.microsoft.com/office/drawing/2014/main" id="{F780B9F9-C510-423D-928D-E1424817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0289" y="1308221"/>
            <a:ext cx="537079" cy="537079"/>
          </a:xfrm>
          <a:prstGeom prst="rect">
            <a:avLst/>
          </a:prstGeom>
        </p:spPr>
      </p:pic>
      <p:pic>
        <p:nvPicPr>
          <p:cNvPr id="54" name="Graphic 53" descr="Atom">
            <a:extLst>
              <a:ext uri="{FF2B5EF4-FFF2-40B4-BE49-F238E27FC236}">
                <a16:creationId xmlns:a16="http://schemas.microsoft.com/office/drawing/2014/main" id="{CAF89092-25FA-4CFD-B83D-0E81F8B9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8085" y="1601529"/>
            <a:ext cx="537079" cy="537079"/>
          </a:xfrm>
          <a:prstGeom prst="rect">
            <a:avLst/>
          </a:prstGeom>
        </p:spPr>
      </p:pic>
      <p:pic>
        <p:nvPicPr>
          <p:cNvPr id="55" name="Graphic 54" descr="Atom">
            <a:extLst>
              <a:ext uri="{FF2B5EF4-FFF2-40B4-BE49-F238E27FC236}">
                <a16:creationId xmlns:a16="http://schemas.microsoft.com/office/drawing/2014/main" id="{8A3A3687-697A-485B-8D40-80681931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5484" y="2448507"/>
            <a:ext cx="537079" cy="537079"/>
          </a:xfrm>
          <a:prstGeom prst="rect">
            <a:avLst/>
          </a:prstGeom>
        </p:spPr>
      </p:pic>
      <p:pic>
        <p:nvPicPr>
          <p:cNvPr id="56" name="Graphic 55" descr="Atom">
            <a:extLst>
              <a:ext uri="{FF2B5EF4-FFF2-40B4-BE49-F238E27FC236}">
                <a16:creationId xmlns:a16="http://schemas.microsoft.com/office/drawing/2014/main" id="{A66BEDAF-D559-4A7D-A4A0-F9B70904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0756" y="2504494"/>
            <a:ext cx="537079" cy="537079"/>
          </a:xfrm>
          <a:prstGeom prst="rect">
            <a:avLst/>
          </a:prstGeom>
        </p:spPr>
      </p:pic>
      <p:pic>
        <p:nvPicPr>
          <p:cNvPr id="57" name="Graphic 56" descr="Atom">
            <a:extLst>
              <a:ext uri="{FF2B5EF4-FFF2-40B4-BE49-F238E27FC236}">
                <a16:creationId xmlns:a16="http://schemas.microsoft.com/office/drawing/2014/main" id="{B5DF9FB3-55DD-4E6B-A4E6-C538C2299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852" y="2885263"/>
            <a:ext cx="537079" cy="537079"/>
          </a:xfrm>
          <a:prstGeom prst="rect">
            <a:avLst/>
          </a:prstGeom>
        </p:spPr>
      </p:pic>
      <p:pic>
        <p:nvPicPr>
          <p:cNvPr id="58" name="Graphic 57" descr="Atom">
            <a:extLst>
              <a:ext uri="{FF2B5EF4-FFF2-40B4-BE49-F238E27FC236}">
                <a16:creationId xmlns:a16="http://schemas.microsoft.com/office/drawing/2014/main" id="{7DB9AEF6-CFC9-4E65-8EA9-47D08A26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3207" y="2960089"/>
            <a:ext cx="537079" cy="537079"/>
          </a:xfrm>
          <a:prstGeom prst="rect">
            <a:avLst/>
          </a:prstGeom>
        </p:spPr>
      </p:pic>
      <p:pic>
        <p:nvPicPr>
          <p:cNvPr id="59" name="Graphic 58" descr="Atom">
            <a:extLst>
              <a:ext uri="{FF2B5EF4-FFF2-40B4-BE49-F238E27FC236}">
                <a16:creationId xmlns:a16="http://schemas.microsoft.com/office/drawing/2014/main" id="{5C02C775-AB1A-4FF6-AF05-D21C3941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733" y="2264415"/>
            <a:ext cx="537079" cy="537079"/>
          </a:xfrm>
          <a:prstGeom prst="rect">
            <a:avLst/>
          </a:prstGeom>
        </p:spPr>
      </p:pic>
      <p:pic>
        <p:nvPicPr>
          <p:cNvPr id="60" name="Graphic 59" descr="Atom">
            <a:extLst>
              <a:ext uri="{FF2B5EF4-FFF2-40B4-BE49-F238E27FC236}">
                <a16:creationId xmlns:a16="http://schemas.microsoft.com/office/drawing/2014/main" id="{255EB0F0-AACB-4780-8719-7A449954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5522" y="2435759"/>
            <a:ext cx="537079" cy="5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123EDD-57AA-4003-81F7-21BCDBE36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0540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D5D-90C9-4D89-8E19-930D4E6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But wait!!!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C6E91-E379-4C9B-99F2-A81AA80F807A}"/>
              </a:ext>
            </a:extLst>
          </p:cNvPr>
          <p:cNvCxnSpPr/>
          <p:nvPr/>
        </p:nvCxnSpPr>
        <p:spPr>
          <a:xfrm>
            <a:off x="628650" y="342900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DB679E-CEFB-4317-9110-D28383D89289}"/>
              </a:ext>
            </a:extLst>
          </p:cNvPr>
          <p:cNvSpPr txBox="1"/>
          <p:nvPr/>
        </p:nvSpPr>
        <p:spPr>
          <a:xfrm>
            <a:off x="4398714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pic>
        <p:nvPicPr>
          <p:cNvPr id="16" name="Picture 2" descr="Image result for spongebob">
            <a:extLst>
              <a:ext uri="{FF2B5EF4-FFF2-40B4-BE49-F238E27FC236}">
                <a16:creationId xmlns:a16="http://schemas.microsoft.com/office/drawing/2014/main" id="{F0131F60-5CFE-47FE-B6D3-8809272B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6" y="1858278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pongebob">
            <a:extLst>
              <a:ext uri="{FF2B5EF4-FFF2-40B4-BE49-F238E27FC236}">
                <a16:creationId xmlns:a16="http://schemas.microsoft.com/office/drawing/2014/main" id="{0025DC81-EFBA-42B6-9A13-07EB84FA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74" y="1880874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Atom">
            <a:extLst>
              <a:ext uri="{FF2B5EF4-FFF2-40B4-BE49-F238E27FC236}">
                <a16:creationId xmlns:a16="http://schemas.microsoft.com/office/drawing/2014/main" id="{3DC7FE4A-CC43-4D69-9BD7-0A6631EF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5462" y="2037652"/>
            <a:ext cx="537079" cy="537079"/>
          </a:xfrm>
          <a:prstGeom prst="rect">
            <a:avLst/>
          </a:prstGeom>
        </p:spPr>
      </p:pic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9497AF68-BF6D-4AB2-A6E9-A8740ED7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8964" y="1420362"/>
            <a:ext cx="537079" cy="537079"/>
          </a:xfrm>
          <a:prstGeom prst="rect">
            <a:avLst/>
          </a:prstGeom>
        </p:spPr>
      </p:pic>
      <p:pic>
        <p:nvPicPr>
          <p:cNvPr id="31" name="Graphic 30" descr="Atom">
            <a:extLst>
              <a:ext uri="{FF2B5EF4-FFF2-40B4-BE49-F238E27FC236}">
                <a16:creationId xmlns:a16="http://schemas.microsoft.com/office/drawing/2014/main" id="{ED5FEDEA-09F5-4322-A892-CD39CF3F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0175" y="2395883"/>
            <a:ext cx="537079" cy="537079"/>
          </a:xfrm>
          <a:prstGeom prst="rect">
            <a:avLst/>
          </a:prstGeom>
        </p:spPr>
      </p:pic>
      <p:pic>
        <p:nvPicPr>
          <p:cNvPr id="32" name="Graphic 31" descr="Atom">
            <a:extLst>
              <a:ext uri="{FF2B5EF4-FFF2-40B4-BE49-F238E27FC236}">
                <a16:creationId xmlns:a16="http://schemas.microsoft.com/office/drawing/2014/main" id="{2791FF90-3628-42BB-A6B6-AC176FD4A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4845" y="1417384"/>
            <a:ext cx="537079" cy="537079"/>
          </a:xfrm>
          <a:prstGeom prst="rect">
            <a:avLst/>
          </a:prstGeom>
        </p:spPr>
      </p:pic>
      <p:pic>
        <p:nvPicPr>
          <p:cNvPr id="33" name="Graphic 32" descr="Atom">
            <a:extLst>
              <a:ext uri="{FF2B5EF4-FFF2-40B4-BE49-F238E27FC236}">
                <a16:creationId xmlns:a16="http://schemas.microsoft.com/office/drawing/2014/main" id="{7681879B-B56B-4741-8F7B-DCD1B88C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701" y="1700209"/>
            <a:ext cx="537079" cy="537079"/>
          </a:xfrm>
          <a:prstGeom prst="rect">
            <a:avLst/>
          </a:prstGeom>
        </p:spPr>
      </p:pic>
      <p:pic>
        <p:nvPicPr>
          <p:cNvPr id="34" name="Graphic 33" descr="Atom">
            <a:extLst>
              <a:ext uri="{FF2B5EF4-FFF2-40B4-BE49-F238E27FC236}">
                <a16:creationId xmlns:a16="http://schemas.microsoft.com/office/drawing/2014/main" id="{41BD03F7-DFD9-4D39-9304-2B26E78CF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7766" y="2704299"/>
            <a:ext cx="537079" cy="537079"/>
          </a:xfrm>
          <a:prstGeom prst="rect">
            <a:avLst/>
          </a:prstGeom>
        </p:spPr>
      </p:pic>
      <p:pic>
        <p:nvPicPr>
          <p:cNvPr id="35" name="Graphic 34" descr="Atom">
            <a:extLst>
              <a:ext uri="{FF2B5EF4-FFF2-40B4-BE49-F238E27FC236}">
                <a16:creationId xmlns:a16="http://schemas.microsoft.com/office/drawing/2014/main" id="{40AA6507-063F-4C8A-BEA2-1884091F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678" y="2154143"/>
            <a:ext cx="537079" cy="537079"/>
          </a:xfrm>
          <a:prstGeom prst="rect">
            <a:avLst/>
          </a:prstGeom>
        </p:spPr>
      </p:pic>
      <p:pic>
        <p:nvPicPr>
          <p:cNvPr id="36" name="Graphic 35" descr="Atom">
            <a:extLst>
              <a:ext uri="{FF2B5EF4-FFF2-40B4-BE49-F238E27FC236}">
                <a16:creationId xmlns:a16="http://schemas.microsoft.com/office/drawing/2014/main" id="{9ADF98A9-0F53-4C1A-873E-E3907D25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0898" y="1281094"/>
            <a:ext cx="537079" cy="537079"/>
          </a:xfrm>
          <a:prstGeom prst="rect">
            <a:avLst/>
          </a:prstGeom>
        </p:spPr>
      </p:pic>
      <p:pic>
        <p:nvPicPr>
          <p:cNvPr id="37" name="Graphic 36" descr="Atom">
            <a:extLst>
              <a:ext uri="{FF2B5EF4-FFF2-40B4-BE49-F238E27FC236}">
                <a16:creationId xmlns:a16="http://schemas.microsoft.com/office/drawing/2014/main" id="{E55A89C3-692C-4E46-8FB6-FEA60018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8694" y="1574402"/>
            <a:ext cx="537079" cy="537079"/>
          </a:xfrm>
          <a:prstGeom prst="rect">
            <a:avLst/>
          </a:prstGeom>
        </p:spPr>
      </p:pic>
      <p:pic>
        <p:nvPicPr>
          <p:cNvPr id="38" name="Graphic 37" descr="Atom">
            <a:extLst>
              <a:ext uri="{FF2B5EF4-FFF2-40B4-BE49-F238E27FC236}">
                <a16:creationId xmlns:a16="http://schemas.microsoft.com/office/drawing/2014/main" id="{223BDA93-98D7-4E9B-8448-E2A2D42F3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6093" y="2421380"/>
            <a:ext cx="537079" cy="537079"/>
          </a:xfrm>
          <a:prstGeom prst="rect">
            <a:avLst/>
          </a:prstGeom>
        </p:spPr>
      </p:pic>
      <p:pic>
        <p:nvPicPr>
          <p:cNvPr id="39" name="Graphic 38" descr="Atom">
            <a:extLst>
              <a:ext uri="{FF2B5EF4-FFF2-40B4-BE49-F238E27FC236}">
                <a16:creationId xmlns:a16="http://schemas.microsoft.com/office/drawing/2014/main" id="{B697C524-4FCA-4C87-9150-49DAE8A4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1365" y="2477367"/>
            <a:ext cx="537079" cy="537079"/>
          </a:xfrm>
          <a:prstGeom prst="rect">
            <a:avLst/>
          </a:prstGeom>
        </p:spPr>
      </p:pic>
      <p:pic>
        <p:nvPicPr>
          <p:cNvPr id="40" name="Graphic 39" descr="Atom">
            <a:extLst>
              <a:ext uri="{FF2B5EF4-FFF2-40B4-BE49-F238E27FC236}">
                <a16:creationId xmlns:a16="http://schemas.microsoft.com/office/drawing/2014/main" id="{7DCDE5E4-3204-458B-85BF-AF4779A94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6995" y="2912174"/>
            <a:ext cx="537079" cy="537079"/>
          </a:xfrm>
          <a:prstGeom prst="rect">
            <a:avLst/>
          </a:prstGeom>
        </p:spPr>
      </p:pic>
      <p:pic>
        <p:nvPicPr>
          <p:cNvPr id="41" name="Graphic 40" descr="Atom">
            <a:extLst>
              <a:ext uri="{FF2B5EF4-FFF2-40B4-BE49-F238E27FC236}">
                <a16:creationId xmlns:a16="http://schemas.microsoft.com/office/drawing/2014/main" id="{845E8E4A-50F6-41A3-A1C6-7596A8D7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3816" y="2932962"/>
            <a:ext cx="537079" cy="537079"/>
          </a:xfrm>
          <a:prstGeom prst="rect">
            <a:avLst/>
          </a:prstGeom>
        </p:spPr>
      </p:pic>
      <p:pic>
        <p:nvPicPr>
          <p:cNvPr id="42" name="Graphic 41" descr="Atom">
            <a:extLst>
              <a:ext uri="{FF2B5EF4-FFF2-40B4-BE49-F238E27FC236}">
                <a16:creationId xmlns:a16="http://schemas.microsoft.com/office/drawing/2014/main" id="{1A6D8D49-E4C3-4B1D-B586-4A8D27BB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486" y="1954463"/>
            <a:ext cx="537079" cy="537079"/>
          </a:xfrm>
          <a:prstGeom prst="rect">
            <a:avLst/>
          </a:prstGeom>
        </p:spPr>
      </p:pic>
      <p:pic>
        <p:nvPicPr>
          <p:cNvPr id="43" name="Graphic 42" descr="Atom">
            <a:extLst>
              <a:ext uri="{FF2B5EF4-FFF2-40B4-BE49-F238E27FC236}">
                <a16:creationId xmlns:a16="http://schemas.microsoft.com/office/drawing/2014/main" id="{85829CE2-C0B1-4918-8494-13557E8D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342" y="2237288"/>
            <a:ext cx="537079" cy="537079"/>
          </a:xfrm>
          <a:prstGeom prst="rect">
            <a:avLst/>
          </a:prstGeom>
        </p:spPr>
      </p:pic>
      <p:pic>
        <p:nvPicPr>
          <p:cNvPr id="44" name="Graphic 43" descr="Atom">
            <a:extLst>
              <a:ext uri="{FF2B5EF4-FFF2-40B4-BE49-F238E27FC236}">
                <a16:creationId xmlns:a16="http://schemas.microsoft.com/office/drawing/2014/main" id="{6412E93F-E6BF-4940-80D3-400D0523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131" y="2408632"/>
            <a:ext cx="537079" cy="537079"/>
          </a:xfrm>
          <a:prstGeom prst="rect">
            <a:avLst/>
          </a:prstGeom>
        </p:spPr>
      </p:pic>
      <p:pic>
        <p:nvPicPr>
          <p:cNvPr id="46" name="Graphic 45" descr="Atom">
            <a:extLst>
              <a:ext uri="{FF2B5EF4-FFF2-40B4-BE49-F238E27FC236}">
                <a16:creationId xmlns:a16="http://schemas.microsoft.com/office/drawing/2014/main" id="{84CD7B44-F1A7-4B43-BD41-1D0D487A5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853" y="2064779"/>
            <a:ext cx="537079" cy="537079"/>
          </a:xfrm>
          <a:prstGeom prst="rect">
            <a:avLst/>
          </a:prstGeom>
        </p:spPr>
      </p:pic>
      <p:pic>
        <p:nvPicPr>
          <p:cNvPr id="47" name="Graphic 46" descr="Atom">
            <a:extLst>
              <a:ext uri="{FF2B5EF4-FFF2-40B4-BE49-F238E27FC236}">
                <a16:creationId xmlns:a16="http://schemas.microsoft.com/office/drawing/2014/main" id="{9EA86BAB-5153-462E-8B97-4F203CB52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355" y="1447489"/>
            <a:ext cx="537079" cy="537079"/>
          </a:xfrm>
          <a:prstGeom prst="rect">
            <a:avLst/>
          </a:prstGeom>
        </p:spPr>
      </p:pic>
      <p:pic>
        <p:nvPicPr>
          <p:cNvPr id="48" name="Graphic 47" descr="Atom">
            <a:extLst>
              <a:ext uri="{FF2B5EF4-FFF2-40B4-BE49-F238E27FC236}">
                <a16:creationId xmlns:a16="http://schemas.microsoft.com/office/drawing/2014/main" id="{43EDEA89-3CF5-4663-BC01-49203BFD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566" y="2423010"/>
            <a:ext cx="537079" cy="537079"/>
          </a:xfrm>
          <a:prstGeom prst="rect">
            <a:avLst/>
          </a:prstGeom>
        </p:spPr>
      </p:pic>
      <p:pic>
        <p:nvPicPr>
          <p:cNvPr id="49" name="Graphic 48" descr="Atom">
            <a:extLst>
              <a:ext uri="{FF2B5EF4-FFF2-40B4-BE49-F238E27FC236}">
                <a16:creationId xmlns:a16="http://schemas.microsoft.com/office/drawing/2014/main" id="{741DCB94-39AE-43A3-AB78-ADE655FE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4236" y="1444511"/>
            <a:ext cx="537079" cy="537079"/>
          </a:xfrm>
          <a:prstGeom prst="rect">
            <a:avLst/>
          </a:prstGeom>
        </p:spPr>
      </p:pic>
      <p:pic>
        <p:nvPicPr>
          <p:cNvPr id="50" name="Graphic 49" descr="Atom">
            <a:extLst>
              <a:ext uri="{FF2B5EF4-FFF2-40B4-BE49-F238E27FC236}">
                <a16:creationId xmlns:a16="http://schemas.microsoft.com/office/drawing/2014/main" id="{6C4B44CB-1E4C-48B0-B4ED-C400147E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4092" y="1727336"/>
            <a:ext cx="537079" cy="537079"/>
          </a:xfrm>
          <a:prstGeom prst="rect">
            <a:avLst/>
          </a:prstGeom>
        </p:spPr>
      </p:pic>
      <p:pic>
        <p:nvPicPr>
          <p:cNvPr id="51" name="Graphic 50" descr="Atom">
            <a:extLst>
              <a:ext uri="{FF2B5EF4-FFF2-40B4-BE49-F238E27FC236}">
                <a16:creationId xmlns:a16="http://schemas.microsoft.com/office/drawing/2014/main" id="{0DBDE244-B300-46AD-8439-DDCD71EA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7690" y="1196632"/>
            <a:ext cx="537079" cy="537079"/>
          </a:xfrm>
          <a:prstGeom prst="rect">
            <a:avLst/>
          </a:prstGeom>
        </p:spPr>
      </p:pic>
      <p:pic>
        <p:nvPicPr>
          <p:cNvPr id="52" name="Graphic 51" descr="Atom">
            <a:extLst>
              <a:ext uri="{FF2B5EF4-FFF2-40B4-BE49-F238E27FC236}">
                <a16:creationId xmlns:a16="http://schemas.microsoft.com/office/drawing/2014/main" id="{CE7FDFA2-B22D-4C98-8264-F1FCE166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707" y="1954806"/>
            <a:ext cx="537079" cy="537079"/>
          </a:xfrm>
          <a:prstGeom prst="rect">
            <a:avLst/>
          </a:prstGeom>
        </p:spPr>
      </p:pic>
      <p:pic>
        <p:nvPicPr>
          <p:cNvPr id="53" name="Graphic 52" descr="Atom">
            <a:extLst>
              <a:ext uri="{FF2B5EF4-FFF2-40B4-BE49-F238E27FC236}">
                <a16:creationId xmlns:a16="http://schemas.microsoft.com/office/drawing/2014/main" id="{F780B9F9-C510-423D-928D-E1424817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0289" y="1308221"/>
            <a:ext cx="537079" cy="537079"/>
          </a:xfrm>
          <a:prstGeom prst="rect">
            <a:avLst/>
          </a:prstGeom>
        </p:spPr>
      </p:pic>
      <p:pic>
        <p:nvPicPr>
          <p:cNvPr id="54" name="Graphic 53" descr="Atom">
            <a:extLst>
              <a:ext uri="{FF2B5EF4-FFF2-40B4-BE49-F238E27FC236}">
                <a16:creationId xmlns:a16="http://schemas.microsoft.com/office/drawing/2014/main" id="{CAF89092-25FA-4CFD-B83D-0E81F8B9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8085" y="1601529"/>
            <a:ext cx="537079" cy="537079"/>
          </a:xfrm>
          <a:prstGeom prst="rect">
            <a:avLst/>
          </a:prstGeom>
        </p:spPr>
      </p:pic>
      <p:pic>
        <p:nvPicPr>
          <p:cNvPr id="55" name="Graphic 54" descr="Atom">
            <a:extLst>
              <a:ext uri="{FF2B5EF4-FFF2-40B4-BE49-F238E27FC236}">
                <a16:creationId xmlns:a16="http://schemas.microsoft.com/office/drawing/2014/main" id="{8A3A3687-697A-485B-8D40-80681931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5484" y="2448507"/>
            <a:ext cx="537079" cy="537079"/>
          </a:xfrm>
          <a:prstGeom prst="rect">
            <a:avLst/>
          </a:prstGeom>
        </p:spPr>
      </p:pic>
      <p:pic>
        <p:nvPicPr>
          <p:cNvPr id="56" name="Graphic 55" descr="Atom">
            <a:extLst>
              <a:ext uri="{FF2B5EF4-FFF2-40B4-BE49-F238E27FC236}">
                <a16:creationId xmlns:a16="http://schemas.microsoft.com/office/drawing/2014/main" id="{A66BEDAF-D559-4A7D-A4A0-F9B70904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0756" y="2504494"/>
            <a:ext cx="537079" cy="537079"/>
          </a:xfrm>
          <a:prstGeom prst="rect">
            <a:avLst/>
          </a:prstGeom>
        </p:spPr>
      </p:pic>
      <p:pic>
        <p:nvPicPr>
          <p:cNvPr id="57" name="Graphic 56" descr="Atom">
            <a:extLst>
              <a:ext uri="{FF2B5EF4-FFF2-40B4-BE49-F238E27FC236}">
                <a16:creationId xmlns:a16="http://schemas.microsoft.com/office/drawing/2014/main" id="{B5DF9FB3-55DD-4E6B-A4E6-C538C2299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852" y="2885263"/>
            <a:ext cx="537079" cy="537079"/>
          </a:xfrm>
          <a:prstGeom prst="rect">
            <a:avLst/>
          </a:prstGeom>
        </p:spPr>
      </p:pic>
      <p:pic>
        <p:nvPicPr>
          <p:cNvPr id="58" name="Graphic 57" descr="Atom">
            <a:extLst>
              <a:ext uri="{FF2B5EF4-FFF2-40B4-BE49-F238E27FC236}">
                <a16:creationId xmlns:a16="http://schemas.microsoft.com/office/drawing/2014/main" id="{7DB9AEF6-CFC9-4E65-8EA9-47D08A26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3207" y="2960089"/>
            <a:ext cx="537079" cy="537079"/>
          </a:xfrm>
          <a:prstGeom prst="rect">
            <a:avLst/>
          </a:prstGeom>
        </p:spPr>
      </p:pic>
      <p:pic>
        <p:nvPicPr>
          <p:cNvPr id="59" name="Graphic 58" descr="Atom">
            <a:extLst>
              <a:ext uri="{FF2B5EF4-FFF2-40B4-BE49-F238E27FC236}">
                <a16:creationId xmlns:a16="http://schemas.microsoft.com/office/drawing/2014/main" id="{5C02C775-AB1A-4FF6-AF05-D21C3941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733" y="2264415"/>
            <a:ext cx="537079" cy="537079"/>
          </a:xfrm>
          <a:prstGeom prst="rect">
            <a:avLst/>
          </a:prstGeom>
        </p:spPr>
      </p:pic>
      <p:pic>
        <p:nvPicPr>
          <p:cNvPr id="60" name="Graphic 59" descr="Atom">
            <a:extLst>
              <a:ext uri="{FF2B5EF4-FFF2-40B4-BE49-F238E27FC236}">
                <a16:creationId xmlns:a16="http://schemas.microsoft.com/office/drawing/2014/main" id="{255EB0F0-AACB-4780-8719-7A449954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5522" y="2435759"/>
            <a:ext cx="537079" cy="53707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40C3C4B-5523-43C8-A00C-79200A7EB6A8}"/>
              </a:ext>
            </a:extLst>
          </p:cNvPr>
          <p:cNvSpPr/>
          <p:nvPr/>
        </p:nvSpPr>
        <p:spPr>
          <a:xfrm>
            <a:off x="2209016" y="4507955"/>
            <a:ext cx="5894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FFFF"/>
                </a:solidFill>
                <a:latin typeface="GillSans-SemiBoldItalic"/>
              </a:rPr>
              <a:t>Open problem: </a:t>
            </a:r>
            <a:r>
              <a:rPr lang="en-GB" sz="2800" i="1" dirty="0">
                <a:solidFill>
                  <a:srgbClr val="FFFFFF"/>
                </a:solidFill>
                <a:latin typeface="GillSans-SemiBoldItalic"/>
              </a:rPr>
              <a:t>actually prove </a:t>
            </a:r>
            <a:br>
              <a:rPr lang="en-GB" sz="2800" i="1" dirty="0">
                <a:solidFill>
                  <a:srgbClr val="FFFFFF"/>
                </a:solidFill>
                <a:latin typeface="GillSans-SemiBoldItalic"/>
              </a:rPr>
            </a:br>
            <a:r>
              <a:rPr lang="en-GB" sz="2800" i="1" dirty="0">
                <a:solidFill>
                  <a:srgbClr val="FFFFFF"/>
                </a:solidFill>
                <a:latin typeface="GillSans-SemiBoldItalic"/>
              </a:rPr>
              <a:t>the security of this protocol!</a:t>
            </a:r>
          </a:p>
          <a:p>
            <a:r>
              <a:rPr lang="en-GB" sz="2400" dirty="0">
                <a:solidFill>
                  <a:srgbClr val="FFFFFF"/>
                </a:solidFill>
                <a:latin typeface="GillSans-SemiBoldItalic"/>
              </a:rPr>
              <a:t>[</a:t>
            </a:r>
            <a:r>
              <a:rPr lang="en-GB" sz="2400" dirty="0" err="1">
                <a:solidFill>
                  <a:srgbClr val="FFFFFF"/>
                </a:solidFill>
                <a:latin typeface="GillSans-SemiBoldItalic"/>
              </a:rPr>
              <a:t>Buhrman</a:t>
            </a:r>
            <a:r>
              <a:rPr lang="en-GB" sz="2400" dirty="0">
                <a:solidFill>
                  <a:srgbClr val="FFFFFF"/>
                </a:solidFill>
                <a:latin typeface="GillSans-SemiBoldItalic"/>
              </a:rPr>
              <a:t> et al, 2011]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23944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9E4-8EA2-427B-B3D1-28D5529A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bring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AEB3-BFDF-4230-9700-B77F68CA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Quantum computing is a model of computation based on the latest physics</a:t>
            </a:r>
          </a:p>
          <a:p>
            <a:pPr lvl="1"/>
            <a:r>
              <a:rPr lang="en-GB" dirty="0"/>
              <a:t>You do not need deep knowledge of physics to work with it! </a:t>
            </a:r>
          </a:p>
          <a:p>
            <a:r>
              <a:rPr lang="en-GB" dirty="0"/>
              <a:t>There are many tasks that do not require a full quantum computer that are doable today</a:t>
            </a:r>
          </a:p>
          <a:p>
            <a:r>
              <a:rPr lang="en-GB" dirty="0"/>
              <a:t>QC’s full power is still unknown, but it looks like it can give some meaningful speedups</a:t>
            </a:r>
          </a:p>
          <a:p>
            <a:pPr lvl="1"/>
            <a:r>
              <a:rPr lang="en-GB" dirty="0"/>
              <a:t>Proving quantum advantage is tricky. </a:t>
            </a:r>
          </a:p>
          <a:p>
            <a:pPr lvl="1"/>
            <a:r>
              <a:rPr lang="en-GB" dirty="0"/>
              <a:t>Careful about big advertisement claims!</a:t>
            </a:r>
          </a:p>
        </p:txBody>
      </p:sp>
    </p:spTree>
    <p:extLst>
      <p:ext uri="{BB962C8B-B14F-4D97-AF65-F5344CB8AC3E}">
        <p14:creationId xmlns:p14="http://schemas.microsoft.com/office/powerpoint/2010/main" val="23822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9E4-8EA2-427B-B3D1-28D5529A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AEB3-BFDF-4230-9700-B77F68CA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Is quantum computing a reality now?</a:t>
            </a:r>
          </a:p>
          <a:p>
            <a:endParaRPr lang="en-GB" dirty="0"/>
          </a:p>
          <a:p>
            <a:r>
              <a:rPr lang="en-GB" dirty="0"/>
              <a:t>Will we have a quantum computer in our pockets?</a:t>
            </a:r>
          </a:p>
          <a:p>
            <a:endParaRPr lang="en-GB" dirty="0"/>
          </a:p>
          <a:p>
            <a:r>
              <a:rPr lang="en-GB" dirty="0"/>
              <a:t>Do quantum computers solve </a:t>
            </a:r>
            <a:r>
              <a:rPr lang="en-GB" i="1" dirty="0"/>
              <a:t>useful </a:t>
            </a:r>
            <a:r>
              <a:rPr lang="en-GB" dirty="0"/>
              <a:t>problems?</a:t>
            </a:r>
          </a:p>
          <a:p>
            <a:endParaRPr lang="en-GB" dirty="0"/>
          </a:p>
          <a:p>
            <a:r>
              <a:rPr lang="en-GB" dirty="0"/>
              <a:t>Does entanglement allow for faster-than-light communication? My cousin told me so.</a:t>
            </a:r>
          </a:p>
        </p:txBody>
      </p:sp>
    </p:spTree>
    <p:extLst>
      <p:ext uri="{BB962C8B-B14F-4D97-AF65-F5344CB8AC3E}">
        <p14:creationId xmlns:p14="http://schemas.microsoft.com/office/powerpoint/2010/main" val="12885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5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wikipedia black background">
            <a:extLst>
              <a:ext uri="{FF2B5EF4-FFF2-40B4-BE49-F238E27FC236}">
                <a16:creationId xmlns:a16="http://schemas.microsoft.com/office/drawing/2014/main" id="{40E03567-F138-4596-9863-6D0D0D48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37" y="2102329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36BC3-DCEE-4530-8221-2A116764E557}"/>
              </a:ext>
            </a:extLst>
          </p:cNvPr>
          <p:cNvSpPr txBox="1"/>
          <p:nvPr/>
        </p:nvSpPr>
        <p:spPr>
          <a:xfrm>
            <a:off x="1013012" y="4277998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0.0001000101011101100110011…..</a:t>
            </a:r>
          </a:p>
        </p:txBody>
      </p:sp>
    </p:spTree>
    <p:extLst>
      <p:ext uri="{BB962C8B-B14F-4D97-AF65-F5344CB8AC3E}">
        <p14:creationId xmlns:p14="http://schemas.microsoft.com/office/powerpoint/2010/main" val="149342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+(    1−           )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wikipedia black background">
            <a:extLst>
              <a:ext uri="{FF2B5EF4-FFF2-40B4-BE49-F238E27FC236}">
                <a16:creationId xmlns:a16="http://schemas.microsoft.com/office/drawing/2014/main" id="{40E03567-F138-4596-9863-6D0D0D48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/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Image result for wikipedia black background">
            <a:extLst>
              <a:ext uri="{FF2B5EF4-FFF2-40B4-BE49-F238E27FC236}">
                <a16:creationId xmlns:a16="http://schemas.microsoft.com/office/drawing/2014/main" id="{B30ABBB6-10A2-48EF-8502-11603F40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6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/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43356F-FE50-432D-A47D-863DF0E2EFB6}"/>
              </a:ext>
            </a:extLst>
          </p:cNvPr>
          <p:cNvCxnSpPr>
            <a:cxnSpLocks/>
          </p:cNvCxnSpPr>
          <p:nvPr/>
        </p:nvCxnSpPr>
        <p:spPr>
          <a:xfrm>
            <a:off x="5089589" y="2216988"/>
            <a:ext cx="23326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5BB587-3080-4CA0-8D65-304A782BA774}"/>
              </a:ext>
            </a:extLst>
          </p:cNvPr>
          <p:cNvCxnSpPr>
            <a:cxnSpLocks/>
          </p:cNvCxnSpPr>
          <p:nvPr/>
        </p:nvCxnSpPr>
        <p:spPr>
          <a:xfrm>
            <a:off x="1266322" y="2170980"/>
            <a:ext cx="13043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9CCBF-4FE4-445E-B381-03CDAC9E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E79A35-DEAF-4781-8878-4ADCD70C4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5216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9BD1A0-8983-4FA7-A7C1-2A68C554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71219-1B41-4936-9862-8E1CB4E5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D0F84-DF86-4194-BA0C-B070133CA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8D2A65-C8F8-4196-9BF0-B4F9B0E70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5AF46E-485D-47F5-890A-7521F7355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75D96-99FA-4128-80BC-B15C93F9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+(    1−           )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wikipedia black background">
            <a:extLst>
              <a:ext uri="{FF2B5EF4-FFF2-40B4-BE49-F238E27FC236}">
                <a16:creationId xmlns:a16="http://schemas.microsoft.com/office/drawing/2014/main" id="{40E03567-F138-4596-9863-6D0D0D48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/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Image result for wikipedia black background">
            <a:extLst>
              <a:ext uri="{FF2B5EF4-FFF2-40B4-BE49-F238E27FC236}">
                <a16:creationId xmlns:a16="http://schemas.microsoft.com/office/drawing/2014/main" id="{B30ABBB6-10A2-48EF-8502-11603F40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6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/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EE88BC0-40F1-4117-B368-8320BCF0F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2931"/>
                <a:ext cx="7886700" cy="1764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Valid unit vector, because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EE88BC0-40F1-4117-B368-8320BCF0F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2931"/>
                <a:ext cx="7886700" cy="1764032"/>
              </a:xfrm>
              <a:prstGeom prst="rect">
                <a:avLst/>
              </a:prstGeom>
              <a:blipFill>
                <a:blip r:embed="rId7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43356F-FE50-432D-A47D-863DF0E2EFB6}"/>
              </a:ext>
            </a:extLst>
          </p:cNvPr>
          <p:cNvCxnSpPr>
            <a:cxnSpLocks/>
          </p:cNvCxnSpPr>
          <p:nvPr/>
        </p:nvCxnSpPr>
        <p:spPr>
          <a:xfrm>
            <a:off x="5089589" y="2216988"/>
            <a:ext cx="23326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5BB587-3080-4CA0-8D65-304A782BA774}"/>
              </a:ext>
            </a:extLst>
          </p:cNvPr>
          <p:cNvCxnSpPr>
            <a:cxnSpLocks/>
          </p:cNvCxnSpPr>
          <p:nvPr/>
        </p:nvCxnSpPr>
        <p:spPr>
          <a:xfrm>
            <a:off x="1266322" y="2170980"/>
            <a:ext cx="13043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8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+(    1−           )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7967" y="1825625"/>
                <a:ext cx="78867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wikipedia black background">
            <a:extLst>
              <a:ext uri="{FF2B5EF4-FFF2-40B4-BE49-F238E27FC236}">
                <a16:creationId xmlns:a16="http://schemas.microsoft.com/office/drawing/2014/main" id="{40E03567-F138-4596-9863-6D0D0D48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/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C303C0-0D01-4942-89AC-5CB5DC2C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" y="1638134"/>
                <a:ext cx="1309936" cy="163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Image result for wikipedia black background">
            <a:extLst>
              <a:ext uri="{FF2B5EF4-FFF2-40B4-BE49-F238E27FC236}">
                <a16:creationId xmlns:a16="http://schemas.microsoft.com/office/drawing/2014/main" id="{B30ABBB6-10A2-48EF-8502-11603F40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6" y="2102327"/>
            <a:ext cx="1551842" cy="1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/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8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C3384-9913-486A-8850-C8AB6FBF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22" y="1690689"/>
                <a:ext cx="1309936" cy="16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EE88BC0-40F1-4117-B368-8320BCF0F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2931"/>
                <a:ext cx="7886700" cy="1764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Valid unit vector, because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Where’s the catch here?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EE88BC0-40F1-4117-B368-8320BCF0F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2931"/>
                <a:ext cx="7886700" cy="1764032"/>
              </a:xfrm>
              <a:prstGeom prst="rect">
                <a:avLst/>
              </a:prstGeom>
              <a:blipFill>
                <a:blip r:embed="rId7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43356F-FE50-432D-A47D-863DF0E2EFB6}"/>
              </a:ext>
            </a:extLst>
          </p:cNvPr>
          <p:cNvCxnSpPr>
            <a:cxnSpLocks/>
          </p:cNvCxnSpPr>
          <p:nvPr/>
        </p:nvCxnSpPr>
        <p:spPr>
          <a:xfrm>
            <a:off x="5089589" y="2216988"/>
            <a:ext cx="23326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5BB587-3080-4CA0-8D65-304A782BA774}"/>
              </a:ext>
            </a:extLst>
          </p:cNvPr>
          <p:cNvCxnSpPr>
            <a:cxnSpLocks/>
          </p:cNvCxnSpPr>
          <p:nvPr/>
        </p:nvCxnSpPr>
        <p:spPr>
          <a:xfrm>
            <a:off x="1266322" y="2170980"/>
            <a:ext cx="13043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2623FAC-D875-43B9-BAE6-B1F5657E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383" y="1027907"/>
            <a:ext cx="687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416" y="191003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416" y="1910031"/>
                <a:ext cx="78867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352BC735-9DC6-4749-9013-565E8103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248" y="1027907"/>
            <a:ext cx="687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8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70E-6AA7-4A84-8510-53034F8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416" y="191003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B3CBF-7460-48A2-8084-A6474C401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416" y="1910031"/>
                <a:ext cx="78867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352BC735-9DC6-4749-9013-565E8103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098" y="7011796"/>
            <a:ext cx="687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549539-E935-47CF-9649-0AB3E958FD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3882683"/>
                <a:ext cx="7886700" cy="23786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Measurement </a:t>
                </a:r>
                <a:r>
                  <a:rPr lang="en-GB" i="1" dirty="0">
                    <a:solidFill>
                      <a:srgbClr val="FF0000"/>
                    </a:solidFill>
                  </a:rPr>
                  <a:t>collapses</a:t>
                </a:r>
                <a:r>
                  <a:rPr lang="en-GB" dirty="0"/>
                  <a:t> the qubit</a:t>
                </a:r>
              </a:p>
              <a:p>
                <a:r>
                  <a:rPr lang="en-GB" dirty="0"/>
                  <a:t>Observe 0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Observe 1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QC is the </a:t>
                </a:r>
                <a:r>
                  <a:rPr lang="en-GB" i="1" dirty="0"/>
                  <a:t>art of using this hidden information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549539-E935-47CF-9649-0AB3E958F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82683"/>
                <a:ext cx="7886700" cy="2378686"/>
              </a:xfrm>
              <a:prstGeom prst="rect">
                <a:avLst/>
              </a:prstGeom>
              <a:blipFill>
                <a:blip r:embed="rId5"/>
                <a:stretch>
                  <a:fillRect l="-1391" t="-4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634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on classical bits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833D5-89C0-4E6E-9B6B-68631AD0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 with one bit?</a:t>
            </a:r>
          </a:p>
          <a:p>
            <a:pPr lvl="1"/>
            <a:r>
              <a:rPr lang="en-US" dirty="0"/>
              <a:t>Either we leave it alone, or we flip it! (NOT gate)</a:t>
            </a:r>
          </a:p>
          <a:p>
            <a:r>
              <a:rPr lang="en-US" dirty="0"/>
              <a:t>What can we do with many bits?</a:t>
            </a:r>
          </a:p>
          <a:p>
            <a:pPr lvl="1"/>
            <a:r>
              <a:rPr lang="en-US" dirty="0"/>
              <a:t>Many things, but AND, OR, NOT are a sufficient set of gates to represent any function as a circuit.</a:t>
            </a:r>
          </a:p>
        </p:txBody>
      </p:sp>
      <p:pic>
        <p:nvPicPr>
          <p:cNvPr id="1028" name="Picture 4" descr="_images/eq.png">
            <a:extLst>
              <a:ext uri="{FF2B5EF4-FFF2-40B4-BE49-F238E27FC236}">
                <a16:creationId xmlns:a16="http://schemas.microsoft.com/office/drawing/2014/main" id="{40C1053F-03F9-41EF-83EF-A1B91BD69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/>
          <a:stretch/>
        </p:blipFill>
        <p:spPr bwMode="auto">
          <a:xfrm>
            <a:off x="2066925" y="4254499"/>
            <a:ext cx="488251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on one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Quantum mechanics allows to do linear operations on qubits before observing them</a:t>
                </a:r>
              </a:p>
              <a:p>
                <a:r>
                  <a:rPr lang="en-GB" dirty="0"/>
                  <a:t>Norm-preserving matrices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r>
                  <a:rPr lang="en-GB" dirty="0"/>
                  <a:t>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NOT gate: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	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Hadamard gate: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4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170770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5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58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338D-FF8D-415F-8CCD-9AB6DE6F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10" y="2694018"/>
            <a:ext cx="4055177" cy="1469965"/>
          </a:xfrm>
        </p:spPr>
        <p:txBody>
          <a:bodyPr anchor="ctr">
            <a:normAutofit/>
          </a:bodyPr>
          <a:lstStyle/>
          <a:p>
            <a:r>
              <a:rPr lang="en-GB" sz="3100" dirty="0"/>
              <a:t>Part I: </a:t>
            </a:r>
            <a:br>
              <a:rPr lang="en-GB" sz="3100" dirty="0"/>
            </a:br>
            <a:r>
              <a:rPr lang="en-GB" sz="3100" dirty="0"/>
              <a:t>What is  Quantum Computation? 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EBBE949E-D59A-4CED-9B86-26473D9F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3017520"/>
            <a:ext cx="822960" cy="8229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644F211-F5E2-474E-8E00-0B2C00FB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5988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41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94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|1⟩):=|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87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|1⟩):=|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5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|1⟩):=|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63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:=|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330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|1⟩):=|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50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2DE-4D43-4BED-B9F3-3A40EE3A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Hadamard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6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BBCBC-1215-44D4-906D-24388501C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179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/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+|1⟩):=|+⟩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8C3B43-5549-4660-B0D2-E88DA2D49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3786794"/>
                <a:ext cx="8672732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/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|1⟩):=|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8E46BE-1FEC-4E1C-968C-A4236BF3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4" y="4912376"/>
                <a:ext cx="8908366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801159E-45F5-464A-9D49-39883E734DE0}"/>
              </a:ext>
            </a:extLst>
          </p:cNvPr>
          <p:cNvSpPr txBox="1"/>
          <p:nvPr/>
        </p:nvSpPr>
        <p:spPr>
          <a:xfrm>
            <a:off x="2025748" y="6052359"/>
            <a:ext cx="557080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Are these two states distinguishable?</a:t>
            </a:r>
          </a:p>
        </p:txBody>
      </p:sp>
    </p:spTree>
    <p:extLst>
      <p:ext uri="{BB962C8B-B14F-4D97-AF65-F5344CB8AC3E}">
        <p14:creationId xmlns:p14="http://schemas.microsoft.com/office/powerpoint/2010/main" val="349958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Distinguishing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|−⟩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+|1⟩)</m:t>
                    </m:r>
                    <m:r>
                      <a:rPr lang="en-GB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i="1" dirty="0">
                    <a:latin typeface="Cambria Math" panose="02040503050406030204" pitchFamily="18" charset="0"/>
                  </a:rPr>
                  <a:t>	vs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−|1⟩)</m:t>
                    </m:r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Let us try then to </a:t>
                </a:r>
                <a:r>
                  <a:rPr lang="en-GB" i="1" dirty="0"/>
                  <a:t>apply Hadamard again!</a:t>
                </a:r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+|1⟩)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=|0⟩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i="1" dirty="0">
                    <a:solidFill>
                      <a:schemeClr val="bg1"/>
                    </a:solidFill>
                  </a:rPr>
                </a:br>
                <a:endParaRPr lang="en-GB" i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|1⟩)</m:t>
                          </m:r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|1⟩)=|1⟩</m:t>
                      </m:r>
                    </m:oMath>
                  </m:oMathPara>
                </a14:m>
                <a:endParaRPr lang="en-GB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391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4A3BA4-20BE-4087-9D45-773BB4FBED15}"/>
              </a:ext>
            </a:extLst>
          </p:cNvPr>
          <p:cNvSpPr txBox="1"/>
          <p:nvPr/>
        </p:nvSpPr>
        <p:spPr>
          <a:xfrm>
            <a:off x="4572000" y="6050289"/>
            <a:ext cx="258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INTERFERENCE!</a:t>
            </a:r>
          </a:p>
        </p:txBody>
      </p:sp>
    </p:spTree>
    <p:extLst>
      <p:ext uri="{BB962C8B-B14F-4D97-AF65-F5344CB8AC3E}">
        <p14:creationId xmlns:p14="http://schemas.microsoft.com/office/powerpoint/2010/main" val="1899551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Distinguishing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|−⟩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+|1⟩)</m:t>
                    </m:r>
                    <m:r>
                      <a:rPr lang="en-GB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i="1" dirty="0">
                    <a:latin typeface="Cambria Math" panose="02040503050406030204" pitchFamily="18" charset="0"/>
                  </a:rPr>
                  <a:t>	vs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−|1⟩)</m:t>
                    </m:r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Let us try then to </a:t>
                </a:r>
                <a:r>
                  <a:rPr lang="en-GB" i="1" dirty="0"/>
                  <a:t>apply Hadamard again!</a:t>
                </a:r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+|1⟩)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=|0⟩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|1⟩)</m:t>
                          </m:r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|1⟩)=|1⟩</m:t>
                      </m:r>
                    </m:oMath>
                  </m:oMathPara>
                </a14:m>
                <a:endParaRPr lang="en-GB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391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4A3BA4-20BE-4087-9D45-773BB4FBED15}"/>
              </a:ext>
            </a:extLst>
          </p:cNvPr>
          <p:cNvSpPr txBox="1"/>
          <p:nvPr/>
        </p:nvSpPr>
        <p:spPr>
          <a:xfrm>
            <a:off x="4572000" y="6050289"/>
            <a:ext cx="258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INTERFERENCE!</a:t>
            </a:r>
          </a:p>
        </p:txBody>
      </p:sp>
    </p:spTree>
    <p:extLst>
      <p:ext uri="{BB962C8B-B14F-4D97-AF65-F5344CB8AC3E}">
        <p14:creationId xmlns:p14="http://schemas.microsoft.com/office/powerpoint/2010/main" val="279859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DCE9-0209-4B4D-8E2A-D8B793E2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11" y="2925446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Computation powered by Schrödinger's cat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264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Distinguishing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|−⟩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+|1⟩)</m:t>
                    </m:r>
                    <m:r>
                      <a:rPr lang="en-GB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i="1" dirty="0">
                    <a:latin typeface="Cambria Math" panose="02040503050406030204" pitchFamily="18" charset="0"/>
                  </a:rPr>
                  <a:t>	vs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−|1⟩)</m:t>
                    </m:r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Let us try then to </a:t>
                </a:r>
                <a:r>
                  <a:rPr lang="en-GB" i="1" dirty="0"/>
                  <a:t>apply Hadamard again!</a:t>
                </a:r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+|1⟩)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=|0⟩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|1⟩)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|1⟩)=|1⟩</m:t>
                      </m:r>
                    </m:oMath>
                  </m:oMathPara>
                </a14:m>
                <a:endParaRPr lang="en-GB" i="1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391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4A3BA4-20BE-4087-9D45-773BB4FBED15}"/>
              </a:ext>
            </a:extLst>
          </p:cNvPr>
          <p:cNvSpPr txBox="1"/>
          <p:nvPr/>
        </p:nvSpPr>
        <p:spPr>
          <a:xfrm>
            <a:off x="4572000" y="6050289"/>
            <a:ext cx="258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INTERFERENCE!</a:t>
            </a:r>
          </a:p>
        </p:txBody>
      </p:sp>
    </p:spTree>
    <p:extLst>
      <p:ext uri="{BB962C8B-B14F-4D97-AF65-F5344CB8AC3E}">
        <p14:creationId xmlns:p14="http://schemas.microsoft.com/office/powerpoint/2010/main" val="295627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Distinguishing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|−⟩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35BF2-85CE-44DA-9CA2-A8FDC6239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+|1⟩)</m:t>
                    </m:r>
                    <m:r>
                      <a:rPr lang="en-GB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i="1" dirty="0">
                    <a:latin typeface="Cambria Math" panose="02040503050406030204" pitchFamily="18" charset="0"/>
                  </a:rPr>
                  <a:t>	vs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−|1⟩)</m:t>
                    </m:r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Let us try then to </a:t>
                </a:r>
                <a:r>
                  <a:rPr lang="en-GB" i="1" dirty="0"/>
                  <a:t>apply Hadamard again!</a:t>
                </a:r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+|1⟩)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=|0⟩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i="1" dirty="0"/>
                </a:br>
                <a:endParaRPr lang="en-GB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(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|1⟩)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|1⟩)=|1⟩</m:t>
                      </m:r>
                    </m:oMath>
                  </m:oMathPara>
                </a14:m>
                <a:endParaRPr lang="en-GB" i="1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74F14-A34B-44FC-A3D3-E54B8493A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391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4A3BA4-20BE-4087-9D45-773BB4FBED15}"/>
              </a:ext>
            </a:extLst>
          </p:cNvPr>
          <p:cNvSpPr txBox="1"/>
          <p:nvPr/>
        </p:nvSpPr>
        <p:spPr>
          <a:xfrm>
            <a:off x="4572000" y="6050289"/>
            <a:ext cx="258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INTERFERENCE!</a:t>
            </a:r>
          </a:p>
        </p:txBody>
      </p:sp>
    </p:spTree>
    <p:extLst>
      <p:ext uri="{BB962C8B-B14F-4D97-AF65-F5344CB8AC3E}">
        <p14:creationId xmlns:p14="http://schemas.microsoft.com/office/powerpoint/2010/main" val="3673196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1EFB-FBD1-4DDD-91C0-A070F02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7C413-6A74-493B-B464-6A33BD686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433711"/>
                <a:ext cx="7886700" cy="3743252"/>
              </a:xfrm>
            </p:spPr>
            <p:txBody>
              <a:bodyPr/>
              <a:lstStyle/>
              <a:p>
                <a:r>
                  <a:rPr lang="en-GB" dirty="0"/>
                  <a:t>How to model </a:t>
                </a:r>
                <a:r>
                  <a:rPr lang="en-GB" i="1" dirty="0"/>
                  <a:t>n qubits?</a:t>
                </a:r>
              </a:p>
              <a:p>
                <a:r>
                  <a:rPr lang="en-GB" dirty="0"/>
                  <a:t>Unit vector in larger space (dimension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Norm-preserving operations and measurements in this exponentially large space</a:t>
                </a:r>
              </a:p>
              <a:p>
                <a:endParaRPr lang="en-GB" dirty="0"/>
              </a:p>
              <a:p>
                <a:r>
                  <a:rPr lang="en-GB" dirty="0"/>
                  <a:t>This is why QC is expensive to simulate on classical computers “in the obvious way”.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7C413-6A74-493B-B464-6A33BD686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433711"/>
                <a:ext cx="7886700" cy="3743252"/>
              </a:xfrm>
              <a:blipFill>
                <a:blip r:embed="rId2"/>
                <a:stretch>
                  <a:fillRect l="-1391" t="-2606" r="-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F2C87E-5208-4307-BBBC-3846522E7D22}"/>
                  </a:ext>
                </a:extLst>
              </p:cNvPr>
              <p:cNvSpPr txBox="1"/>
              <p:nvPr/>
            </p:nvSpPr>
            <p:spPr>
              <a:xfrm>
                <a:off x="731520" y="1547446"/>
                <a:ext cx="7441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F2C87E-5208-4307-BBBC-3846522E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547446"/>
                <a:ext cx="74418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4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592BF9-8FC8-4373-869F-3BABCE429C6C}"/>
              </a:ext>
            </a:extLst>
          </p:cNvPr>
          <p:cNvSpPr/>
          <p:nvPr/>
        </p:nvSpPr>
        <p:spPr>
          <a:xfrm>
            <a:off x="253218" y="1814732"/>
            <a:ext cx="8637564" cy="3981157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F1EFB-FBD1-4DDD-91C0-A070F02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circuit model</a:t>
            </a:r>
          </a:p>
        </p:txBody>
      </p:sp>
      <p:pic>
        <p:nvPicPr>
          <p:cNvPr id="1026" name="Picture 2" descr="https://www.media.mit.edu/quanta/qasm2circ/test2.png">
            <a:extLst>
              <a:ext uri="{FF2B5EF4-FFF2-40B4-BE49-F238E27FC236}">
                <a16:creationId xmlns:a16="http://schemas.microsoft.com/office/drawing/2014/main" id="{07C652F7-680D-46D0-9162-272E0E26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" y="2135212"/>
            <a:ext cx="8225135" cy="32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19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338D-FF8D-415F-8CCD-9AB6DE6F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10" y="2694018"/>
            <a:ext cx="4055177" cy="1469965"/>
          </a:xfrm>
        </p:spPr>
        <p:txBody>
          <a:bodyPr anchor="ctr">
            <a:normAutofit fontScale="90000"/>
          </a:bodyPr>
          <a:lstStyle/>
          <a:p>
            <a:r>
              <a:rPr lang="en-GB" sz="3100" dirty="0"/>
              <a:t>Part II: </a:t>
            </a:r>
            <a:br>
              <a:rPr lang="en-GB" sz="3100" dirty="0"/>
            </a:br>
            <a:r>
              <a:rPr lang="en-GB" sz="3100" dirty="0"/>
              <a:t>Are Quantum Computers more powerful? 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EBBE949E-D59A-4CED-9B86-26473D9F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3017520"/>
            <a:ext cx="822960" cy="8229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E1385A1-6C50-4107-8AFA-A7745AE0D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3220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513A-C9CA-4EDB-B4AC-D075352C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01EFA-9A8D-4775-895D-977657E70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Parity function: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𝑋𝑂𝑅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r>
                  <a:rPr lang="en-GB" sz="3200" dirty="0"/>
                  <a:t>Query complexity: count the number of times we need to access the memory.</a:t>
                </a:r>
              </a:p>
              <a:p>
                <a:r>
                  <a:rPr lang="en-GB" sz="3200" dirty="0"/>
                  <a:t>In the classical case: 2 queries needed.</a:t>
                </a:r>
              </a:p>
              <a:p>
                <a:pPr lvl="1"/>
                <a:r>
                  <a:rPr lang="en-GB" sz="2800" dirty="0"/>
                  <a:t>Why? After we read the first bit, the function value is unknown: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01EFA-9A8D-4775-895D-977657E70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E25869-A64D-44B2-84DC-CD3C8E3DBF97}"/>
                  </a:ext>
                </a:extLst>
              </p:cNvPr>
              <p:cNvSpPr txBox="1"/>
              <p:nvPr/>
            </p:nvSpPr>
            <p:spPr>
              <a:xfrm>
                <a:off x="6035040" y="1673446"/>
                <a:ext cx="21145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E25869-A64D-44B2-84DC-CD3C8E3D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1673446"/>
                <a:ext cx="2114550" cy="1569660"/>
              </a:xfrm>
              <a:prstGeom prst="rect">
                <a:avLst/>
              </a:prstGeom>
              <a:blipFill>
                <a:blip r:embed="rId3"/>
                <a:stretch>
                  <a:fillRect b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06DFBC-7903-4455-846B-20878D6C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24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923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440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06331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DCE9-0209-4B4D-8E2A-D8B793E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Computation powered by Schrödinger's cat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8181-107F-42B3-8F5F-D334B2C4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5FB0E-2745-4555-BA32-3C897E37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8" y="1983226"/>
            <a:ext cx="4871232" cy="36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90086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97537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943323"/>
              </a:xfrm>
              <a:blipFill>
                <a:blip r:embed="rId2"/>
                <a:stretch>
                  <a:fillRect l="-1391" t="-3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4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603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63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65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/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  <a:blipFill>
                <a:blip r:embed="rId7"/>
                <a:stretch>
                  <a:fillRect l="-865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BCB511E-6A21-49C6-AA33-43994A60E0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7627633" y="5290570"/>
            <a:ext cx="943987" cy="110361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B99F0-6085-46F7-AAB0-05C35F63C5A1}"/>
              </a:ext>
            </a:extLst>
          </p:cNvPr>
          <p:cNvCxnSpPr>
            <a:cxnSpLocks/>
          </p:cNvCxnSpPr>
          <p:nvPr/>
        </p:nvCxnSpPr>
        <p:spPr>
          <a:xfrm flipH="1" flipV="1">
            <a:off x="6370709" y="4044480"/>
            <a:ext cx="674351" cy="108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90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39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B068-59A0-40AF-8E3B-9985C1D8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CD82-54D8-4B6A-BD00-D5FA60053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quantum paper: Max Planck, 1900</a:t>
            </a:r>
          </a:p>
          <a:p>
            <a:r>
              <a:rPr lang="en-GB" dirty="0"/>
              <a:t>The field developed strongly during the 1920s</a:t>
            </a:r>
          </a:p>
          <a:p>
            <a:r>
              <a:rPr lang="en-GB" dirty="0"/>
              <a:t>A Turing Machine (1936) is a </a:t>
            </a:r>
            <a:r>
              <a:rPr lang="en-GB" i="1" dirty="0"/>
              <a:t>classical</a:t>
            </a:r>
            <a:r>
              <a:rPr lang="en-GB" dirty="0"/>
              <a:t> object</a:t>
            </a:r>
          </a:p>
          <a:p>
            <a:r>
              <a:rPr lang="en-GB" dirty="0"/>
              <a:t>1980s: Quantum Computing “updates” the model to the latest physics</a:t>
            </a:r>
          </a:p>
          <a:p>
            <a:pPr lvl="1"/>
            <a:r>
              <a:rPr lang="en-GB" dirty="0"/>
              <a:t>Uses some non-intuitive concepts:</a:t>
            </a:r>
            <a:br>
              <a:rPr lang="en-GB" dirty="0"/>
            </a:br>
            <a:r>
              <a:rPr lang="en-GB" dirty="0"/>
              <a:t>Superposition, collapse of the wave function, interference, entanglement, no-cloning...</a:t>
            </a:r>
          </a:p>
          <a:p>
            <a:pPr lvl="1"/>
            <a:r>
              <a:rPr lang="en-GB" dirty="0"/>
              <a:t>You will know about all of these in a hour or so.</a:t>
            </a:r>
          </a:p>
        </p:txBody>
      </p:sp>
    </p:spTree>
    <p:extLst>
      <p:ext uri="{BB962C8B-B14F-4D97-AF65-F5344CB8AC3E}">
        <p14:creationId xmlns:p14="http://schemas.microsoft.com/office/powerpoint/2010/main" val="19224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Computing parity with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/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  <a:blipFill>
                <a:blip r:embed="rId7"/>
                <a:stretch>
                  <a:fillRect l="-8654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BCB511E-6A21-49C6-AA33-43994A60E0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7627633" y="5290570"/>
            <a:ext cx="943987" cy="110361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B99F0-6085-46F7-AAB0-05C35F63C5A1}"/>
              </a:ext>
            </a:extLst>
          </p:cNvPr>
          <p:cNvCxnSpPr>
            <a:cxnSpLocks/>
          </p:cNvCxnSpPr>
          <p:nvPr/>
        </p:nvCxnSpPr>
        <p:spPr>
          <a:xfrm flipH="1" flipV="1">
            <a:off x="6370709" y="4044480"/>
            <a:ext cx="674351" cy="108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b="1" dirty="0"/>
              <a:t>Wait a second, you’re cheating!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/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  <a:blipFill>
                <a:blip r:embed="rId7"/>
                <a:stretch>
                  <a:fillRect l="-8654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B99F0-6085-46F7-AAB0-05C35F63C5A1}"/>
              </a:ext>
            </a:extLst>
          </p:cNvPr>
          <p:cNvCxnSpPr>
            <a:cxnSpLocks/>
          </p:cNvCxnSpPr>
          <p:nvPr/>
        </p:nvCxnSpPr>
        <p:spPr>
          <a:xfrm flipH="1" flipV="1">
            <a:off x="6370709" y="4044480"/>
            <a:ext cx="674351" cy="108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71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b="1" dirty="0"/>
              <a:t>Yeah, what about THIS???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/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  <a:blipFill>
                <a:blip r:embed="rId7"/>
                <a:stretch>
                  <a:fillRect l="-8654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B99F0-6085-46F7-AAB0-05C35F63C5A1}"/>
              </a:ext>
            </a:extLst>
          </p:cNvPr>
          <p:cNvCxnSpPr>
            <a:cxnSpLocks/>
          </p:cNvCxnSpPr>
          <p:nvPr/>
        </p:nvCxnSpPr>
        <p:spPr>
          <a:xfrm flipH="1" flipV="1">
            <a:off x="6370709" y="4044480"/>
            <a:ext cx="674351" cy="108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777D94E9-2A11-4FE7-AEB6-BF5E748ABF5A}"/>
              </a:ext>
            </a:extLst>
          </p:cNvPr>
          <p:cNvSpPr/>
          <p:nvPr/>
        </p:nvSpPr>
        <p:spPr>
          <a:xfrm>
            <a:off x="4734727" y="1775792"/>
            <a:ext cx="1221992" cy="335081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40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3CC7-1F02-4BEE-BC68-247BDC749C9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dirty="0"/>
              <a:t>Well, fair enough. Please continue.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</p:spPr>
            <p:txBody>
              <a:bodyPr/>
              <a:lstStyle/>
              <a:p>
                <a:r>
                  <a:rPr lang="en-GB" dirty="0"/>
                  <a:t>A quantum query has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a circuit, we compute parity: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4D85C-EF5D-4438-BEF5-D56310A0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1936"/>
                <a:ext cx="7886700" cy="2943323"/>
              </a:xfrm>
              <a:blipFill>
                <a:blip r:embed="rId2"/>
                <a:stretch>
                  <a:fillRect l="-1391" t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AA636-7930-4806-A1BC-09C3A872A725}"/>
              </a:ext>
            </a:extLst>
          </p:cNvPr>
          <p:cNvCxnSpPr>
            <a:cxnSpLocks/>
          </p:cNvCxnSpPr>
          <p:nvPr/>
        </p:nvCxnSpPr>
        <p:spPr>
          <a:xfrm>
            <a:off x="1308295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D2062-6670-4C40-9616-6CAB70C7B2D9}"/>
              </a:ext>
            </a:extLst>
          </p:cNvPr>
          <p:cNvSpPr/>
          <p:nvPr/>
        </p:nvSpPr>
        <p:spPr>
          <a:xfrm>
            <a:off x="2150158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1F5244-FE79-4A4A-8B62-039C0EA1CAA9}"/>
              </a:ext>
            </a:extLst>
          </p:cNvPr>
          <p:cNvCxnSpPr>
            <a:cxnSpLocks/>
          </p:cNvCxnSpPr>
          <p:nvPr/>
        </p:nvCxnSpPr>
        <p:spPr>
          <a:xfrm>
            <a:off x="2915308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95FFA-B737-403D-8646-D5D9E5FC6AE6}"/>
              </a:ext>
            </a:extLst>
          </p:cNvPr>
          <p:cNvSpPr/>
          <p:nvPr/>
        </p:nvSpPr>
        <p:spPr>
          <a:xfrm>
            <a:off x="3757171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3A5F5-E73E-46E1-8F51-C899E7B0FF70}"/>
              </a:ext>
            </a:extLst>
          </p:cNvPr>
          <p:cNvCxnSpPr>
            <a:cxnSpLocks/>
          </p:cNvCxnSpPr>
          <p:nvPr/>
        </p:nvCxnSpPr>
        <p:spPr>
          <a:xfrm>
            <a:off x="4488142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3FBCC-3952-4081-B01C-6EFCBDF0762C}"/>
              </a:ext>
            </a:extLst>
          </p:cNvPr>
          <p:cNvSpPr/>
          <p:nvPr/>
        </p:nvSpPr>
        <p:spPr>
          <a:xfrm>
            <a:off x="5330005" y="3545058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01417A-E753-4412-8955-4AC589293351}"/>
              </a:ext>
            </a:extLst>
          </p:cNvPr>
          <p:cNvCxnSpPr>
            <a:cxnSpLocks/>
          </p:cNvCxnSpPr>
          <p:nvPr/>
        </p:nvCxnSpPr>
        <p:spPr>
          <a:xfrm>
            <a:off x="6147581" y="3868615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BF5D2FE5-9A4E-4287-BC29-F8BE660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557" y="3545058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/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19C951-B5CE-4C2B-A172-F9A5A5E7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" y="4903884"/>
                <a:ext cx="1129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/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1B131E-A736-42D5-99B3-6FED48B1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9" y="4987079"/>
                <a:ext cx="2123017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/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|1⟩)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E641F5-8718-4660-AE80-289B0540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6" y="4987079"/>
                <a:ext cx="2123017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/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A41F6D-82F3-4D6A-9415-B3CDCF78F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49" y="5183895"/>
                <a:ext cx="631904" cy="461665"/>
              </a:xfrm>
              <a:prstGeom prst="rect">
                <a:avLst/>
              </a:prstGeom>
              <a:blipFill>
                <a:blip r:embed="rId7"/>
                <a:stretch>
                  <a:fillRect l="-8654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727B9B-6A7B-44E1-8AD3-B1D5C26924C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68907" y="4055138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F6B8E2-314E-4FC7-BBE1-B53CE00615B0}"/>
              </a:ext>
            </a:extLst>
          </p:cNvPr>
          <p:cNvCxnSpPr/>
          <p:nvPr/>
        </p:nvCxnSpPr>
        <p:spPr>
          <a:xfrm flipH="1" flipV="1">
            <a:off x="4809580" y="4044480"/>
            <a:ext cx="1" cy="93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B99F0-6085-46F7-AAB0-05C35F63C5A1}"/>
              </a:ext>
            </a:extLst>
          </p:cNvPr>
          <p:cNvCxnSpPr>
            <a:cxnSpLocks/>
          </p:cNvCxnSpPr>
          <p:nvPr/>
        </p:nvCxnSpPr>
        <p:spPr>
          <a:xfrm flipH="1" flipV="1">
            <a:off x="6370709" y="4044480"/>
            <a:ext cx="674351" cy="108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3725DFA-A24B-4FA3-88F5-9FD44EA8E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7754242" y="1824012"/>
            <a:ext cx="943987" cy="1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D8CA-5980-44A4-A551-F18E81C6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parallelism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3D0AD-9B71-43C1-9E4D-B415DD357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Quantum computers are able to calculate an exponential number of computations at once.</a:t>
                </a:r>
              </a:p>
              <a:p>
                <a:r>
                  <a:rPr lang="en-GB" dirty="0"/>
                  <a:t>Any classical program can be encoded in a quantum circuit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that maps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Many inputs cane be given in </a:t>
                </a:r>
                <a:r>
                  <a:rPr lang="en-GB" i="1" dirty="0"/>
                  <a:t>superposition:</a:t>
                </a:r>
                <a:br>
                  <a:rPr lang="en-GB" i="1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|0⟩</m:t>
                            </m:r>
                          </m:e>
                        </m:nary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)⟩</m:t>
                        </m:r>
                      </m:e>
                    </m:nary>
                  </m:oMath>
                </a14:m>
                <a:endParaRPr lang="en-GB" i="1" dirty="0"/>
              </a:p>
              <a:p>
                <a:r>
                  <a:rPr lang="en-GB" dirty="0"/>
                  <a:t>Problem: measure collapses to a random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3D0AD-9B71-43C1-9E4D-B415DD357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1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D8CA-5980-44A4-A551-F18E81C6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parallelism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3D0AD-9B71-43C1-9E4D-B415DD357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Quantum computers are able to calculate an exponential number of computations at once.</a:t>
                </a:r>
              </a:p>
              <a:p>
                <a:r>
                  <a:rPr lang="en-GB" dirty="0"/>
                  <a:t>Any classical program can be encoded in a quantum circuit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that maps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r>
                  <a:rPr lang="en-GB" dirty="0"/>
                  <a:t>Many inputs cane be given in </a:t>
                </a:r>
                <a:r>
                  <a:rPr lang="en-GB" i="1" dirty="0"/>
                  <a:t>superposition:</a:t>
                </a:r>
                <a:br>
                  <a:rPr lang="en-GB" i="1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|0⟩</m:t>
                            </m:r>
                          </m:e>
                        </m:nary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)⟩</m:t>
                        </m:r>
                      </m:e>
                    </m:nary>
                  </m:oMath>
                </a14:m>
                <a:endParaRPr lang="en-GB" i="1" dirty="0"/>
              </a:p>
              <a:p>
                <a:r>
                  <a:rPr lang="en-GB" dirty="0"/>
                  <a:t>Problem: measure collapses to a random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…</a:t>
                </a:r>
              </a:p>
              <a:p>
                <a:r>
                  <a:rPr lang="en-GB" dirty="0"/>
                  <a:t>Again: QC is the art of using this hidden information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3D0AD-9B71-43C1-9E4D-B415DD357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473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3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678-E47E-4D47-B57F-23FE2E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Recipe for a quantum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5357A-1F2A-4CD3-8B0A-DF6ADBC30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Put the input in superposition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Apply a circuit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to everything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Do something clever to put more “weight” on the pairs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interest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Repeat (2) and (3) a certain number of times </a:t>
                </a:r>
              </a:p>
              <a:p>
                <a:pPr lvl="1"/>
                <a:r>
                  <a:rPr lang="en-GB" dirty="0"/>
                  <a:t>(How many? Good luck figuring that out)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Measure and enjoy your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5357A-1F2A-4CD3-8B0A-DF6ADBC30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 r="-2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678-E47E-4D47-B57F-23FE2E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Recipe for a quantum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5357A-1F2A-4CD3-8B0A-DF6ADBC30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Put the input in superposition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Apply a circuit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to everything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Do something clever to put more “weight” on the pairs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interest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Repeat (2) and (3) a certain number of times </a:t>
                </a:r>
              </a:p>
              <a:p>
                <a:pPr lvl="1"/>
                <a:r>
                  <a:rPr lang="en-GB" dirty="0"/>
                  <a:t>(How many? Good luck figuring that out)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Measure and enjoy your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5357A-1F2A-4CD3-8B0A-DF6ADBC30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 r="-2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7DFF5-E75F-42B9-A257-542869428E6A}"/>
              </a:ext>
            </a:extLst>
          </p:cNvPr>
          <p:cNvCxnSpPr>
            <a:cxnSpLocks/>
          </p:cNvCxnSpPr>
          <p:nvPr/>
        </p:nvCxnSpPr>
        <p:spPr>
          <a:xfrm>
            <a:off x="1645920" y="5796271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02D033-367F-4973-B9C6-DF7B88C1510D}"/>
              </a:ext>
            </a:extLst>
          </p:cNvPr>
          <p:cNvSpPr/>
          <p:nvPr/>
        </p:nvSpPr>
        <p:spPr>
          <a:xfrm>
            <a:off x="2487783" y="5472714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78C5DE-6F20-48E0-918D-4F2296FB0B62}"/>
              </a:ext>
            </a:extLst>
          </p:cNvPr>
          <p:cNvCxnSpPr>
            <a:cxnSpLocks/>
          </p:cNvCxnSpPr>
          <p:nvPr/>
        </p:nvCxnSpPr>
        <p:spPr>
          <a:xfrm>
            <a:off x="3252933" y="5796271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1865D4-2FD2-450D-958D-2F103C9623FE}"/>
              </a:ext>
            </a:extLst>
          </p:cNvPr>
          <p:cNvSpPr/>
          <p:nvPr/>
        </p:nvSpPr>
        <p:spPr>
          <a:xfrm>
            <a:off x="4094796" y="5472714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C15558-915F-4897-88B9-9D71DC1FE529}"/>
              </a:ext>
            </a:extLst>
          </p:cNvPr>
          <p:cNvCxnSpPr>
            <a:cxnSpLocks/>
          </p:cNvCxnSpPr>
          <p:nvPr/>
        </p:nvCxnSpPr>
        <p:spPr>
          <a:xfrm>
            <a:off x="4825767" y="5796271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229269-E00C-4A90-ABD5-6732116FDBBC}"/>
              </a:ext>
            </a:extLst>
          </p:cNvPr>
          <p:cNvSpPr/>
          <p:nvPr/>
        </p:nvSpPr>
        <p:spPr>
          <a:xfrm>
            <a:off x="5667630" y="5472714"/>
            <a:ext cx="67964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F7A11C-7A3D-42E8-92BA-6032EAE59BCC}"/>
              </a:ext>
            </a:extLst>
          </p:cNvPr>
          <p:cNvCxnSpPr>
            <a:cxnSpLocks/>
          </p:cNvCxnSpPr>
          <p:nvPr/>
        </p:nvCxnSpPr>
        <p:spPr>
          <a:xfrm>
            <a:off x="6485206" y="5796271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Free Vector Jilagan Magnifying Glass Clip Art - Magnifying Glass Vector Cartoon - Png Download (600x599), Png Download">
            <a:extLst>
              <a:ext uri="{FF2B5EF4-FFF2-40B4-BE49-F238E27FC236}">
                <a16:creationId xmlns:a16="http://schemas.microsoft.com/office/drawing/2014/main" id="{96F79584-6B33-4C18-8F92-3993FEE8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182" y="5472714"/>
            <a:ext cx="1022521" cy="10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22907A-DB1A-42BF-B676-5C60ACE0F7B7}"/>
                  </a:ext>
                </a:extLst>
              </p:cNvPr>
              <p:cNvSpPr/>
              <p:nvPr/>
            </p:nvSpPr>
            <p:spPr>
              <a:xfrm>
                <a:off x="976927" y="5506525"/>
                <a:ext cx="7088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22907A-DB1A-42BF-B676-5C60ACE0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27" y="5506525"/>
                <a:ext cx="7088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80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678-E47E-4D47-B57F-23FE2E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quantum speedups</a:t>
            </a:r>
          </a:p>
        </p:txBody>
      </p:sp>
      <p:pic>
        <p:nvPicPr>
          <p:cNvPr id="1026" name="Picture 2" descr="Image result for david deutsch and richard jozsa">
            <a:extLst>
              <a:ext uri="{FF2B5EF4-FFF2-40B4-BE49-F238E27FC236}">
                <a16:creationId xmlns:a16="http://schemas.microsoft.com/office/drawing/2014/main" id="{3145EEBB-81EB-46D3-BC82-1A2CD02E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2" y="1404132"/>
            <a:ext cx="1318136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vid deutsch and richard jozsa">
            <a:extLst>
              <a:ext uri="{FF2B5EF4-FFF2-40B4-BE49-F238E27FC236}">
                <a16:creationId xmlns:a16="http://schemas.microsoft.com/office/drawing/2014/main" id="{E6DFEAA0-AED7-4B3B-A54A-7215B2AA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404132"/>
            <a:ext cx="1107235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35C99-A8B6-4841-A7F9-C145B14D76C8}"/>
              </a:ext>
            </a:extLst>
          </p:cNvPr>
          <p:cNvSpPr txBox="1"/>
          <p:nvPr/>
        </p:nvSpPr>
        <p:spPr>
          <a:xfrm>
            <a:off x="3221502" y="1404132"/>
            <a:ext cx="529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Deutsch-</a:t>
            </a:r>
            <a:r>
              <a:rPr lang="en-GB" sz="2400" dirty="0" err="1"/>
              <a:t>Jozsa</a:t>
            </a:r>
            <a:r>
              <a:rPr lang="en-GB" sz="2400" dirty="0"/>
              <a:t> (’92)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n/2</a:t>
            </a:r>
            <a:r>
              <a:rPr lang="en-GB" sz="2400" dirty="0"/>
              <a:t> classical queries vs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/>
              <a:t> quantum query</a:t>
            </a:r>
            <a:br>
              <a:rPr lang="en-GB" sz="2400" dirty="0"/>
            </a:br>
            <a:r>
              <a:rPr lang="en-GB" sz="2400" dirty="0"/>
              <a:t>“Is this string constant or balanced?”</a:t>
            </a:r>
          </a:p>
        </p:txBody>
      </p:sp>
    </p:spTree>
    <p:extLst>
      <p:ext uri="{BB962C8B-B14F-4D97-AF65-F5344CB8AC3E}">
        <p14:creationId xmlns:p14="http://schemas.microsoft.com/office/powerpoint/2010/main" val="302211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678-E47E-4D47-B57F-23FE2E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quantum speedups</a:t>
            </a:r>
          </a:p>
        </p:txBody>
      </p:sp>
      <p:pic>
        <p:nvPicPr>
          <p:cNvPr id="1026" name="Picture 2" descr="Image result for david deutsch and richard jozsa">
            <a:extLst>
              <a:ext uri="{FF2B5EF4-FFF2-40B4-BE49-F238E27FC236}">
                <a16:creationId xmlns:a16="http://schemas.microsoft.com/office/drawing/2014/main" id="{3145EEBB-81EB-46D3-BC82-1A2CD02E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2" y="1404132"/>
            <a:ext cx="1318136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vid deutsch and richard jozsa">
            <a:extLst>
              <a:ext uri="{FF2B5EF4-FFF2-40B4-BE49-F238E27FC236}">
                <a16:creationId xmlns:a16="http://schemas.microsoft.com/office/drawing/2014/main" id="{E6DFEAA0-AED7-4B3B-A54A-7215B2AA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404132"/>
            <a:ext cx="1107235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v grover">
            <a:extLst>
              <a:ext uri="{FF2B5EF4-FFF2-40B4-BE49-F238E27FC236}">
                <a16:creationId xmlns:a16="http://schemas.microsoft.com/office/drawing/2014/main" id="{0B5C3200-66B0-41A5-BD10-FB873CC0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45" y="303862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35C99-A8B6-4841-A7F9-C145B14D76C8}"/>
              </a:ext>
            </a:extLst>
          </p:cNvPr>
          <p:cNvSpPr txBox="1"/>
          <p:nvPr/>
        </p:nvSpPr>
        <p:spPr>
          <a:xfrm>
            <a:off x="3221502" y="1404132"/>
            <a:ext cx="529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Deutsch-</a:t>
            </a:r>
            <a:r>
              <a:rPr lang="en-GB" sz="2400" dirty="0" err="1"/>
              <a:t>Jozsa</a:t>
            </a:r>
            <a:r>
              <a:rPr lang="en-GB" sz="2400" dirty="0"/>
              <a:t> (’92)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n/2</a:t>
            </a:r>
            <a:r>
              <a:rPr lang="en-GB" sz="2400" dirty="0"/>
              <a:t> classical queries vs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/>
              <a:t> quantum query</a:t>
            </a:r>
            <a:br>
              <a:rPr lang="en-GB" sz="2400" dirty="0"/>
            </a:br>
            <a:r>
              <a:rPr lang="en-GB" sz="2400" dirty="0"/>
              <a:t>“Is this string constant or balanced?”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3FAAB7-1A3B-45A9-A4EC-55B2563E30F5}"/>
                  </a:ext>
                </a:extLst>
              </p:cNvPr>
              <p:cNvSpPr txBox="1"/>
              <p:nvPr/>
            </p:nvSpPr>
            <p:spPr>
              <a:xfrm>
                <a:off x="1069145" y="3352228"/>
                <a:ext cx="5943600" cy="120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400" dirty="0"/>
                  <a:t>Grover’s search (’96)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classical queries vs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quantum queries</a:t>
                </a:r>
                <a:br>
                  <a:rPr lang="en-GB" sz="2400" dirty="0"/>
                </a:br>
                <a:r>
                  <a:rPr lang="en-GB" sz="2400" dirty="0"/>
                  <a:t>“Does this string contain a 1?”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3FAAB7-1A3B-45A9-A4EC-55B2563E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45" y="3352228"/>
                <a:ext cx="5943600" cy="1204432"/>
              </a:xfrm>
              <a:prstGeom prst="rect">
                <a:avLst/>
              </a:prstGeom>
              <a:blipFill>
                <a:blip r:embed="rId6"/>
                <a:stretch>
                  <a:fillRect t="-4061" r="-164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97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6C2-E298-45AE-8CD5-5498F472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B0DD19-3948-40CA-9393-F22CCF9B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82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678-E47E-4D47-B57F-23FE2E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quantum speedups</a:t>
            </a:r>
          </a:p>
        </p:txBody>
      </p:sp>
      <p:pic>
        <p:nvPicPr>
          <p:cNvPr id="1026" name="Picture 2" descr="Image result for david deutsch and richard jozsa">
            <a:extLst>
              <a:ext uri="{FF2B5EF4-FFF2-40B4-BE49-F238E27FC236}">
                <a16:creationId xmlns:a16="http://schemas.microsoft.com/office/drawing/2014/main" id="{3145EEBB-81EB-46D3-BC82-1A2CD02E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2" y="1404132"/>
            <a:ext cx="1318136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vid deutsch and richard jozsa">
            <a:extLst>
              <a:ext uri="{FF2B5EF4-FFF2-40B4-BE49-F238E27FC236}">
                <a16:creationId xmlns:a16="http://schemas.microsoft.com/office/drawing/2014/main" id="{E6DFEAA0-AED7-4B3B-A54A-7215B2AA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404132"/>
            <a:ext cx="1107235" cy="1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ter shor">
            <a:extLst>
              <a:ext uri="{FF2B5EF4-FFF2-40B4-BE49-F238E27FC236}">
                <a16:creationId xmlns:a16="http://schemas.microsoft.com/office/drawing/2014/main" id="{818AAFC4-36B0-4508-A4BF-5E310CB98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7729" r="3616" b="4557"/>
          <a:stretch/>
        </p:blipFill>
        <p:spPr bwMode="auto">
          <a:xfrm>
            <a:off x="568026" y="4753121"/>
            <a:ext cx="1909832" cy="18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v grover">
            <a:extLst>
              <a:ext uri="{FF2B5EF4-FFF2-40B4-BE49-F238E27FC236}">
                <a16:creationId xmlns:a16="http://schemas.microsoft.com/office/drawing/2014/main" id="{0B5C3200-66B0-41A5-BD10-FB873CC0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45" y="303862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35C99-A8B6-4841-A7F9-C145B14D76C8}"/>
              </a:ext>
            </a:extLst>
          </p:cNvPr>
          <p:cNvSpPr txBox="1"/>
          <p:nvPr/>
        </p:nvSpPr>
        <p:spPr>
          <a:xfrm>
            <a:off x="3221502" y="1404132"/>
            <a:ext cx="529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Deutsch-</a:t>
            </a:r>
            <a:r>
              <a:rPr lang="en-GB" sz="2400" dirty="0" err="1"/>
              <a:t>Jozsa</a:t>
            </a:r>
            <a:r>
              <a:rPr lang="en-GB" sz="2400" dirty="0"/>
              <a:t> (’92)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n/2</a:t>
            </a:r>
            <a:r>
              <a:rPr lang="en-GB" sz="2400" dirty="0"/>
              <a:t> classical queries vs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/>
              <a:t> quantum query</a:t>
            </a:r>
            <a:br>
              <a:rPr lang="en-GB" sz="2400" dirty="0"/>
            </a:br>
            <a:r>
              <a:rPr lang="en-GB" sz="2400" dirty="0"/>
              <a:t>“Is this string constant or balanced?”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3FAAB7-1A3B-45A9-A4EC-55B2563E30F5}"/>
                  </a:ext>
                </a:extLst>
              </p:cNvPr>
              <p:cNvSpPr txBox="1"/>
              <p:nvPr/>
            </p:nvSpPr>
            <p:spPr>
              <a:xfrm>
                <a:off x="1069145" y="3352228"/>
                <a:ext cx="5943600" cy="120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400" dirty="0"/>
                  <a:t>Grover’s search (’96)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classical queries vs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quantum queries</a:t>
                </a:r>
                <a:br>
                  <a:rPr lang="en-GB" sz="2400" dirty="0"/>
                </a:br>
                <a:r>
                  <a:rPr lang="en-GB" sz="2400" dirty="0"/>
                  <a:t>“Does this string contain a 1?”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3FAAB7-1A3B-45A9-A4EC-55B2563E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45" y="3352228"/>
                <a:ext cx="5943600" cy="1204432"/>
              </a:xfrm>
              <a:prstGeom prst="rect">
                <a:avLst/>
              </a:prstGeom>
              <a:blipFill>
                <a:blip r:embed="rId6"/>
                <a:stretch>
                  <a:fillRect t="-4061" r="-164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1D53C-771B-4710-B254-8A110FB53772}"/>
                  </a:ext>
                </a:extLst>
              </p:cNvPr>
              <p:cNvSpPr txBox="1"/>
              <p:nvPr/>
            </p:nvSpPr>
            <p:spPr>
              <a:xfrm>
                <a:off x="2576146" y="5178196"/>
                <a:ext cx="656785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Shor’s Factoring (’94)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/>
                  <a:t>classical </a:t>
                </a:r>
                <a:r>
                  <a:rPr lang="en-GB" sz="2400" i="1" dirty="0"/>
                  <a:t>running time </a:t>
                </a:r>
                <a:r>
                  <a:rPr lang="en-GB" sz="2400" dirty="0"/>
                  <a:t>(best known!) </a:t>
                </a:r>
              </a:p>
              <a:p>
                <a:r>
                  <a:rPr lang="en-GB" sz="2400" dirty="0"/>
                  <a:t>vs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/>
                  <a:t>quantum running time</a:t>
                </a:r>
                <a:br>
                  <a:rPr lang="en-GB" sz="2400" dirty="0"/>
                </a:br>
                <a:r>
                  <a:rPr lang="en-GB" sz="2400" dirty="0"/>
                  <a:t>“Find the prime factors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”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1D53C-771B-4710-B254-8A110FB53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46" y="5178196"/>
                <a:ext cx="6567853" cy="1569660"/>
              </a:xfrm>
              <a:prstGeom prst="rect">
                <a:avLst/>
              </a:prstGeom>
              <a:blipFill>
                <a:blip r:embed="rId7"/>
                <a:stretch>
                  <a:fillRect l="-1486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5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5CAD39-28EB-4878-93A6-63F706B91882}"/>
              </a:ext>
            </a:extLst>
          </p:cNvPr>
          <p:cNvSpPr/>
          <p:nvPr/>
        </p:nvSpPr>
        <p:spPr>
          <a:xfrm>
            <a:off x="1392702" y="1519310"/>
            <a:ext cx="6471138" cy="4973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53A51-0D1B-49E8-A1B1-8268C2DB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Conjectured complexity classes</a:t>
            </a:r>
          </a:p>
        </p:txBody>
      </p:sp>
      <p:pic>
        <p:nvPicPr>
          <p:cNvPr id="2050" name="Picture 2" descr="https://upload.wikimedia.org/wikipedia/commons/thumb/1/1d/BQP_complexity_class_diagram.svg/800px-BQP_complexity_class_diagram.svg.png">
            <a:extLst>
              <a:ext uri="{FF2B5EF4-FFF2-40B4-BE49-F238E27FC236}">
                <a16:creationId xmlns:a16="http://schemas.microsoft.com/office/drawing/2014/main" id="{22051F44-E7C6-4FAF-BD55-DB176EFF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75" y="1890349"/>
            <a:ext cx="5512191" cy="44028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22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645F-6998-4CD5-AAD5-54A7F30C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the Church-Turing 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EE4F-8715-4D38-9ACC-A9B7C721E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Church-Turing thesis:</a:t>
            </a:r>
            <a:br>
              <a:rPr lang="en-GB" sz="3200" dirty="0"/>
            </a:br>
            <a:r>
              <a:rPr lang="en-GB" sz="3200" dirty="0"/>
              <a:t>“A Turing machine can simulate all realistic models of computation”</a:t>
            </a:r>
          </a:p>
          <a:p>
            <a:endParaRPr lang="en-GB" sz="3200" dirty="0"/>
          </a:p>
          <a:p>
            <a:r>
              <a:rPr lang="en-GB" sz="3200" dirty="0"/>
              <a:t>Complexity-Theoretical Church-Turing thesis:</a:t>
            </a:r>
            <a:br>
              <a:rPr lang="en-GB" sz="3200" dirty="0"/>
            </a:br>
            <a:r>
              <a:rPr lang="en-GB" sz="3200" dirty="0"/>
              <a:t>“A Turing machine can efficiently simulate all realistic models of computation”</a:t>
            </a:r>
          </a:p>
        </p:txBody>
      </p:sp>
    </p:spTree>
    <p:extLst>
      <p:ext uri="{BB962C8B-B14F-4D97-AF65-F5344CB8AC3E}">
        <p14:creationId xmlns:p14="http://schemas.microsoft.com/office/powerpoint/2010/main" val="26206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645F-6998-4CD5-AAD5-54A7F30C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the Church-Turing 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EE4F-8715-4D38-9ACC-A9B7C721E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Church-Turing thesis:</a:t>
            </a:r>
            <a:br>
              <a:rPr lang="en-GB" sz="3200" dirty="0"/>
            </a:br>
            <a:r>
              <a:rPr lang="en-GB" sz="3200" dirty="0"/>
              <a:t>“A Turing machine can simulate all realistic models of computation”</a:t>
            </a:r>
          </a:p>
          <a:p>
            <a:endParaRPr lang="en-GB" sz="3200" dirty="0"/>
          </a:p>
          <a:p>
            <a:r>
              <a:rPr lang="en-GB" sz="3200" dirty="0"/>
              <a:t>Complexity-Theoretical Church-Turing thesis:</a:t>
            </a:r>
            <a:br>
              <a:rPr lang="en-GB" sz="3200" dirty="0"/>
            </a:br>
            <a:r>
              <a:rPr lang="en-GB" sz="3200" dirty="0"/>
              <a:t>“A </a:t>
            </a:r>
            <a:r>
              <a:rPr lang="en-GB" sz="3200" dirty="0">
                <a:solidFill>
                  <a:srgbClr val="FF0000"/>
                </a:solidFill>
              </a:rPr>
              <a:t>quantum</a:t>
            </a:r>
            <a:r>
              <a:rPr lang="en-GB" sz="3200" dirty="0"/>
              <a:t> Turing machine can efficiently simulate all realistic models of computation”</a:t>
            </a:r>
          </a:p>
        </p:txBody>
      </p:sp>
    </p:spTree>
    <p:extLst>
      <p:ext uri="{BB962C8B-B14F-4D97-AF65-F5344CB8AC3E}">
        <p14:creationId xmlns:p14="http://schemas.microsoft.com/office/powerpoint/2010/main" val="30568084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338D-FF8D-415F-8CCD-9AB6DE6F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10" y="2694018"/>
            <a:ext cx="4055177" cy="1469965"/>
          </a:xfrm>
        </p:spPr>
        <p:txBody>
          <a:bodyPr anchor="ctr">
            <a:normAutofit/>
          </a:bodyPr>
          <a:lstStyle/>
          <a:p>
            <a:r>
              <a:rPr lang="en-GB" sz="3100" dirty="0"/>
              <a:t>Part III: </a:t>
            </a:r>
            <a:br>
              <a:rPr lang="en-GB" sz="3100" dirty="0"/>
            </a:br>
            <a:r>
              <a:rPr lang="en-GB" sz="3100" dirty="0"/>
              <a:t>Some Quantum </a:t>
            </a:r>
            <a:r>
              <a:rPr lang="en-GB" sz="3100" dirty="0" err="1"/>
              <a:t>Cryptograhy</a:t>
            </a:r>
            <a:r>
              <a:rPr lang="en-GB" sz="3100" dirty="0"/>
              <a:t> 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EBBE949E-D59A-4CED-9B86-26473D9F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3017520"/>
            <a:ext cx="822960" cy="8229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AEFF3AA-B9ED-4519-9740-E38D0CB2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55114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DC50-434B-4B1A-87F5-54F6D1C0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in cryptography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2DD8-1871-4852-89B9-E52868B8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Three previously impossible tasks that can be done via simple manipulation of quantum information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Generation of certified randomness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Detection of a spy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Certification of GPS coordinates</a:t>
            </a:r>
          </a:p>
        </p:txBody>
      </p:sp>
    </p:spTree>
    <p:extLst>
      <p:ext uri="{BB962C8B-B14F-4D97-AF65-F5344CB8AC3E}">
        <p14:creationId xmlns:p14="http://schemas.microsoft.com/office/powerpoint/2010/main" val="15091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459B-82D5-41F6-A697-2CCABAE0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Non-Locality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6364-9CA7-4D7A-9DFC-7AAD192E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1514"/>
            <a:ext cx="7886700" cy="4615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Can the microscopic have macroscopic consequences?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Non-Local game: challenge for collaborating but </a:t>
            </a:r>
            <a:r>
              <a:rPr lang="en-US" i="1" dirty="0"/>
              <a:t>non-communicating </a:t>
            </a:r>
            <a:r>
              <a:rPr lang="en-US" dirty="0"/>
              <a:t>players </a:t>
            </a:r>
            <a:br>
              <a:rPr lang="en-US" dirty="0"/>
            </a:br>
            <a:r>
              <a:rPr lang="en-US" dirty="0"/>
              <a:t>(like when the police cross-checks suspects)</a:t>
            </a:r>
          </a:p>
          <a:p>
            <a:r>
              <a:rPr lang="en-US" dirty="0"/>
              <a:t>Bell inequality: upper bound on winning probability</a:t>
            </a:r>
          </a:p>
          <a:p>
            <a:r>
              <a:rPr lang="en-US" i="1" dirty="0"/>
              <a:t>Quantum </a:t>
            </a:r>
            <a:r>
              <a:rPr lang="en-US" dirty="0"/>
              <a:t>players can perform better than the classical players: they violate the Bell inequality</a:t>
            </a:r>
          </a:p>
          <a:p>
            <a:r>
              <a:rPr lang="en-US" dirty="0"/>
              <a:t>An implementation </a:t>
            </a:r>
            <a:r>
              <a:rPr lang="en-US" i="1" dirty="0"/>
              <a:t>disproves classical physics</a:t>
            </a:r>
          </a:p>
          <a:p>
            <a:pPr lvl="1"/>
            <a:r>
              <a:rPr lang="en-GB" dirty="0"/>
              <a:t>(They have done it, classical physics is officially 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331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90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3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6C2-E298-45AE-8CD5-5498F472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B815-03E5-43C7-B169-78C0188E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4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Quantity that is either 0 or 1</a:t>
            </a:r>
          </a:p>
        </p:txBody>
      </p:sp>
    </p:spTree>
    <p:extLst>
      <p:ext uri="{BB962C8B-B14F-4D97-AF65-F5344CB8AC3E}">
        <p14:creationId xmlns:p14="http://schemas.microsoft.com/office/powerpoint/2010/main" val="2315092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60B0E2-DE8D-457F-AC0D-CFCA3D2C8478}"/>
              </a:ext>
            </a:extLst>
          </p:cNvPr>
          <p:cNvGrpSpPr/>
          <p:nvPr/>
        </p:nvGrpSpPr>
        <p:grpSpPr>
          <a:xfrm>
            <a:off x="315555" y="4306017"/>
            <a:ext cx="2703690" cy="1761180"/>
            <a:chOff x="0" y="3925950"/>
            <a:chExt cx="4885203" cy="10342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6DC29F8-71C0-4E2D-AB4B-7F2AC585A719}"/>
                </a:ext>
              </a:extLst>
            </p:cNvPr>
            <p:cNvSpPr/>
            <p:nvPr/>
          </p:nvSpPr>
          <p:spPr>
            <a:xfrm>
              <a:off x="0" y="3925950"/>
              <a:ext cx="4885203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/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2600" dirty="0"/>
                    <a:t>The players w</a:t>
                  </a:r>
                  <a:r>
                    <a:rPr lang="en-GB" sz="2600" kern="1200" dirty="0"/>
                    <a:t>in if </a:t>
                  </a:r>
                </a:p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600" kern="1200" dirty="0"/>
                </a:p>
              </p:txBody>
            </p:sp>
          </mc:Choice>
          <mc:Fallback xmlns="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  <a:blipFill>
                  <a:blip r:embed="rId8"/>
                  <a:stretch>
                    <a:fillRect l="-3678" r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9500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60B0E2-DE8D-457F-AC0D-CFCA3D2C8478}"/>
              </a:ext>
            </a:extLst>
          </p:cNvPr>
          <p:cNvGrpSpPr/>
          <p:nvPr/>
        </p:nvGrpSpPr>
        <p:grpSpPr>
          <a:xfrm>
            <a:off x="315555" y="4306017"/>
            <a:ext cx="2703690" cy="1761180"/>
            <a:chOff x="0" y="3925950"/>
            <a:chExt cx="4885203" cy="10342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6DC29F8-71C0-4E2D-AB4B-7F2AC585A719}"/>
                </a:ext>
              </a:extLst>
            </p:cNvPr>
            <p:cNvSpPr/>
            <p:nvPr/>
          </p:nvSpPr>
          <p:spPr>
            <a:xfrm>
              <a:off x="0" y="3925950"/>
              <a:ext cx="4885203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/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2600" dirty="0"/>
                    <a:t>The players w</a:t>
                  </a:r>
                  <a:r>
                    <a:rPr lang="en-GB" sz="2600" kern="1200" dirty="0"/>
                    <a:t>in if </a:t>
                  </a:r>
                </a:p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600" kern="1200" dirty="0"/>
                </a:p>
              </p:txBody>
            </p:sp>
          </mc:Choice>
          <mc:Fallback xmlns="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  <a:blipFill>
                  <a:blip r:embed="rId8"/>
                  <a:stretch>
                    <a:fillRect l="-3678" r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69652A-7B9B-44E1-8A85-10DC8506396F}"/>
              </a:ext>
            </a:extLst>
          </p:cNvPr>
          <p:cNvGrpSpPr/>
          <p:nvPr/>
        </p:nvGrpSpPr>
        <p:grpSpPr>
          <a:xfrm>
            <a:off x="3891121" y="4306017"/>
            <a:ext cx="3139407" cy="1761145"/>
            <a:chOff x="0" y="3925950"/>
            <a:chExt cx="4885203" cy="103428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085BEDA-8615-4E88-BAE9-E549F80ED949}"/>
                </a:ext>
              </a:extLst>
            </p:cNvPr>
            <p:cNvSpPr/>
            <p:nvPr/>
          </p:nvSpPr>
          <p:spPr>
            <a:xfrm>
              <a:off x="0" y="3925950"/>
              <a:ext cx="4885203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54E0292D-14E7-4D53-BBCC-8D80E18A925B}"/>
                </a:ext>
              </a:extLst>
            </p:cNvPr>
            <p:cNvSpPr txBox="1"/>
            <p:nvPr/>
          </p:nvSpPr>
          <p:spPr>
            <a:xfrm>
              <a:off x="50489" y="3976439"/>
              <a:ext cx="4784225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8C5A4-8B8B-4D82-9473-9D69EAB9ACB9}"/>
              </a:ext>
            </a:extLst>
          </p:cNvPr>
          <p:cNvSpPr/>
          <p:nvPr/>
        </p:nvSpPr>
        <p:spPr>
          <a:xfrm>
            <a:off x="4115545" y="43726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GillSans-SemiBoldItalic"/>
              </a:rPr>
              <a:t>Input 	Winning output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00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01 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10 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11 		different things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A1B0F7-4A35-4054-8242-203D6373DE98}"/>
                  </a:ext>
                </a:extLst>
              </p:cNvPr>
              <p:cNvSpPr/>
              <p:nvPr/>
            </p:nvSpPr>
            <p:spPr>
              <a:xfrm flipH="1">
                <a:off x="3095813" y="4832646"/>
                <a:ext cx="4008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A1B0F7-4A35-4054-8242-203D6373D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5813" y="4832646"/>
                <a:ext cx="400881" cy="707886"/>
              </a:xfrm>
              <a:prstGeom prst="rect">
                <a:avLst/>
              </a:prstGeom>
              <a:blipFill>
                <a:blip r:embed="rId9"/>
                <a:stretch>
                  <a:fillRect r="-4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427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D73E-3186-40D6-96BA-1A4E7F7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CHSH game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5896-1EDD-4705-9064-8D87FC9B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57" y="1812812"/>
            <a:ext cx="978237" cy="1851565"/>
          </a:xfrm>
          <a:prstGeom prst="rect">
            <a:avLst/>
          </a:prstGeom>
        </p:spPr>
      </p:pic>
      <p:pic>
        <p:nvPicPr>
          <p:cNvPr id="1026" name="Picture 2" descr="Image result for spongebob">
            <a:extLst>
              <a:ext uri="{FF2B5EF4-FFF2-40B4-BE49-F238E27FC236}">
                <a16:creationId xmlns:a16="http://schemas.microsoft.com/office/drawing/2014/main" id="{B7EF60A4-CD84-49E1-873F-F755160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89" y="2097279"/>
            <a:ext cx="978237" cy="1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/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E4683E-2583-4C0B-87B3-32EDC1BD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71" y="1652823"/>
                <a:ext cx="836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/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A3C89-9BCA-4A7A-9201-79102373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1650573"/>
                <a:ext cx="8367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/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98C44-05AD-47AD-A032-FBAE43D0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50" y="3042723"/>
                <a:ext cx="83676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/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B73FEE-1642-4518-B8F9-C63FEAD0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0" y="3040474"/>
                <a:ext cx="8367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713A3-70B6-4153-B514-D337B78854D5}"/>
              </a:ext>
            </a:extLst>
          </p:cNvPr>
          <p:cNvCxnSpPr>
            <a:cxnSpLocks/>
          </p:cNvCxnSpPr>
          <p:nvPr/>
        </p:nvCxnSpPr>
        <p:spPr>
          <a:xfrm>
            <a:off x="2040352" y="2097279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B96BF-026B-4C5F-B29F-FF01E6581EDA}"/>
              </a:ext>
            </a:extLst>
          </p:cNvPr>
          <p:cNvCxnSpPr>
            <a:cxnSpLocks/>
          </p:cNvCxnSpPr>
          <p:nvPr/>
        </p:nvCxnSpPr>
        <p:spPr>
          <a:xfrm flipH="1">
            <a:off x="6401545" y="2103640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F7BB1-4ACD-42EF-A497-B5152B8F847E}"/>
              </a:ext>
            </a:extLst>
          </p:cNvPr>
          <p:cNvCxnSpPr>
            <a:cxnSpLocks/>
          </p:cNvCxnSpPr>
          <p:nvPr/>
        </p:nvCxnSpPr>
        <p:spPr>
          <a:xfrm>
            <a:off x="6434564" y="3068024"/>
            <a:ext cx="392297" cy="258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F5EB0-B5D6-42C7-BD78-C177534B338A}"/>
              </a:ext>
            </a:extLst>
          </p:cNvPr>
          <p:cNvCxnSpPr>
            <a:cxnSpLocks/>
          </p:cNvCxnSpPr>
          <p:nvPr/>
        </p:nvCxnSpPr>
        <p:spPr>
          <a:xfrm flipH="1">
            <a:off x="2007333" y="3040474"/>
            <a:ext cx="425316" cy="2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60B0E2-DE8D-457F-AC0D-CFCA3D2C8478}"/>
              </a:ext>
            </a:extLst>
          </p:cNvPr>
          <p:cNvGrpSpPr/>
          <p:nvPr/>
        </p:nvGrpSpPr>
        <p:grpSpPr>
          <a:xfrm>
            <a:off x="315555" y="4306017"/>
            <a:ext cx="2703690" cy="1761180"/>
            <a:chOff x="0" y="3925950"/>
            <a:chExt cx="4885203" cy="10342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6DC29F8-71C0-4E2D-AB4B-7F2AC585A719}"/>
                </a:ext>
              </a:extLst>
            </p:cNvPr>
            <p:cNvSpPr/>
            <p:nvPr/>
          </p:nvSpPr>
          <p:spPr>
            <a:xfrm>
              <a:off x="0" y="3925950"/>
              <a:ext cx="4885203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/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2600" dirty="0"/>
                    <a:t>The players w</a:t>
                  </a:r>
                  <a:r>
                    <a:rPr lang="en-GB" sz="2600" kern="1200" dirty="0"/>
                    <a:t>in if </a:t>
                  </a:r>
                </a:p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sz="2600" b="0" i="1" kern="120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600" kern="1200" dirty="0"/>
                </a:p>
              </p:txBody>
            </p:sp>
          </mc:Choice>
          <mc:Fallback xmlns="">
            <p:sp>
              <p:nvSpPr>
                <p:cNvPr id="27" name="Rectangle: Rounded Corners 4">
                  <a:extLst>
                    <a:ext uri="{FF2B5EF4-FFF2-40B4-BE49-F238E27FC236}">
                      <a16:creationId xmlns:a16="http://schemas.microsoft.com/office/drawing/2014/main" id="{00F5BF12-47B7-4E35-A8C1-E82814DD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9" y="3976439"/>
                  <a:ext cx="4784225" cy="933302"/>
                </a:xfrm>
                <a:prstGeom prst="rect">
                  <a:avLst/>
                </a:prstGeom>
                <a:blipFill>
                  <a:blip r:embed="rId8"/>
                  <a:stretch>
                    <a:fillRect l="-3678" r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69652A-7B9B-44E1-8A85-10DC8506396F}"/>
              </a:ext>
            </a:extLst>
          </p:cNvPr>
          <p:cNvGrpSpPr/>
          <p:nvPr/>
        </p:nvGrpSpPr>
        <p:grpSpPr>
          <a:xfrm>
            <a:off x="3891121" y="4306017"/>
            <a:ext cx="3139407" cy="1761145"/>
            <a:chOff x="0" y="3925950"/>
            <a:chExt cx="4885203" cy="103428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085BEDA-8615-4E88-BAE9-E549F80ED949}"/>
                </a:ext>
              </a:extLst>
            </p:cNvPr>
            <p:cNvSpPr/>
            <p:nvPr/>
          </p:nvSpPr>
          <p:spPr>
            <a:xfrm>
              <a:off x="0" y="3925950"/>
              <a:ext cx="4885203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54E0292D-14E7-4D53-BBCC-8D80E18A925B}"/>
                </a:ext>
              </a:extLst>
            </p:cNvPr>
            <p:cNvSpPr txBox="1"/>
            <p:nvPr/>
          </p:nvSpPr>
          <p:spPr>
            <a:xfrm>
              <a:off x="50489" y="3976439"/>
              <a:ext cx="4784225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8C5A4-8B8B-4D82-9473-9D69EAB9ACB9}"/>
              </a:ext>
            </a:extLst>
          </p:cNvPr>
          <p:cNvSpPr/>
          <p:nvPr/>
        </p:nvSpPr>
        <p:spPr>
          <a:xfrm>
            <a:off x="4115545" y="43726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GillSans-SemiBoldItalic"/>
              </a:rPr>
              <a:t>Input 	Winning output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00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01 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10 		same thing</a:t>
            </a:r>
          </a:p>
          <a:p>
            <a:r>
              <a:rPr lang="en-US" b="1" dirty="0">
                <a:solidFill>
                  <a:srgbClr val="FFFFFF"/>
                </a:solidFill>
                <a:latin typeface="GillSans-SemiBold"/>
              </a:rPr>
              <a:t>11 		different things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A1B0F7-4A35-4054-8242-203D6373DE98}"/>
                  </a:ext>
                </a:extLst>
              </p:cNvPr>
              <p:cNvSpPr/>
              <p:nvPr/>
            </p:nvSpPr>
            <p:spPr>
              <a:xfrm flipH="1">
                <a:off x="3095813" y="4832646"/>
                <a:ext cx="4008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A1B0F7-4A35-4054-8242-203D6373D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5813" y="4832646"/>
                <a:ext cx="400881" cy="707886"/>
              </a:xfrm>
              <a:prstGeom prst="rect">
                <a:avLst/>
              </a:prstGeom>
              <a:blipFill>
                <a:blip r:embed="rId9"/>
                <a:stretch>
                  <a:fillRect r="-4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905E4E-C84A-43CB-85D8-8C38F2691F70}"/>
                  </a:ext>
                </a:extLst>
              </p:cNvPr>
              <p:cNvSpPr/>
              <p:nvPr/>
            </p:nvSpPr>
            <p:spPr>
              <a:xfrm>
                <a:off x="7582499" y="4832646"/>
                <a:ext cx="1245946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𝑤𝑖𝑛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≤0.75</m:t>
                      </m:r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CMR1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905E4E-C84A-43CB-85D8-8C38F2691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499" y="4832646"/>
                <a:ext cx="1245946" cy="822469"/>
              </a:xfrm>
              <a:prstGeom prst="rect">
                <a:avLst/>
              </a:prstGeom>
              <a:blipFill>
                <a:blip r:embed="rId10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1990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4F37-B9D7-4840-AE90-271AD646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quantum players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F769-F1FB-46E8-B889-26186552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some technical details…</a:t>
            </a:r>
          </a:p>
        </p:txBody>
      </p:sp>
    </p:spTree>
    <p:extLst>
      <p:ext uri="{BB962C8B-B14F-4D97-AF65-F5344CB8AC3E}">
        <p14:creationId xmlns:p14="http://schemas.microsoft.com/office/powerpoint/2010/main" val="25837438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510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/>
          <p:nvPr/>
        </p:nvCxnSpPr>
        <p:spPr>
          <a:xfrm flipV="1">
            <a:off x="4278702" y="1915061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>
            <a:off x="1892779" y="4111921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286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/>
          <p:nvPr/>
        </p:nvCxnSpPr>
        <p:spPr>
          <a:xfrm flipV="1">
            <a:off x="4278702" y="1915061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>
            <a:off x="1892779" y="4111921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D8D5CA-9487-40E4-8999-DD085A046138}"/>
              </a:ext>
            </a:extLst>
          </p:cNvPr>
          <p:cNvCxnSpPr>
            <a:cxnSpLocks/>
          </p:cNvCxnSpPr>
          <p:nvPr/>
        </p:nvCxnSpPr>
        <p:spPr>
          <a:xfrm flipV="1">
            <a:off x="4287327" y="2406710"/>
            <a:ext cx="1802922" cy="17080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8EF8A-6E25-49AB-ACAC-5BED09157998}"/>
                  </a:ext>
                </a:extLst>
              </p:cNvPr>
              <p:cNvSpPr txBox="1"/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8EF8A-6E25-49AB-ACAC-5BED09157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9987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/>
          <p:nvPr/>
        </p:nvCxnSpPr>
        <p:spPr>
          <a:xfrm flipV="1">
            <a:off x="4278702" y="1915061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>
            <a:off x="1892779" y="4111921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77C9AD-FC19-4302-A6CD-4CFC964F1F5B}"/>
              </a:ext>
            </a:extLst>
          </p:cNvPr>
          <p:cNvCxnSpPr>
            <a:cxnSpLocks/>
          </p:cNvCxnSpPr>
          <p:nvPr/>
        </p:nvCxnSpPr>
        <p:spPr>
          <a:xfrm flipV="1">
            <a:off x="4287327" y="2406710"/>
            <a:ext cx="1802922" cy="17080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/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5E985F-7E9D-4225-AA6E-BB8B93BF860A}"/>
              </a:ext>
            </a:extLst>
          </p:cNvPr>
          <p:cNvCxnSpPr>
            <a:cxnSpLocks/>
          </p:cNvCxnSpPr>
          <p:nvPr/>
        </p:nvCxnSpPr>
        <p:spPr>
          <a:xfrm>
            <a:off x="6072997" y="2432588"/>
            <a:ext cx="0" cy="167933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DC9D7F-0F4D-44C2-90C4-AE25B07E9645}"/>
              </a:ext>
            </a:extLst>
          </p:cNvPr>
          <p:cNvCxnSpPr>
            <a:cxnSpLocks/>
          </p:cNvCxnSpPr>
          <p:nvPr/>
        </p:nvCxnSpPr>
        <p:spPr>
          <a:xfrm flipH="1">
            <a:off x="4304582" y="2406710"/>
            <a:ext cx="174253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/>
              <p:nvPr/>
            </p:nvSpPr>
            <p:spPr>
              <a:xfrm>
                <a:off x="4865299" y="4182510"/>
                <a:ext cx="1095550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99" y="4182510"/>
                <a:ext cx="1095550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/>
              <p:nvPr/>
            </p:nvSpPr>
            <p:spPr>
              <a:xfrm>
                <a:off x="3351721" y="2615661"/>
                <a:ext cx="1095550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21" y="2615661"/>
                <a:ext cx="1095550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106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/>
          <p:nvPr/>
        </p:nvCxnSpPr>
        <p:spPr>
          <a:xfrm flipV="1">
            <a:off x="4278702" y="1915061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>
            <a:off x="1892779" y="4111921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80" y="3824433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411825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77C9AD-FC19-4302-A6CD-4CFC964F1F5B}"/>
              </a:ext>
            </a:extLst>
          </p:cNvPr>
          <p:cNvCxnSpPr>
            <a:cxnSpLocks/>
          </p:cNvCxnSpPr>
          <p:nvPr/>
        </p:nvCxnSpPr>
        <p:spPr>
          <a:xfrm flipH="1" flipV="1">
            <a:off x="2480454" y="2429774"/>
            <a:ext cx="1785667" cy="16562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/>
              <p:nvPr/>
            </p:nvSpPr>
            <p:spPr>
              <a:xfrm>
                <a:off x="1667417" y="1943019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417" y="1943019"/>
                <a:ext cx="1095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5E985F-7E9D-4225-AA6E-BB8B93BF860A}"/>
              </a:ext>
            </a:extLst>
          </p:cNvPr>
          <p:cNvCxnSpPr>
            <a:cxnSpLocks/>
          </p:cNvCxnSpPr>
          <p:nvPr/>
        </p:nvCxnSpPr>
        <p:spPr>
          <a:xfrm>
            <a:off x="2454576" y="2429774"/>
            <a:ext cx="0" cy="167933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DC9D7F-0F4D-44C2-90C4-AE25B07E9645}"/>
              </a:ext>
            </a:extLst>
          </p:cNvPr>
          <p:cNvCxnSpPr>
            <a:cxnSpLocks/>
          </p:cNvCxnSpPr>
          <p:nvPr/>
        </p:nvCxnSpPr>
        <p:spPr>
          <a:xfrm flipH="1">
            <a:off x="2480454" y="2403896"/>
            <a:ext cx="174253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/>
              <p:nvPr/>
            </p:nvSpPr>
            <p:spPr>
              <a:xfrm>
                <a:off x="2618127" y="4137800"/>
                <a:ext cx="1095550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27" y="4137800"/>
                <a:ext cx="1095550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/>
              <p:nvPr/>
            </p:nvSpPr>
            <p:spPr>
              <a:xfrm>
                <a:off x="4222987" y="2618530"/>
                <a:ext cx="1095550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87" y="2618530"/>
                <a:ext cx="1095550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>
            <a:cxnSpLocks/>
          </p:cNvCxnSpPr>
          <p:nvPr/>
        </p:nvCxnSpPr>
        <p:spPr>
          <a:xfrm rot="-2700000" flipV="1">
            <a:off x="4278702" y="1915061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 rot="-2700000">
            <a:off x="1892779" y="4111921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1722522" y="2183177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" y="2183177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4081288" y="1200830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88" y="1200830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77C9AD-FC19-4302-A6CD-4CFC964F1F5B}"/>
              </a:ext>
            </a:extLst>
          </p:cNvPr>
          <p:cNvCxnSpPr>
            <a:cxnSpLocks/>
          </p:cNvCxnSpPr>
          <p:nvPr/>
        </p:nvCxnSpPr>
        <p:spPr>
          <a:xfrm flipV="1">
            <a:off x="4252824" y="1708032"/>
            <a:ext cx="0" cy="2372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/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03" y="1978177"/>
                <a:ext cx="1095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5E985F-7E9D-4225-AA6E-BB8B93BF860A}"/>
              </a:ext>
            </a:extLst>
          </p:cNvPr>
          <p:cNvCxnSpPr>
            <a:cxnSpLocks/>
          </p:cNvCxnSpPr>
          <p:nvPr/>
        </p:nvCxnSpPr>
        <p:spPr>
          <a:xfrm rot="-2700000">
            <a:off x="4905113" y="1463317"/>
            <a:ext cx="0" cy="167933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DC9D7F-0F4D-44C2-90C4-AE25B07E9645}"/>
              </a:ext>
            </a:extLst>
          </p:cNvPr>
          <p:cNvCxnSpPr>
            <a:cxnSpLocks/>
          </p:cNvCxnSpPr>
          <p:nvPr/>
        </p:nvCxnSpPr>
        <p:spPr>
          <a:xfrm rot="-2700000" flipH="1">
            <a:off x="2789357" y="2289452"/>
            <a:ext cx="174253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/>
              <p:nvPr/>
            </p:nvSpPr>
            <p:spPr>
              <a:xfrm>
                <a:off x="4968679" y="3220190"/>
                <a:ext cx="1095550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79" y="3220190"/>
                <a:ext cx="1095550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/>
              <p:nvPr/>
            </p:nvSpPr>
            <p:spPr>
              <a:xfrm>
                <a:off x="2746514" y="3260722"/>
                <a:ext cx="1152982" cy="98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14" y="3260722"/>
                <a:ext cx="1152982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6C2-E298-45AE-8CD5-5498F472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B815-03E5-43C7-B169-78C0188E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4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Quantity that is either 0 or 1</a:t>
            </a:r>
          </a:p>
        </p:txBody>
      </p:sp>
      <p:pic>
        <p:nvPicPr>
          <p:cNvPr id="1028" name="Picture 4" descr="Image result for cd black background">
            <a:extLst>
              <a:ext uri="{FF2B5EF4-FFF2-40B4-BE49-F238E27FC236}">
                <a16:creationId xmlns:a16="http://schemas.microsoft.com/office/drawing/2014/main" id="{F5E16C67-E3BA-4DF1-9444-901622CE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t="18086" r="16777" b="12233"/>
          <a:stretch/>
        </p:blipFill>
        <p:spPr bwMode="auto">
          <a:xfrm>
            <a:off x="5282418" y="1477787"/>
            <a:ext cx="3671668" cy="333404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dget">
            <a:extLst>
              <a:ext uri="{FF2B5EF4-FFF2-40B4-BE49-F238E27FC236}">
                <a16:creationId xmlns:a16="http://schemas.microsoft.com/office/drawing/2014/main" id="{4B58F95F-A291-42B6-A5BC-1D512A98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4370" b="12063"/>
          <a:stretch/>
        </p:blipFill>
        <p:spPr bwMode="auto">
          <a:xfrm>
            <a:off x="4158762" y="4653990"/>
            <a:ext cx="3543300" cy="220401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178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F29-7317-493A-82B4-BB56C2C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in other bases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EC1DCE-9BF6-4C8D-B57D-0EFE1B11AF71}"/>
              </a:ext>
            </a:extLst>
          </p:cNvPr>
          <p:cNvCxnSpPr>
            <a:cxnSpLocks/>
          </p:cNvCxnSpPr>
          <p:nvPr/>
        </p:nvCxnSpPr>
        <p:spPr>
          <a:xfrm rot="-1500000" flipV="1">
            <a:off x="4222430" y="1886925"/>
            <a:ext cx="0" cy="4494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E0F94A-A606-4D30-A498-9FE20C09EA4F}"/>
              </a:ext>
            </a:extLst>
          </p:cNvPr>
          <p:cNvCxnSpPr>
            <a:cxnSpLocks/>
          </p:cNvCxnSpPr>
          <p:nvPr/>
        </p:nvCxnSpPr>
        <p:spPr>
          <a:xfrm rot="-1500000">
            <a:off x="1836507" y="4083785"/>
            <a:ext cx="4771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/>
              <p:nvPr/>
            </p:nvSpPr>
            <p:spPr>
              <a:xfrm>
                <a:off x="2538860" y="1598239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1B6C8-EA3B-4005-8789-245715C2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60" y="1598239"/>
                <a:ext cx="1095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/>
              <p:nvPr/>
            </p:nvSpPr>
            <p:spPr>
              <a:xfrm>
                <a:off x="4081288" y="1200830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31D4E0-3864-414B-B1E8-88660410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88" y="1200830"/>
                <a:ext cx="1095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77C9AD-FC19-4302-A6CD-4CFC964F1F5B}"/>
              </a:ext>
            </a:extLst>
          </p:cNvPr>
          <p:cNvCxnSpPr>
            <a:cxnSpLocks/>
          </p:cNvCxnSpPr>
          <p:nvPr/>
        </p:nvCxnSpPr>
        <p:spPr>
          <a:xfrm flipV="1">
            <a:off x="4210620" y="1708032"/>
            <a:ext cx="0" cy="2372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/>
              <p:nvPr/>
            </p:nvSpPr>
            <p:spPr>
              <a:xfrm>
                <a:off x="6147338" y="2784279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8F91B-A3D1-4550-9EEB-1B4EA8166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38" y="2784279"/>
                <a:ext cx="1095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5E985F-7E9D-4225-AA6E-BB8B93BF860A}"/>
              </a:ext>
            </a:extLst>
          </p:cNvPr>
          <p:cNvCxnSpPr>
            <a:cxnSpLocks/>
          </p:cNvCxnSpPr>
          <p:nvPr/>
        </p:nvCxnSpPr>
        <p:spPr>
          <a:xfrm>
            <a:off x="4199896" y="1765150"/>
            <a:ext cx="891135" cy="195946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DC9D7F-0F4D-44C2-90C4-AE25B07E9645}"/>
              </a:ext>
            </a:extLst>
          </p:cNvPr>
          <p:cNvCxnSpPr>
            <a:cxnSpLocks/>
          </p:cNvCxnSpPr>
          <p:nvPr/>
        </p:nvCxnSpPr>
        <p:spPr>
          <a:xfrm flipH="1">
            <a:off x="3367213" y="1817517"/>
            <a:ext cx="783776" cy="45514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/>
              <p:nvPr/>
            </p:nvSpPr>
            <p:spPr>
              <a:xfrm>
                <a:off x="4682920" y="3765685"/>
                <a:ext cx="1095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FDA37D-3717-4D97-9E2B-F54A067A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20" y="3765685"/>
                <a:ext cx="10955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/>
              <p:nvPr/>
            </p:nvSpPr>
            <p:spPr>
              <a:xfrm>
                <a:off x="2505169" y="2788850"/>
                <a:ext cx="1152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E7FF4-AAC0-49C0-A329-48E23333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69" y="2788850"/>
                <a:ext cx="11529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50941-52DF-45D1-BA62-9CEE24B5EE93}"/>
                  </a:ext>
                </a:extLst>
              </p:cNvPr>
              <p:cNvSpPr txBox="1"/>
              <p:nvPr/>
            </p:nvSpPr>
            <p:spPr>
              <a:xfrm>
                <a:off x="3477025" y="2957163"/>
                <a:ext cx="10955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l-GR" sz="2800" b="0" dirty="0"/>
              </a:p>
              <a:p>
                <a:endParaRPr lang="en-GB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50941-52DF-45D1-BA62-9CEE24B5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25" y="2957163"/>
                <a:ext cx="109555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D6DDA-F2D6-4C7E-AA03-D37DACC96B81}"/>
                  </a:ext>
                </a:extLst>
              </p:cNvPr>
              <p:cNvSpPr txBox="1"/>
              <p:nvPr/>
            </p:nvSpPr>
            <p:spPr>
              <a:xfrm>
                <a:off x="3940608" y="3387623"/>
                <a:ext cx="10955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l-GR" sz="2800" b="0" dirty="0"/>
              </a:p>
              <a:p>
                <a:endParaRPr lang="en-GB" sz="28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5D6DDA-F2D6-4C7E-AA03-D37DACC96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08" y="3387623"/>
                <a:ext cx="1095550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Entanglement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49471-4FAC-4CA3-8C0F-B9DFD2303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06662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49471-4FAC-4CA3-8C0F-B9DFD2303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06662"/>
                <a:ext cx="7886700" cy="4351338"/>
              </a:xfrm>
              <a:blipFill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0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Wait, how’s this different from having two correlated coins?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49471-4FAC-4CA3-8C0F-B9DFD2303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06662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49471-4FAC-4CA3-8C0F-B9DFD2303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06662"/>
                <a:ext cx="7886700" cy="4351338"/>
              </a:xfrm>
              <a:blipFill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00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Wait, how’s this different from having two correlated coins?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79E3F2-2F6C-477E-AF7E-6C26FF70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194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Wait, how’s this different from having two correlated coins?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081790-12E3-4747-8A44-188E9880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7363" y="3429000"/>
            <a:ext cx="1440587" cy="1437396"/>
          </a:xfr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53C600A-3548-4004-A0DD-60931E9F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6052" y="3429000"/>
            <a:ext cx="1440587" cy="1437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F84F7-2F82-445C-BC14-69C8EAC8B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9925" y="2548297"/>
            <a:ext cx="3323199" cy="319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DC7F65-9BAA-4F57-A5AC-9C59D9637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91445" y="2548296"/>
            <a:ext cx="3323199" cy="3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73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Wait, how’s this different from having two correlated coins?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081790-12E3-4747-8A44-188E9880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7363" y="3429000"/>
            <a:ext cx="1440587" cy="1437396"/>
          </a:xfr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53C600A-3548-4004-A0DD-60931E9F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6052" y="3429000"/>
            <a:ext cx="1440587" cy="1437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DC7F65-9BAA-4F57-A5AC-9C59D9637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91445" y="2548296"/>
            <a:ext cx="3323199" cy="3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88CB-5DAC-4331-9E88-0CF3FC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Wait, how’s this different from having two correlated coins?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081790-12E3-4747-8A44-188E9880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7363" y="3429000"/>
            <a:ext cx="1440587" cy="1437396"/>
          </a:xfr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53C600A-3548-4004-A0DD-60931E9F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6052" y="3429000"/>
            <a:ext cx="1440587" cy="14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04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FC5CF9-206A-4EFF-B384-D436A1298E0C}"/>
              </a:ext>
            </a:extLst>
          </p:cNvPr>
          <p:cNvGrpSpPr/>
          <p:nvPr/>
        </p:nvGrpSpPr>
        <p:grpSpPr>
          <a:xfrm>
            <a:off x="965403" y="2412753"/>
            <a:ext cx="7213194" cy="2637548"/>
            <a:chOff x="1447791" y="2370550"/>
            <a:chExt cx="6093461" cy="22281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28AFC-2276-4CB9-8383-35E96E5D4D12}"/>
                </a:ext>
              </a:extLst>
            </p:cNvPr>
            <p:cNvCxnSpPr/>
            <p:nvPr/>
          </p:nvCxnSpPr>
          <p:spPr>
            <a:xfrm flipV="1">
              <a:off x="2642633" y="2394371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8BF3FE-6536-42F7-B052-F3D95549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1" y="3469368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486D2-F537-4C93-B85F-880E56D0A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952" y="2591288"/>
              <a:ext cx="902882" cy="837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629165-12DD-4BDF-BA02-9E86413A8C98}"/>
                </a:ext>
              </a:extLst>
            </p:cNvPr>
            <p:cNvCxnSpPr/>
            <p:nvPr/>
          </p:nvCxnSpPr>
          <p:spPr>
            <a:xfrm flipV="1">
              <a:off x="6346410" y="2370550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58AB1DA-E933-4240-86FC-C0268709BE5C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68" y="3445547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B998D4-EDE8-40A9-8CAD-5F55C82AA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729" y="2567467"/>
              <a:ext cx="902882" cy="837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969" y="942876"/>
                <a:ext cx="2260062" cy="1075150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969" y="942876"/>
                <a:ext cx="2260062" cy="1075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5562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28AFC-2276-4CB9-8383-35E96E5D4D12}"/>
              </a:ext>
            </a:extLst>
          </p:cNvPr>
          <p:cNvCxnSpPr>
            <a:cxnSpLocks/>
          </p:cNvCxnSpPr>
          <p:nvPr/>
        </p:nvCxnSpPr>
        <p:spPr>
          <a:xfrm flipV="1">
            <a:off x="2379809" y="2440951"/>
            <a:ext cx="0" cy="260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BF3FE-6536-42F7-B052-F3D955490C09}"/>
              </a:ext>
            </a:extLst>
          </p:cNvPr>
          <p:cNvCxnSpPr>
            <a:cxnSpLocks/>
          </p:cNvCxnSpPr>
          <p:nvPr/>
        </p:nvCxnSpPr>
        <p:spPr>
          <a:xfrm>
            <a:off x="965403" y="3713489"/>
            <a:ext cx="28288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C486D2-F537-4C93-B85F-880E56D0A15B}"/>
              </a:ext>
            </a:extLst>
          </p:cNvPr>
          <p:cNvCxnSpPr>
            <a:cxnSpLocks/>
          </p:cNvCxnSpPr>
          <p:nvPr/>
        </p:nvCxnSpPr>
        <p:spPr>
          <a:xfrm flipV="1">
            <a:off x="2384922" y="2405575"/>
            <a:ext cx="0" cy="12601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29165-12DD-4BDF-BA02-9E86413A8C98}"/>
              </a:ext>
            </a:extLst>
          </p:cNvPr>
          <p:cNvCxnSpPr>
            <a:cxnSpLocks/>
          </p:cNvCxnSpPr>
          <p:nvPr/>
        </p:nvCxnSpPr>
        <p:spPr>
          <a:xfrm flipV="1">
            <a:off x="6764191" y="2412753"/>
            <a:ext cx="0" cy="260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8AB1DA-E933-4240-86FC-C0268709BE5C}"/>
              </a:ext>
            </a:extLst>
          </p:cNvPr>
          <p:cNvCxnSpPr>
            <a:cxnSpLocks/>
          </p:cNvCxnSpPr>
          <p:nvPr/>
        </p:nvCxnSpPr>
        <p:spPr>
          <a:xfrm>
            <a:off x="5349785" y="3685291"/>
            <a:ext cx="28288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B998D4-EDE8-40A9-8CAD-5F55C82AABBD}"/>
              </a:ext>
            </a:extLst>
          </p:cNvPr>
          <p:cNvCxnSpPr>
            <a:cxnSpLocks/>
          </p:cNvCxnSpPr>
          <p:nvPr/>
        </p:nvCxnSpPr>
        <p:spPr>
          <a:xfrm flipH="1" flipV="1">
            <a:off x="6764191" y="2440951"/>
            <a:ext cx="5113" cy="11965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2750" y="942876"/>
                <a:ext cx="2058499" cy="64676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i="1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2750" y="942876"/>
                <a:ext cx="2058499" cy="6467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3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FC5CF9-206A-4EFF-B384-D436A1298E0C}"/>
              </a:ext>
            </a:extLst>
          </p:cNvPr>
          <p:cNvGrpSpPr/>
          <p:nvPr/>
        </p:nvGrpSpPr>
        <p:grpSpPr>
          <a:xfrm>
            <a:off x="965403" y="2412753"/>
            <a:ext cx="7213194" cy="2637548"/>
            <a:chOff x="1447791" y="2370550"/>
            <a:chExt cx="6093461" cy="22281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28AFC-2276-4CB9-8383-35E96E5D4D12}"/>
                </a:ext>
              </a:extLst>
            </p:cNvPr>
            <p:cNvCxnSpPr/>
            <p:nvPr/>
          </p:nvCxnSpPr>
          <p:spPr>
            <a:xfrm flipV="1">
              <a:off x="2642633" y="2394371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8BF3FE-6536-42F7-B052-F3D95549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1" y="3469368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486D2-F537-4C93-B85F-880E56D0A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952" y="2591288"/>
              <a:ext cx="902882" cy="837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629165-12DD-4BDF-BA02-9E86413A8C98}"/>
                </a:ext>
              </a:extLst>
            </p:cNvPr>
            <p:cNvCxnSpPr/>
            <p:nvPr/>
          </p:nvCxnSpPr>
          <p:spPr>
            <a:xfrm flipV="1">
              <a:off x="6346410" y="2370550"/>
              <a:ext cx="0" cy="2204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58AB1DA-E933-4240-86FC-C0268709BE5C}"/>
                </a:ext>
              </a:extLst>
            </p:cNvPr>
            <p:cNvCxnSpPr>
              <a:cxnSpLocks/>
            </p:cNvCxnSpPr>
            <p:nvPr/>
          </p:nvCxnSpPr>
          <p:spPr>
            <a:xfrm>
              <a:off x="5151568" y="3445547"/>
              <a:ext cx="23896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B998D4-EDE8-40A9-8CAD-5F55C82AA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729" y="2567467"/>
              <a:ext cx="902882" cy="837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969" y="942876"/>
                <a:ext cx="2260062" cy="1075150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8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8D9EE60-94C1-4473-BCD3-5E0A0BA1B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969" y="942876"/>
                <a:ext cx="2260062" cy="1075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18BF7-78A2-41EE-82C8-C79397BB634F}"/>
              </a:ext>
            </a:extLst>
          </p:cNvPr>
          <p:cNvCxnSpPr>
            <a:cxnSpLocks/>
          </p:cNvCxnSpPr>
          <p:nvPr/>
        </p:nvCxnSpPr>
        <p:spPr>
          <a:xfrm rot="17520000" flipV="1">
            <a:off x="2345328" y="2074688"/>
            <a:ext cx="0" cy="32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246512-D001-4505-8E32-41CEA20F6D0E}"/>
              </a:ext>
            </a:extLst>
          </p:cNvPr>
          <p:cNvCxnSpPr>
            <a:cxnSpLocks/>
          </p:cNvCxnSpPr>
          <p:nvPr/>
        </p:nvCxnSpPr>
        <p:spPr>
          <a:xfrm rot="17520000">
            <a:off x="578801" y="3710834"/>
            <a:ext cx="3553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5CD15-8949-4A6B-9607-695711D58BCB}"/>
                  </a:ext>
                </a:extLst>
              </p:cNvPr>
              <p:cNvSpPr txBox="1"/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5CD15-8949-4A6B-9607-695711D5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43" y="1618930"/>
                <a:ext cx="7667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CD04FB-57B5-413A-930B-1E2185C3B6C3}"/>
                  </a:ext>
                </a:extLst>
              </p:cNvPr>
              <p:cNvSpPr txBox="1"/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CD04FB-57B5-413A-930B-1E2185C3B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3" y="2681050"/>
                <a:ext cx="7667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45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3125</Words>
  <Application>Microsoft Office PowerPoint</Application>
  <PresentationFormat>On-screen Show (4:3)</PresentationFormat>
  <Paragraphs>856</Paragraphs>
  <Slides>162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72" baseType="lpstr">
      <vt:lpstr>Arial</vt:lpstr>
      <vt:lpstr>Calibri</vt:lpstr>
      <vt:lpstr>Calibri Light</vt:lpstr>
      <vt:lpstr>Cambria Math</vt:lpstr>
      <vt:lpstr>CMR10</vt:lpstr>
      <vt:lpstr>GillSans</vt:lpstr>
      <vt:lpstr>GillSans-Italic</vt:lpstr>
      <vt:lpstr>GillSans-SemiBold</vt:lpstr>
      <vt:lpstr>GillSans-SemiBoldItalic</vt:lpstr>
      <vt:lpstr>Office Theme</vt:lpstr>
      <vt:lpstr>Introduction to  Quantum Computing</vt:lpstr>
      <vt:lpstr>Overview</vt:lpstr>
      <vt:lpstr>Part I:  What is  Quantum Computation? </vt:lpstr>
      <vt:lpstr> Computation powered by Schrödinger's cat </vt:lpstr>
      <vt:lpstr> Computation powered by Schrödinger's cat </vt:lpstr>
      <vt:lpstr>Some History</vt:lpstr>
      <vt:lpstr>Classical bit</vt:lpstr>
      <vt:lpstr>Classical bit</vt:lpstr>
      <vt:lpstr>Classical bit</vt:lpstr>
      <vt:lpstr>Classical bit</vt:lpstr>
      <vt:lpstr>Classical bit</vt:lpstr>
      <vt:lpstr>Quantum bit</vt:lpstr>
      <vt:lpstr>Quantum bit</vt:lpstr>
      <vt:lpstr>Quantum bit</vt:lpstr>
      <vt:lpstr>Quantum bit</vt:lpstr>
      <vt:lpstr>Wait, you’re cheating!</vt:lpstr>
      <vt:lpstr>Wait, you’re cheating!</vt:lpstr>
      <vt:lpstr>Wait, you’re cheating!</vt:lpstr>
      <vt:lpstr>Wait, you’re cheating!</vt:lpstr>
      <vt:lpstr>Wait, you’re cheating!</vt:lpstr>
      <vt:lpstr>Wait, you’re cheating!</vt:lpstr>
      <vt:lpstr>Measurement</vt:lpstr>
      <vt:lpstr>Measurement</vt:lpstr>
      <vt:lpstr>Operations on classical bits</vt:lpstr>
      <vt:lpstr>Operations on one qubit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Hadamard gate</vt:lpstr>
      <vt:lpstr>Distinguishing |+⟩ from |-⟩</vt:lpstr>
      <vt:lpstr>Distinguishing |+⟩ from |-⟩</vt:lpstr>
      <vt:lpstr>Distinguishing |+⟩ from |-⟩</vt:lpstr>
      <vt:lpstr>Distinguishing |+⟩ from |-⟩</vt:lpstr>
      <vt:lpstr>More qubits</vt:lpstr>
      <vt:lpstr>Quantum circuit model</vt:lpstr>
      <vt:lpstr>Part II:  Are Quantum Computers more powerful? </vt:lpstr>
      <vt:lpstr>Computing Parity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Computing parity with quantum</vt:lpstr>
      <vt:lpstr>Wait a second, you’re cheating!</vt:lpstr>
      <vt:lpstr>Yeah, what about THIS???</vt:lpstr>
      <vt:lpstr>Well, fair enough. Please continue.</vt:lpstr>
      <vt:lpstr>Quantum parallelism</vt:lpstr>
      <vt:lpstr>Quantum parallelism</vt:lpstr>
      <vt:lpstr>Recipe for a quantum algorithm</vt:lpstr>
      <vt:lpstr>Recipe for a quantum algorithm</vt:lpstr>
      <vt:lpstr>Famous quantum speedups</vt:lpstr>
      <vt:lpstr>Famous quantum speedups</vt:lpstr>
      <vt:lpstr>Famous quantum speedups</vt:lpstr>
      <vt:lpstr>Conjectured complexity classes</vt:lpstr>
      <vt:lpstr>Change the Church-Turing thesis?</vt:lpstr>
      <vt:lpstr>Change the Church-Turing thesis?</vt:lpstr>
      <vt:lpstr>Part III:  Some Quantum Cryptograhy </vt:lpstr>
      <vt:lpstr>Results in cryptography</vt:lpstr>
      <vt:lpstr>Non-Locality</vt:lpstr>
      <vt:lpstr>CHSH game</vt:lpstr>
      <vt:lpstr>CHSH game</vt:lpstr>
      <vt:lpstr>CHSH game</vt:lpstr>
      <vt:lpstr>CHSH game</vt:lpstr>
      <vt:lpstr>CHSH game</vt:lpstr>
      <vt:lpstr>CHSH game</vt:lpstr>
      <vt:lpstr>How do quantum players play?</vt:lpstr>
      <vt:lpstr>Measurement in other bases</vt:lpstr>
      <vt:lpstr>Measurement in other bases</vt:lpstr>
      <vt:lpstr>Measurement in other bases</vt:lpstr>
      <vt:lpstr>Measurement in other bases</vt:lpstr>
      <vt:lpstr>Measurement in other bases</vt:lpstr>
      <vt:lpstr>Measurement in other bases</vt:lpstr>
      <vt:lpstr>Measurement in other bases</vt:lpstr>
      <vt:lpstr>Entanglement</vt:lpstr>
      <vt:lpstr>Wait, how’s this different from having two correlated coins?</vt:lpstr>
      <vt:lpstr>Wait, how’s this different from having two correlated coins?</vt:lpstr>
      <vt:lpstr>Wait, how’s this different from having two correlated coins?</vt:lpstr>
      <vt:lpstr>Wait, how’s this different from having two correlated coins?</vt:lpstr>
      <vt:lpstr>Wait, how’s this different from having two correlated coins?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how does this happen?</vt:lpstr>
      <vt:lpstr>CHSH quantum strategy</vt:lpstr>
      <vt:lpstr>CHSH quantum strategy</vt:lpstr>
      <vt:lpstr>CHSH quantum strategy</vt:lpstr>
      <vt:lpstr>CHSH quantum strategy</vt:lpstr>
      <vt:lpstr>CHSH quantum strategy</vt:lpstr>
      <vt:lpstr>CHSH quantum strategy</vt:lpstr>
      <vt:lpstr>CHSH quantum strategy</vt:lpstr>
      <vt:lpstr>CHSH quantum strategy</vt:lpstr>
      <vt:lpstr>CHSH quantum strategy</vt:lpstr>
      <vt:lpstr>Bell inequality violation</vt:lpstr>
      <vt:lpstr>Quantum key distribution [BB’84]</vt:lpstr>
      <vt:lpstr>No-cloning theorem</vt:lpstr>
      <vt:lpstr>No-cloning theorem</vt:lpstr>
      <vt:lpstr>No-cloning theorem</vt:lpstr>
      <vt:lpstr>No-cloning theorem</vt:lpstr>
      <vt:lpstr>No-cloning theorem</vt:lpstr>
      <vt:lpstr>No-cloning theorem</vt:lpstr>
      <vt:lpstr>No-cloning theorem</vt:lpstr>
      <vt:lpstr>No-cloning theorem</vt:lpstr>
      <vt:lpstr>Quantum Key distribution (part 1)</vt:lpstr>
      <vt:lpstr>Quantum Key distribution (part 1)</vt:lpstr>
      <vt:lpstr>Quantum Key distribution (part 1)</vt:lpstr>
      <vt:lpstr>Quantum Key distribution (part 1)</vt:lpstr>
      <vt:lpstr>Quantum Key distribution (part 1)</vt:lpstr>
      <vt:lpstr>Quantum Key distribution (part 1)</vt:lpstr>
      <vt:lpstr>Quantum Key distribution (part 1)</vt:lpstr>
      <vt:lpstr>Quantum Key distribution (part 2)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</vt:lpstr>
      <vt:lpstr>Position verification: attack</vt:lpstr>
      <vt:lpstr>Position verification: attack</vt:lpstr>
      <vt:lpstr>Position verification: attack</vt:lpstr>
      <vt:lpstr>Position verification: attack</vt:lpstr>
      <vt:lpstr>Position verification: attack</vt:lpstr>
      <vt:lpstr>Position verification: attack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But wait!!!</vt:lpstr>
      <vt:lpstr>But wait!!!</vt:lpstr>
      <vt:lpstr>But wait!!!</vt:lpstr>
      <vt:lpstr>What to bring home?</vt:lpstr>
      <vt:lpstr>FAQs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Quantum Computing</dc:title>
  <dc:creator>Giannicola Scarpa</dc:creator>
  <cp:lastModifiedBy>Giannicola Scarpa</cp:lastModifiedBy>
  <cp:revision>100</cp:revision>
  <dcterms:created xsi:type="dcterms:W3CDTF">2019-04-06T14:37:44Z</dcterms:created>
  <dcterms:modified xsi:type="dcterms:W3CDTF">2019-04-09T20:53:34Z</dcterms:modified>
</cp:coreProperties>
</file>