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78" r:id="rId4"/>
    <p:sldMasterId id="2147483980" r:id="rId5"/>
    <p:sldMasterId id="2147483982" r:id="rId6"/>
    <p:sldMasterId id="2147483984" r:id="rId7"/>
    <p:sldMasterId id="2147483993" r:id="rId8"/>
    <p:sldMasterId id="2147483997" r:id="rId9"/>
  </p:sldMasterIdLst>
  <p:notesMasterIdLst>
    <p:notesMasterId r:id="rId39"/>
  </p:notesMasterIdLst>
  <p:handoutMasterIdLst>
    <p:handoutMasterId r:id="rId40"/>
  </p:handoutMasterIdLst>
  <p:sldIdLst>
    <p:sldId id="808" r:id="rId10"/>
    <p:sldId id="809" r:id="rId11"/>
    <p:sldId id="810" r:id="rId12"/>
    <p:sldId id="811" r:id="rId13"/>
    <p:sldId id="812" r:id="rId14"/>
    <p:sldId id="820" r:id="rId15"/>
    <p:sldId id="813" r:id="rId16"/>
    <p:sldId id="822" r:id="rId17"/>
    <p:sldId id="823" r:id="rId18"/>
    <p:sldId id="824" r:id="rId19"/>
    <p:sldId id="825" r:id="rId20"/>
    <p:sldId id="826" r:id="rId21"/>
    <p:sldId id="827" r:id="rId22"/>
    <p:sldId id="828" r:id="rId23"/>
    <p:sldId id="829" r:id="rId24"/>
    <p:sldId id="830" r:id="rId25"/>
    <p:sldId id="831" r:id="rId26"/>
    <p:sldId id="832" r:id="rId27"/>
    <p:sldId id="773" r:id="rId28"/>
    <p:sldId id="774" r:id="rId29"/>
    <p:sldId id="833" r:id="rId30"/>
    <p:sldId id="798" r:id="rId31"/>
    <p:sldId id="777" r:id="rId32"/>
    <p:sldId id="780" r:id="rId33"/>
    <p:sldId id="838" r:id="rId34"/>
    <p:sldId id="834" r:id="rId35"/>
    <p:sldId id="835" r:id="rId36"/>
    <p:sldId id="837" r:id="rId37"/>
    <p:sldId id="819" r:id="rId38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rgbClr val="000000"/>
        </a:solidFill>
        <a:latin typeface="Arial" pitchFamily="34" charset="0"/>
        <a:ea typeface="ヒラギノ角ゴ ProN W3" charset="-128"/>
        <a:cs typeface="Arial" pitchFamily="34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rgbClr val="000000"/>
        </a:solidFill>
        <a:latin typeface="Arial" pitchFamily="34" charset="0"/>
        <a:ea typeface="ヒラギノ角ゴ ProN W3" charset="-128"/>
        <a:cs typeface="Arial" pitchFamily="34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rgbClr val="000000"/>
        </a:solidFill>
        <a:latin typeface="Arial" pitchFamily="34" charset="0"/>
        <a:ea typeface="ヒラギノ角ゴ ProN W3" charset="-128"/>
        <a:cs typeface="Arial" pitchFamily="34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rgbClr val="000000"/>
        </a:solidFill>
        <a:latin typeface="Arial" pitchFamily="34" charset="0"/>
        <a:ea typeface="ヒラギノ角ゴ ProN W3" charset="-128"/>
        <a:cs typeface="Arial" pitchFamily="34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rgbClr val="000000"/>
        </a:solidFill>
        <a:latin typeface="Arial" pitchFamily="34" charset="0"/>
        <a:ea typeface="ヒラギノ角ゴ ProN W3" charset="-128"/>
        <a:cs typeface="Arial" pitchFamily="34" charset="0"/>
        <a:sym typeface="Gill Sans" charset="0"/>
      </a:defRPr>
    </a:lvl5pPr>
    <a:lvl6pPr marL="2286000" algn="l" defTabSz="914400" rtl="0" eaLnBrk="1" latinLnBrk="0" hangingPunct="1">
      <a:defRPr sz="2800" u="sng" kern="1200">
        <a:solidFill>
          <a:srgbClr val="000000"/>
        </a:solidFill>
        <a:latin typeface="Arial" pitchFamily="34" charset="0"/>
        <a:ea typeface="ヒラギノ角ゴ ProN W3" charset="-128"/>
        <a:cs typeface="Arial" pitchFamily="34" charset="0"/>
        <a:sym typeface="Gill Sans" charset="0"/>
      </a:defRPr>
    </a:lvl6pPr>
    <a:lvl7pPr marL="2743200" algn="l" defTabSz="914400" rtl="0" eaLnBrk="1" latinLnBrk="0" hangingPunct="1">
      <a:defRPr sz="2800" u="sng" kern="1200">
        <a:solidFill>
          <a:srgbClr val="000000"/>
        </a:solidFill>
        <a:latin typeface="Arial" pitchFamily="34" charset="0"/>
        <a:ea typeface="ヒラギノ角ゴ ProN W3" charset="-128"/>
        <a:cs typeface="Arial" pitchFamily="34" charset="0"/>
        <a:sym typeface="Gill Sans" charset="0"/>
      </a:defRPr>
    </a:lvl7pPr>
    <a:lvl8pPr marL="3200400" algn="l" defTabSz="914400" rtl="0" eaLnBrk="1" latinLnBrk="0" hangingPunct="1">
      <a:defRPr sz="2800" u="sng" kern="1200">
        <a:solidFill>
          <a:srgbClr val="000000"/>
        </a:solidFill>
        <a:latin typeface="Arial" pitchFamily="34" charset="0"/>
        <a:ea typeface="ヒラギノ角ゴ ProN W3" charset="-128"/>
        <a:cs typeface="Arial" pitchFamily="34" charset="0"/>
        <a:sym typeface="Gill Sans" charset="0"/>
      </a:defRPr>
    </a:lvl8pPr>
    <a:lvl9pPr marL="3657600" algn="l" defTabSz="914400" rtl="0" eaLnBrk="1" latinLnBrk="0" hangingPunct="1">
      <a:defRPr sz="2800" u="sng" kern="1200">
        <a:solidFill>
          <a:srgbClr val="000000"/>
        </a:solidFill>
        <a:latin typeface="Arial" pitchFamily="34" charset="0"/>
        <a:ea typeface="ヒラギノ角ゴ ProN W3" charset="-128"/>
        <a:cs typeface="Arial" pitchFamily="34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58A"/>
    <a:srgbClr val="BAAE4D"/>
    <a:srgbClr val="FFCC00"/>
    <a:srgbClr val="339933"/>
    <a:srgbClr val="7030A0"/>
    <a:srgbClr val="99FF66"/>
    <a:srgbClr val="000000"/>
    <a:srgbClr val="3399FF"/>
    <a:srgbClr val="FF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7389" autoAdjust="0"/>
  </p:normalViewPr>
  <p:slideViewPr>
    <p:cSldViewPr>
      <p:cViewPr>
        <p:scale>
          <a:sx n="69" d="100"/>
          <a:sy n="69" d="100"/>
        </p:scale>
        <p:origin x="-1728" y="-128"/>
      </p:cViewPr>
      <p:guideLst>
        <p:guide orient="horz" pos="3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416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u="none">
                <a:latin typeface="Gill Sans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Gill Sans" charset="0"/>
                <a:cs typeface="+mn-cs"/>
              </a:defRPr>
            </a:lvl1pPr>
          </a:lstStyle>
          <a:p>
            <a:pPr>
              <a:defRPr/>
            </a:pPr>
            <a:fld id="{6B5CFEF2-7612-4668-A35E-0E642973E7A0}" type="datetimeFigureOut">
              <a:rPr lang="es-ES_tradnl"/>
              <a:pPr>
                <a:defRPr/>
              </a:pPr>
              <a:t>3/7/2014</a:t>
            </a:fld>
            <a:endParaRPr lang="es-ES_tradnl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u="none">
                <a:latin typeface="Gill Sans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Gill Sans" charset="0"/>
                <a:cs typeface="+mn-cs"/>
              </a:defRPr>
            </a:lvl1pPr>
          </a:lstStyle>
          <a:p>
            <a:pPr>
              <a:defRPr/>
            </a:pPr>
            <a:fld id="{210A3894-B7F7-4B95-A57D-72E1918BE834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277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u="none"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Gill Sans" charset="0"/>
                <a:cs typeface="+mn-cs"/>
              </a:defRPr>
            </a:lvl1pPr>
          </a:lstStyle>
          <a:p>
            <a:pPr>
              <a:defRPr/>
            </a:pPr>
            <a:fld id="{B4833101-BE3D-4B46-8CAD-A39F8C6AD14D}" type="datetimeFigureOut">
              <a:rPr lang="es-ES"/>
              <a:pPr>
                <a:defRPr/>
              </a:pPr>
              <a:t>3/7/2014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u="none"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Gill Sans" charset="0"/>
                <a:cs typeface="+mn-cs"/>
              </a:defRPr>
            </a:lvl1pPr>
          </a:lstStyle>
          <a:p>
            <a:pPr>
              <a:defRPr/>
            </a:pPr>
            <a:fld id="{4DE2A753-E55B-4ACD-8F25-19C91324C5F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277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E2A753-E55B-4ACD-8F25-19C91324C5FA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388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D24C-4941-5645-9609-BB64BEA418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24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8E828-4E4D-435D-A59A-D761DBBCDF63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565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8E828-4E4D-435D-A59A-D761DBBCDF63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976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9D995-2D73-455D-B86E-0326A1409FDB}" type="slidenum">
              <a:rPr lang="en-US"/>
              <a:pPr/>
              <a:t>27</a:t>
            </a:fld>
            <a:endParaRPr lang="en-US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5" y="4716949"/>
            <a:ext cx="5335867" cy="4467469"/>
          </a:xfrm>
        </p:spPr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9D995-2D73-455D-B86E-0326A1409FDB}" type="slidenum">
              <a:rPr lang="en-US"/>
              <a:pPr/>
              <a:t>28</a:t>
            </a:fld>
            <a:endParaRPr lang="en-US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615" y="4716949"/>
            <a:ext cx="5335867" cy="4467469"/>
          </a:xfrm>
        </p:spPr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658FD-24D8-E64A-A376-4A0D941BC92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F2409-AF13-3C46-A649-ABEE3B96CFF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F2409-AF13-3C46-A649-ABEE3B96CFF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8E828-4E4D-435D-A59A-D761DBBCDF63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8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8E828-4E4D-435D-A59A-D761DBBCDF63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75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 eaLnBrk="1" hangingPunct="1">
              <a:buFont typeface="Arial" pitchFamily="34" charset="0"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 eaLnBrk="1" hangingPunct="1">
              <a:buFont typeface="Arial" pitchFamily="34" charset="0"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defRPr/>
            </a:pPr>
            <a:endParaRPr lang="en-GB" sz="1400" kern="0" dirty="0" smtClean="0"/>
          </a:p>
          <a:p>
            <a:pPr marL="0" lvl="1">
              <a:defRPr/>
            </a:pPr>
            <a:endParaRPr lang="en-GB" sz="1050" kern="0" dirty="0" smtClean="0"/>
          </a:p>
          <a:p>
            <a:pPr>
              <a:defRPr/>
            </a:pPr>
            <a:endParaRPr lang="es-ES" dirty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2DB07CE-5636-48D7-AE79-839D5E1DB29C}" type="slidenum">
              <a:rPr lang="en-US" sz="1200" u="none" smtClean="0">
                <a:latin typeface="Gill Sans" charset="0"/>
              </a:rPr>
              <a:pPr eaLnBrk="1" hangingPunct="1"/>
              <a:t>15</a:t>
            </a:fld>
            <a:endParaRPr lang="en-US" sz="1200" u="none" smtClean="0">
              <a:latin typeface="Gill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15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98" y="6464186"/>
            <a:ext cx="279065" cy="2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fld id="{9D9F8B9A-560A-470D-9EA6-79F5999904E6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661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2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1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25880" y="6464175"/>
            <a:ext cx="279065" cy="292350"/>
          </a:xfrm>
          <a:prstGeom prst="rect">
            <a:avLst/>
          </a:prstGeom>
        </p:spPr>
        <p:txBody>
          <a:bodyPr/>
          <a:lstStyle/>
          <a:p>
            <a:fld id="{9D9F8B9A-560A-470D-9EA6-79F5999904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60432" y="-1"/>
            <a:ext cx="683568" cy="836613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 smtClean="0"/>
              <a:t>Nº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 smtClean="0"/>
              <a:t>Slide Title (24 </a:t>
            </a:r>
            <a:r>
              <a:rPr lang="en-GB" dirty="0" err="1" smtClean="0"/>
              <a:t>pts</a:t>
            </a:r>
            <a:r>
              <a:rPr lang="en-GB" dirty="0" smtClean="0"/>
              <a:t> – 1 line)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46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  <a:prstGeom prst="rect">
            <a:avLst/>
          </a:prstGeom>
        </p:spPr>
        <p:txBody>
          <a:bodyPr/>
          <a:lstStyle/>
          <a:p>
            <a:r>
              <a:rPr lang="es-ES" noProof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6D7"/>
              </a:buClr>
              <a:buSzPct val="200000"/>
              <a:buFontTx/>
              <a:buChar char="•"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6D7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E51"/>
              </a:buClr>
              <a:buSzTx/>
              <a:buFontTx/>
              <a:buChar char="•"/>
              <a:tabLst/>
              <a:defRPr/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0443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22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7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-36512" y="10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 smtClean="0"/>
              <a:t>Slide Title (24 </a:t>
            </a:r>
            <a:r>
              <a:rPr lang="en-GB" dirty="0" err="1" smtClean="0"/>
              <a:t>pts</a:t>
            </a:r>
            <a:r>
              <a:rPr lang="en-GB" dirty="0" smtClean="0"/>
              <a:t> – 1 line)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23850" y="1196975"/>
            <a:ext cx="8496300" cy="4824413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Char char="•"/>
              <a:defRPr sz="2400"/>
            </a:lvl1pPr>
            <a:lvl2pPr marL="800100" indent="-342900">
              <a:buFont typeface="Arial"/>
              <a:buChar char="•"/>
              <a:defRPr sz="2000"/>
            </a:lvl2pPr>
            <a:lvl3pPr marL="1257300" indent="-342900">
              <a:buFont typeface="Arial"/>
              <a:buChar char="•"/>
              <a:defRPr sz="1800"/>
            </a:lvl3pPr>
            <a:lvl4pPr marL="1714500" indent="-34290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880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4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25898" y="6464186"/>
            <a:ext cx="279065" cy="292351"/>
          </a:xfrm>
          <a:prstGeom prst="rect">
            <a:avLst/>
          </a:prstGeom>
        </p:spPr>
        <p:txBody>
          <a:bodyPr/>
          <a:lstStyle/>
          <a:p>
            <a:fld id="{9D9F8B9A-560A-470D-9EA6-79F5999904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60432" y="-1"/>
            <a:ext cx="683568" cy="836613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 smtClean="0"/>
              <a:t>Nº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-1" y="3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 smtClean="0"/>
              <a:t>Slide Title (24 </a:t>
            </a:r>
            <a:r>
              <a:rPr lang="en-GB" dirty="0" err="1" smtClean="0"/>
              <a:t>pts</a:t>
            </a:r>
            <a:r>
              <a:rPr lang="en-GB" dirty="0" smtClean="0"/>
              <a:t> – 1 line)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80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5"/>
            <a:ext cx="8229600" cy="647700"/>
          </a:xfrm>
          <a:prstGeom prst="rect">
            <a:avLst/>
          </a:prstGeom>
        </p:spPr>
        <p:txBody>
          <a:bodyPr/>
          <a:lstStyle/>
          <a:p>
            <a:r>
              <a:rPr lang="es-ES" noProof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6D7"/>
              </a:buClr>
              <a:buSzPct val="200000"/>
              <a:buFontTx/>
              <a:buChar char="•"/>
              <a:tabLst/>
              <a:defRPr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6D7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E51"/>
              </a:buClr>
              <a:buSzTx/>
              <a:buFontTx/>
              <a:buChar char="•"/>
              <a:tabLst/>
              <a:defRPr/>
            </a:lvl3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4553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915"/>
            <a:ext cx="8229600" cy="6477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96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25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-36512" y="10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 smtClean="0"/>
              <a:t>Slide Title (24 </a:t>
            </a:r>
            <a:r>
              <a:rPr lang="en-GB" dirty="0" err="1" smtClean="0"/>
              <a:t>pts</a:t>
            </a:r>
            <a:r>
              <a:rPr lang="en-GB" dirty="0" smtClean="0"/>
              <a:t> – 1 line)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23850" y="1196975"/>
            <a:ext cx="8496300" cy="4824413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Char char="•"/>
              <a:defRPr sz="2400"/>
            </a:lvl1pPr>
            <a:lvl2pPr marL="800100" indent="-342900">
              <a:buFont typeface="Arial"/>
              <a:buChar char="•"/>
              <a:defRPr sz="2000"/>
            </a:lvl2pPr>
            <a:lvl3pPr marL="1257300" indent="-342900">
              <a:buFont typeface="Arial"/>
              <a:buChar char="•"/>
              <a:defRPr sz="1800"/>
            </a:lvl3pPr>
            <a:lvl4pPr marL="1714500" indent="-34290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760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-1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 smtClean="0"/>
              <a:t>Slide Title (24 </a:t>
            </a:r>
            <a:r>
              <a:rPr lang="en-GB" dirty="0" err="1" smtClean="0"/>
              <a:t>pts</a:t>
            </a:r>
            <a:r>
              <a:rPr lang="en-GB" dirty="0" smtClean="0"/>
              <a:t> – 1 line)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61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ítu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07520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426255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92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32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10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10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0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3"/>
          <p:cNvSpPr>
            <a:spLocks/>
          </p:cNvSpPr>
          <p:nvPr userDrawn="1"/>
        </p:nvSpPr>
        <p:spPr bwMode="auto">
          <a:xfrm rot="10800000">
            <a:off x="7164311" y="6332539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sp>
        <p:nvSpPr>
          <p:cNvPr id="7173" name="Rectangle 12"/>
          <p:cNvSpPr>
            <a:spLocks/>
          </p:cNvSpPr>
          <p:nvPr userDrawn="1"/>
        </p:nvSpPr>
        <p:spPr bwMode="auto">
          <a:xfrm rot="10800000">
            <a:off x="8015699" y="6332539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sp>
        <p:nvSpPr>
          <p:cNvPr id="7174" name="Rectangle 14"/>
          <p:cNvSpPr>
            <a:spLocks/>
          </p:cNvSpPr>
          <p:nvPr userDrawn="1"/>
        </p:nvSpPr>
        <p:spPr bwMode="auto">
          <a:xfrm rot="10800000">
            <a:off x="6268916" y="6332539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sp>
        <p:nvSpPr>
          <p:cNvPr id="7175" name="Rectangle 15"/>
          <p:cNvSpPr>
            <a:spLocks/>
          </p:cNvSpPr>
          <p:nvPr userDrawn="1"/>
        </p:nvSpPr>
        <p:spPr bwMode="auto">
          <a:xfrm rot="10800000">
            <a:off x="-5857" y="6332539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sp>
        <p:nvSpPr>
          <p:cNvPr id="7176" name="Rectangle 4"/>
          <p:cNvSpPr>
            <a:spLocks/>
          </p:cNvSpPr>
          <p:nvPr userDrawn="1"/>
        </p:nvSpPr>
        <p:spPr bwMode="auto">
          <a:xfrm>
            <a:off x="8417187" y="56"/>
            <a:ext cx="65943" cy="836613"/>
          </a:xfrm>
          <a:prstGeom prst="rect">
            <a:avLst/>
          </a:prstGeom>
          <a:solidFill>
            <a:srgbClr val="003B45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grpSp>
        <p:nvGrpSpPr>
          <p:cNvPr id="7177" name="Agrupar 13"/>
          <p:cNvGrpSpPr>
            <a:grpSpLocks/>
          </p:cNvGrpSpPr>
          <p:nvPr userDrawn="1"/>
        </p:nvGrpSpPr>
        <p:grpSpPr bwMode="auto">
          <a:xfrm flipH="1">
            <a:off x="-5862" y="836615"/>
            <a:ext cx="9144000" cy="49212"/>
            <a:chOff x="-6350" y="6332112"/>
            <a:chExt cx="9906000" cy="49216"/>
          </a:xfrm>
        </p:grpSpPr>
        <p:sp>
          <p:nvSpPr>
            <p:cNvPr id="7179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 u="none">
                <a:solidFill>
                  <a:srgbClr val="003245"/>
                </a:solidFill>
                <a:latin typeface="Trebuchet MS"/>
                <a:ea typeface="ヒラギノ角ゴ ProN W3"/>
              </a:endParaRPr>
            </a:p>
          </p:txBody>
        </p:sp>
        <p:sp>
          <p:nvSpPr>
            <p:cNvPr id="7180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 u="none">
                <a:solidFill>
                  <a:srgbClr val="003245"/>
                </a:solidFill>
                <a:latin typeface="Trebuchet MS"/>
                <a:ea typeface="ヒラギノ角ゴ ProN W3"/>
              </a:endParaRPr>
            </a:p>
          </p:txBody>
        </p:sp>
        <p:sp>
          <p:nvSpPr>
            <p:cNvPr id="7181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 u="none">
                <a:solidFill>
                  <a:srgbClr val="003245"/>
                </a:solidFill>
                <a:latin typeface="Trebuchet MS"/>
                <a:ea typeface="ヒラギノ角ゴ ProN W3"/>
              </a:endParaRPr>
            </a:p>
          </p:txBody>
        </p:sp>
        <p:sp>
          <p:nvSpPr>
            <p:cNvPr id="7182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 u="none">
                <a:solidFill>
                  <a:srgbClr val="003245"/>
                </a:solidFill>
                <a:latin typeface="Trebuchet MS"/>
                <a:ea typeface="ヒラギノ角ゴ ProN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92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6" r:id="rId2"/>
    <p:sldLayoutId id="2147483987" r:id="rId3"/>
    <p:sldLayoutId id="2147483988" r:id="rId4"/>
    <p:sldLayoutId id="2147483990" r:id="rId5"/>
    <p:sldLayoutId id="2147483991" r:id="rId6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174625" indent="0" algn="l" rtl="0" eaLnBrk="0" fontAlgn="base" hangingPunct="0">
        <a:spcBef>
          <a:spcPct val="0"/>
        </a:spcBef>
        <a:spcAft>
          <a:spcPct val="0"/>
        </a:spcAft>
        <a:defRPr lang="en-US" sz="2400" kern="1200" dirty="0">
          <a:solidFill>
            <a:schemeClr val="tx1"/>
          </a:solidFill>
          <a:latin typeface="Trebuchet MS" pitchFamily="34" charset="0"/>
          <a:ea typeface="ヒラギノ角ゴ Pro W3" charset="-128"/>
          <a:cs typeface="+mn-cs"/>
          <a:sym typeface="Trebuchet M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4"/>
          <p:cNvGrpSpPr>
            <a:grpSpLocks/>
          </p:cNvGrpSpPr>
          <p:nvPr userDrawn="1"/>
        </p:nvGrpSpPr>
        <p:grpSpPr bwMode="auto">
          <a:xfrm>
            <a:off x="7630276" y="6437326"/>
            <a:ext cx="1129811" cy="231775"/>
            <a:chOff x="0" y="0"/>
            <a:chExt cx="591" cy="111"/>
          </a:xfrm>
        </p:grpSpPr>
        <p:sp>
          <p:nvSpPr>
            <p:cNvPr id="2056" name="AutoShape 2"/>
            <p:cNvSpPr>
              <a:spLocks/>
            </p:cNvSpPr>
            <p:nvPr/>
          </p:nvSpPr>
          <p:spPr bwMode="auto">
            <a:xfrm>
              <a:off x="0" y="0"/>
              <a:ext cx="54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00"/>
                <a:gd name="T154" fmla="*/ 0 h 21600"/>
                <a:gd name="T155" fmla="*/ 21600 w 21600"/>
                <a:gd name="T156" fmla="*/ 21600 h 216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00" h="21600">
                  <a:moveTo>
                    <a:pt x="2236" y="9904"/>
                  </a:moveTo>
                  <a:cubicBezTo>
                    <a:pt x="2490" y="10359"/>
                    <a:pt x="2636" y="10997"/>
                    <a:pt x="2734" y="11787"/>
                  </a:cubicBezTo>
                  <a:cubicBezTo>
                    <a:pt x="2833" y="12577"/>
                    <a:pt x="2864" y="13428"/>
                    <a:pt x="2864" y="14460"/>
                  </a:cubicBezTo>
                  <a:cubicBezTo>
                    <a:pt x="2864" y="16952"/>
                    <a:pt x="2688" y="18501"/>
                    <a:pt x="2444" y="19473"/>
                  </a:cubicBezTo>
                  <a:cubicBezTo>
                    <a:pt x="2174" y="20567"/>
                    <a:pt x="1764" y="21175"/>
                    <a:pt x="1105" y="21175"/>
                  </a:cubicBezTo>
                  <a:lnTo>
                    <a:pt x="0" y="21175"/>
                  </a:lnTo>
                  <a:lnTo>
                    <a:pt x="623" y="395"/>
                  </a:lnTo>
                  <a:lnTo>
                    <a:pt x="1717" y="395"/>
                  </a:lnTo>
                  <a:cubicBezTo>
                    <a:pt x="2226" y="395"/>
                    <a:pt x="2480" y="942"/>
                    <a:pt x="2636" y="1671"/>
                  </a:cubicBezTo>
                  <a:cubicBezTo>
                    <a:pt x="2823" y="2552"/>
                    <a:pt x="2885" y="3797"/>
                    <a:pt x="2885" y="4982"/>
                  </a:cubicBezTo>
                  <a:cubicBezTo>
                    <a:pt x="2885" y="7017"/>
                    <a:pt x="2703" y="8871"/>
                    <a:pt x="2236" y="9904"/>
                  </a:cubicBezTo>
                  <a:close/>
                  <a:moveTo>
                    <a:pt x="908" y="17742"/>
                  </a:moveTo>
                  <a:lnTo>
                    <a:pt x="1188" y="17742"/>
                  </a:lnTo>
                  <a:cubicBezTo>
                    <a:pt x="1484" y="17742"/>
                    <a:pt x="1645" y="17529"/>
                    <a:pt x="1775" y="17134"/>
                  </a:cubicBezTo>
                  <a:cubicBezTo>
                    <a:pt x="1920" y="16679"/>
                    <a:pt x="2039" y="15919"/>
                    <a:pt x="2039" y="14643"/>
                  </a:cubicBezTo>
                  <a:cubicBezTo>
                    <a:pt x="2039" y="13792"/>
                    <a:pt x="1987" y="13155"/>
                    <a:pt x="1899" y="12760"/>
                  </a:cubicBezTo>
                  <a:cubicBezTo>
                    <a:pt x="1800" y="12304"/>
                    <a:pt x="1650" y="12091"/>
                    <a:pt x="1437" y="12091"/>
                  </a:cubicBezTo>
                  <a:lnTo>
                    <a:pt x="1079" y="12091"/>
                  </a:lnTo>
                  <a:lnTo>
                    <a:pt x="908" y="17742"/>
                  </a:lnTo>
                  <a:close/>
                  <a:moveTo>
                    <a:pt x="1183" y="8658"/>
                  </a:moveTo>
                  <a:lnTo>
                    <a:pt x="1365" y="8658"/>
                  </a:lnTo>
                  <a:cubicBezTo>
                    <a:pt x="1645" y="8658"/>
                    <a:pt x="1800" y="8324"/>
                    <a:pt x="1909" y="7838"/>
                  </a:cubicBezTo>
                  <a:cubicBezTo>
                    <a:pt x="2018" y="7352"/>
                    <a:pt x="2081" y="6623"/>
                    <a:pt x="2081" y="5742"/>
                  </a:cubicBezTo>
                  <a:cubicBezTo>
                    <a:pt x="2081" y="5134"/>
                    <a:pt x="2055" y="4739"/>
                    <a:pt x="1998" y="4405"/>
                  </a:cubicBezTo>
                  <a:cubicBezTo>
                    <a:pt x="1935" y="4071"/>
                    <a:pt x="1831" y="3828"/>
                    <a:pt x="1603" y="3828"/>
                  </a:cubicBezTo>
                  <a:lnTo>
                    <a:pt x="1328" y="3828"/>
                  </a:lnTo>
                  <a:lnTo>
                    <a:pt x="1183" y="8658"/>
                  </a:lnTo>
                  <a:close/>
                  <a:moveTo>
                    <a:pt x="4140" y="17742"/>
                  </a:moveTo>
                  <a:lnTo>
                    <a:pt x="5749" y="17742"/>
                  </a:lnTo>
                  <a:lnTo>
                    <a:pt x="5650" y="21175"/>
                  </a:lnTo>
                  <a:lnTo>
                    <a:pt x="3227" y="21175"/>
                  </a:lnTo>
                  <a:lnTo>
                    <a:pt x="3850" y="395"/>
                  </a:lnTo>
                  <a:lnTo>
                    <a:pt x="6247" y="395"/>
                  </a:lnTo>
                  <a:lnTo>
                    <a:pt x="6081" y="3828"/>
                  </a:lnTo>
                  <a:lnTo>
                    <a:pt x="4556" y="3828"/>
                  </a:lnTo>
                  <a:lnTo>
                    <a:pt x="4405" y="8871"/>
                  </a:lnTo>
                  <a:lnTo>
                    <a:pt x="5624" y="8871"/>
                  </a:lnTo>
                  <a:lnTo>
                    <a:pt x="5515" y="12425"/>
                  </a:lnTo>
                  <a:lnTo>
                    <a:pt x="4296" y="12425"/>
                  </a:lnTo>
                  <a:lnTo>
                    <a:pt x="4140" y="17742"/>
                  </a:lnTo>
                  <a:close/>
                  <a:moveTo>
                    <a:pt x="8540" y="395"/>
                  </a:moveTo>
                  <a:lnTo>
                    <a:pt x="9298" y="11878"/>
                  </a:lnTo>
                  <a:lnTo>
                    <a:pt x="10792" y="395"/>
                  </a:lnTo>
                  <a:lnTo>
                    <a:pt x="11456" y="395"/>
                  </a:lnTo>
                  <a:lnTo>
                    <a:pt x="10834" y="21175"/>
                  </a:lnTo>
                  <a:lnTo>
                    <a:pt x="10092" y="21175"/>
                  </a:lnTo>
                  <a:lnTo>
                    <a:pt x="10450" y="9053"/>
                  </a:lnTo>
                  <a:lnTo>
                    <a:pt x="9495" y="16436"/>
                  </a:lnTo>
                  <a:lnTo>
                    <a:pt x="8872" y="16436"/>
                  </a:lnTo>
                  <a:lnTo>
                    <a:pt x="8354" y="8658"/>
                  </a:lnTo>
                  <a:lnTo>
                    <a:pt x="7975" y="21175"/>
                  </a:lnTo>
                  <a:lnTo>
                    <a:pt x="7295" y="21175"/>
                  </a:lnTo>
                  <a:lnTo>
                    <a:pt x="7918" y="395"/>
                  </a:lnTo>
                  <a:lnTo>
                    <a:pt x="8540" y="395"/>
                  </a:lnTo>
                  <a:close/>
                  <a:moveTo>
                    <a:pt x="11685" y="13640"/>
                  </a:moveTo>
                  <a:cubicBezTo>
                    <a:pt x="11685" y="10451"/>
                    <a:pt x="11820" y="7321"/>
                    <a:pt x="12058" y="4921"/>
                  </a:cubicBezTo>
                  <a:cubicBezTo>
                    <a:pt x="12380" y="1701"/>
                    <a:pt x="12893" y="0"/>
                    <a:pt x="13610" y="0"/>
                  </a:cubicBezTo>
                  <a:cubicBezTo>
                    <a:pt x="14429" y="0"/>
                    <a:pt x="14990" y="2521"/>
                    <a:pt x="14990" y="7959"/>
                  </a:cubicBezTo>
                  <a:cubicBezTo>
                    <a:pt x="14990" y="11149"/>
                    <a:pt x="14855" y="14278"/>
                    <a:pt x="14616" y="16678"/>
                  </a:cubicBezTo>
                  <a:cubicBezTo>
                    <a:pt x="14295" y="19899"/>
                    <a:pt x="13781" y="21600"/>
                    <a:pt x="13065" y="21600"/>
                  </a:cubicBezTo>
                  <a:cubicBezTo>
                    <a:pt x="12245" y="21600"/>
                    <a:pt x="11685" y="19078"/>
                    <a:pt x="11685" y="13640"/>
                  </a:cubicBezTo>
                  <a:close/>
                  <a:moveTo>
                    <a:pt x="12790" y="6775"/>
                  </a:moveTo>
                  <a:cubicBezTo>
                    <a:pt x="12619" y="8688"/>
                    <a:pt x="12520" y="11180"/>
                    <a:pt x="12520" y="13640"/>
                  </a:cubicBezTo>
                  <a:cubicBezTo>
                    <a:pt x="12520" y="16770"/>
                    <a:pt x="12764" y="17894"/>
                    <a:pt x="13127" y="17894"/>
                  </a:cubicBezTo>
                  <a:cubicBezTo>
                    <a:pt x="13469" y="17894"/>
                    <a:pt x="13713" y="16709"/>
                    <a:pt x="13885" y="14825"/>
                  </a:cubicBezTo>
                  <a:cubicBezTo>
                    <a:pt x="14056" y="12912"/>
                    <a:pt x="14154" y="10420"/>
                    <a:pt x="14154" y="7960"/>
                  </a:cubicBezTo>
                  <a:cubicBezTo>
                    <a:pt x="14154" y="4830"/>
                    <a:pt x="13911" y="3706"/>
                    <a:pt x="13547" y="3706"/>
                  </a:cubicBezTo>
                  <a:cubicBezTo>
                    <a:pt x="13205" y="3706"/>
                    <a:pt x="12961" y="4891"/>
                    <a:pt x="12790" y="6775"/>
                  </a:cubicBezTo>
                  <a:close/>
                  <a:moveTo>
                    <a:pt x="18098" y="10177"/>
                  </a:moveTo>
                  <a:cubicBezTo>
                    <a:pt x="17963" y="11271"/>
                    <a:pt x="17745" y="12182"/>
                    <a:pt x="17459" y="12851"/>
                  </a:cubicBezTo>
                  <a:lnTo>
                    <a:pt x="18009" y="21175"/>
                  </a:lnTo>
                  <a:lnTo>
                    <a:pt x="17143" y="21175"/>
                  </a:lnTo>
                  <a:lnTo>
                    <a:pt x="16728" y="13641"/>
                  </a:lnTo>
                  <a:lnTo>
                    <a:pt x="16251" y="13641"/>
                  </a:lnTo>
                  <a:lnTo>
                    <a:pt x="16027" y="21175"/>
                  </a:lnTo>
                  <a:lnTo>
                    <a:pt x="15218" y="21175"/>
                  </a:lnTo>
                  <a:lnTo>
                    <a:pt x="15841" y="395"/>
                  </a:lnTo>
                  <a:lnTo>
                    <a:pt x="17050" y="395"/>
                  </a:lnTo>
                  <a:cubicBezTo>
                    <a:pt x="17491" y="395"/>
                    <a:pt x="17797" y="942"/>
                    <a:pt x="17989" y="1914"/>
                  </a:cubicBezTo>
                  <a:cubicBezTo>
                    <a:pt x="18202" y="2977"/>
                    <a:pt x="18290" y="4526"/>
                    <a:pt x="18290" y="6319"/>
                  </a:cubicBezTo>
                  <a:cubicBezTo>
                    <a:pt x="18290" y="7807"/>
                    <a:pt x="18227" y="9114"/>
                    <a:pt x="18098" y="10177"/>
                  </a:cubicBezTo>
                  <a:close/>
                  <a:moveTo>
                    <a:pt x="16354" y="10208"/>
                  </a:moveTo>
                  <a:lnTo>
                    <a:pt x="16666" y="10208"/>
                  </a:lnTo>
                  <a:cubicBezTo>
                    <a:pt x="16915" y="10208"/>
                    <a:pt x="17138" y="9934"/>
                    <a:pt x="17288" y="9114"/>
                  </a:cubicBezTo>
                  <a:cubicBezTo>
                    <a:pt x="17408" y="8476"/>
                    <a:pt x="17486" y="7443"/>
                    <a:pt x="17486" y="6349"/>
                  </a:cubicBezTo>
                  <a:cubicBezTo>
                    <a:pt x="17486" y="5651"/>
                    <a:pt x="17454" y="5012"/>
                    <a:pt x="17382" y="4587"/>
                  </a:cubicBezTo>
                  <a:cubicBezTo>
                    <a:pt x="17299" y="4101"/>
                    <a:pt x="17169" y="3828"/>
                    <a:pt x="16951" y="3828"/>
                  </a:cubicBezTo>
                  <a:lnTo>
                    <a:pt x="16546" y="3828"/>
                  </a:lnTo>
                  <a:lnTo>
                    <a:pt x="16354" y="10208"/>
                  </a:lnTo>
                  <a:close/>
                  <a:moveTo>
                    <a:pt x="19493" y="17742"/>
                  </a:moveTo>
                  <a:lnTo>
                    <a:pt x="21102" y="17742"/>
                  </a:lnTo>
                  <a:lnTo>
                    <a:pt x="21003" y="21175"/>
                  </a:lnTo>
                  <a:lnTo>
                    <a:pt x="18580" y="21175"/>
                  </a:lnTo>
                  <a:lnTo>
                    <a:pt x="19203" y="395"/>
                  </a:lnTo>
                  <a:lnTo>
                    <a:pt x="21600" y="395"/>
                  </a:lnTo>
                  <a:lnTo>
                    <a:pt x="21434" y="3828"/>
                  </a:lnTo>
                  <a:lnTo>
                    <a:pt x="19909" y="3828"/>
                  </a:lnTo>
                  <a:lnTo>
                    <a:pt x="19758" y="8871"/>
                  </a:lnTo>
                  <a:lnTo>
                    <a:pt x="20977" y="8871"/>
                  </a:lnTo>
                  <a:lnTo>
                    <a:pt x="20868" y="12425"/>
                  </a:lnTo>
                  <a:lnTo>
                    <a:pt x="19649" y="12425"/>
                  </a:lnTo>
                  <a:lnTo>
                    <a:pt x="19493" y="17742"/>
                  </a:lnTo>
                  <a:close/>
                  <a:moveTo>
                    <a:pt x="19493" y="17742"/>
                  </a:moveTo>
                </a:path>
              </a:pathLst>
            </a:cu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u="none">
                <a:solidFill>
                  <a:srgbClr val="003245"/>
                </a:solidFill>
                <a:latin typeface="Trebuchet MS"/>
              </a:endParaRPr>
            </a:p>
          </p:txBody>
        </p:sp>
        <p:sp>
          <p:nvSpPr>
            <p:cNvPr id="2057" name="AutoShape 3"/>
            <p:cNvSpPr>
              <a:spLocks/>
            </p:cNvSpPr>
            <p:nvPr/>
          </p:nvSpPr>
          <p:spPr bwMode="auto">
            <a:xfrm>
              <a:off x="533" y="98"/>
              <a:ext cx="5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lnTo>
                    <a:pt x="870" y="0"/>
                  </a:lnTo>
                  <a:lnTo>
                    <a:pt x="21600" y="0"/>
                  </a:lnTo>
                  <a:lnTo>
                    <a:pt x="20730" y="2160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7DFE9D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_tradnl" sz="1800" u="none">
                <a:solidFill>
                  <a:srgbClr val="003245"/>
                </a:solidFill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94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5"/>
          <p:cNvSpPr>
            <a:spLocks/>
          </p:cNvSpPr>
          <p:nvPr/>
        </p:nvSpPr>
        <p:spPr bwMode="auto">
          <a:xfrm>
            <a:off x="8028862" y="6502411"/>
            <a:ext cx="830873" cy="249239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u="none">
              <a:solidFill>
                <a:srgbClr val="003245"/>
              </a:solidFill>
              <a:latin typeface="Trebuchet MS"/>
            </a:endParaRPr>
          </a:p>
        </p:txBody>
      </p:sp>
      <p:sp>
        <p:nvSpPr>
          <p:cNvPr id="6148" name="Rectangle 13"/>
          <p:cNvSpPr>
            <a:spLocks/>
          </p:cNvSpPr>
          <p:nvPr/>
        </p:nvSpPr>
        <p:spPr bwMode="auto">
          <a:xfrm rot="10800000">
            <a:off x="7164310" y="6332539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</a:endParaRPr>
          </a:p>
        </p:txBody>
      </p:sp>
      <p:sp>
        <p:nvSpPr>
          <p:cNvPr id="6149" name="Rectangle 12"/>
          <p:cNvSpPr>
            <a:spLocks/>
          </p:cNvSpPr>
          <p:nvPr/>
        </p:nvSpPr>
        <p:spPr bwMode="auto">
          <a:xfrm rot="10800000">
            <a:off x="8015698" y="6332539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</a:endParaRPr>
          </a:p>
        </p:txBody>
      </p:sp>
      <p:sp>
        <p:nvSpPr>
          <p:cNvPr id="6150" name="Rectangle 14"/>
          <p:cNvSpPr>
            <a:spLocks/>
          </p:cNvSpPr>
          <p:nvPr/>
        </p:nvSpPr>
        <p:spPr bwMode="auto">
          <a:xfrm rot="10800000">
            <a:off x="6268916" y="6332539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</a:endParaRPr>
          </a:p>
        </p:txBody>
      </p:sp>
      <p:sp>
        <p:nvSpPr>
          <p:cNvPr id="6151" name="Rectangle 15"/>
          <p:cNvSpPr>
            <a:spLocks/>
          </p:cNvSpPr>
          <p:nvPr/>
        </p:nvSpPr>
        <p:spPr bwMode="auto">
          <a:xfrm rot="10800000">
            <a:off x="-5857" y="6332539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25898" y="6464186"/>
            <a:ext cx="279065" cy="29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solidFill>
                  <a:srgbClr val="072534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9F8B9A-560A-470D-9EA6-79F5999904E6}" type="slidenum">
              <a:rPr lang="en-GB" u="none"/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u="none" dirty="0"/>
          </a:p>
        </p:txBody>
      </p:sp>
      <p:sp>
        <p:nvSpPr>
          <p:cNvPr id="11" name="AutoShape 1"/>
          <p:cNvSpPr>
            <a:spLocks/>
          </p:cNvSpPr>
          <p:nvPr userDrawn="1"/>
        </p:nvSpPr>
        <p:spPr bwMode="auto">
          <a:xfrm>
            <a:off x="4812407" y="46569"/>
            <a:ext cx="4287838" cy="701675"/>
          </a:xfrm>
          <a:custGeom>
            <a:avLst/>
            <a:gdLst>
              <a:gd name="T0" fmla="*/ 2458 w 21600"/>
              <a:gd name="T1" fmla="*/ 2391 h 21600"/>
              <a:gd name="T2" fmla="*/ 2237 w 21600"/>
              <a:gd name="T3" fmla="*/ 15634 h 21600"/>
              <a:gd name="T4" fmla="*/ 0 w 21600"/>
              <a:gd name="T5" fmla="*/ 18315 h 21600"/>
              <a:gd name="T6" fmla="*/ 1376 w 21600"/>
              <a:gd name="T7" fmla="*/ 341 h 21600"/>
              <a:gd name="T8" fmla="*/ 971 w 21600"/>
              <a:gd name="T9" fmla="*/ 15319 h 21600"/>
              <a:gd name="T10" fmla="*/ 2028 w 21600"/>
              <a:gd name="T11" fmla="*/ 7436 h 21600"/>
              <a:gd name="T12" fmla="*/ 1359 w 21600"/>
              <a:gd name="T13" fmla="*/ 3337 h 21600"/>
              <a:gd name="T14" fmla="*/ 750 w 21600"/>
              <a:gd name="T15" fmla="*/ 15319 h 21600"/>
              <a:gd name="T16" fmla="*/ 3591 w 21600"/>
              <a:gd name="T17" fmla="*/ 18315 h 21600"/>
              <a:gd name="T18" fmla="*/ 3438 w 21600"/>
              <a:gd name="T19" fmla="*/ 341 h 21600"/>
              <a:gd name="T20" fmla="*/ 5406 w 21600"/>
              <a:gd name="T21" fmla="*/ 11010 h 21600"/>
              <a:gd name="T22" fmla="*/ 5176 w 21600"/>
              <a:gd name="T23" fmla="*/ 15529 h 21600"/>
              <a:gd name="T24" fmla="*/ 4196 w 21600"/>
              <a:gd name="T25" fmla="*/ 17606 h 21600"/>
              <a:gd name="T26" fmla="*/ 6088 w 21600"/>
              <a:gd name="T27" fmla="*/ 17185 h 21600"/>
              <a:gd name="T28" fmla="*/ 5832 w 21600"/>
              <a:gd name="T29" fmla="*/ 8014 h 21600"/>
              <a:gd name="T30" fmla="*/ 5151 w 21600"/>
              <a:gd name="T31" fmla="*/ 5071 h 21600"/>
              <a:gd name="T32" fmla="*/ 6373 w 21600"/>
              <a:gd name="T33" fmla="*/ 3836 h 21600"/>
              <a:gd name="T34" fmla="*/ 5700 w 21600"/>
              <a:gd name="T35" fmla="*/ 0 h 21600"/>
              <a:gd name="T36" fmla="*/ 4516 w 21600"/>
              <a:gd name="T37" fmla="*/ 5570 h 21600"/>
              <a:gd name="T38" fmla="*/ 5406 w 21600"/>
              <a:gd name="T39" fmla="*/ 11010 h 21600"/>
              <a:gd name="T40" fmla="*/ 8384 w 21600"/>
              <a:gd name="T41" fmla="*/ 0 h 21600"/>
              <a:gd name="T42" fmla="*/ 6787 w 21600"/>
              <a:gd name="T43" fmla="*/ 11562 h 21600"/>
              <a:gd name="T44" fmla="*/ 8708 w 21600"/>
              <a:gd name="T45" fmla="*/ 18131 h 21600"/>
              <a:gd name="T46" fmla="*/ 8137 w 21600"/>
              <a:gd name="T47" fmla="*/ 15504 h 21600"/>
              <a:gd name="T48" fmla="*/ 7473 w 21600"/>
              <a:gd name="T49" fmla="*/ 11324 h 21600"/>
              <a:gd name="T50" fmla="*/ 8431 w 21600"/>
              <a:gd name="T51" fmla="*/ 3179 h 21600"/>
              <a:gd name="T52" fmla="*/ 9194 w 21600"/>
              <a:gd name="T53" fmla="*/ 867 h 21600"/>
              <a:gd name="T54" fmla="*/ 9569 w 21600"/>
              <a:gd name="T55" fmla="*/ 4257 h 21600"/>
              <a:gd name="T56" fmla="*/ 11976 w 21600"/>
              <a:gd name="T57" fmla="*/ 6884 h 21600"/>
              <a:gd name="T58" fmla="*/ 10395 w 21600"/>
              <a:gd name="T59" fmla="*/ 18683 h 21600"/>
              <a:gd name="T60" fmla="*/ 10169 w 21600"/>
              <a:gd name="T61" fmla="*/ 5860 h 21600"/>
              <a:gd name="T62" fmla="*/ 10446 w 21600"/>
              <a:gd name="T63" fmla="*/ 15477 h 21600"/>
              <a:gd name="T64" fmla="*/ 11290 w 21600"/>
              <a:gd name="T65" fmla="*/ 6884 h 21600"/>
              <a:gd name="T66" fmla="*/ 10169 w 21600"/>
              <a:gd name="T67" fmla="*/ 5860 h 21600"/>
              <a:gd name="T68" fmla="*/ 12811 w 21600"/>
              <a:gd name="T69" fmla="*/ 18315 h 21600"/>
              <a:gd name="T70" fmla="*/ 15009 w 21600"/>
              <a:gd name="T71" fmla="*/ 341 h 21600"/>
              <a:gd name="T72" fmla="*/ 13314 w 21600"/>
              <a:gd name="T73" fmla="*/ 13585 h 21600"/>
              <a:gd name="T74" fmla="*/ 12308 w 21600"/>
              <a:gd name="T75" fmla="*/ 341 h 21600"/>
              <a:gd name="T76" fmla="*/ 16726 w 21600"/>
              <a:gd name="T77" fmla="*/ 10747 h 21600"/>
              <a:gd name="T78" fmla="*/ 15815 w 21600"/>
              <a:gd name="T79" fmla="*/ 7673 h 21600"/>
              <a:gd name="T80" fmla="*/ 17191 w 21600"/>
              <a:gd name="T81" fmla="*/ 3311 h 21600"/>
              <a:gd name="T82" fmla="*/ 15359 w 21600"/>
              <a:gd name="T83" fmla="*/ 341 h 21600"/>
              <a:gd name="T84" fmla="*/ 16837 w 21600"/>
              <a:gd name="T85" fmla="*/ 18315 h 21600"/>
              <a:gd name="T86" fmla="*/ 15597 w 21600"/>
              <a:gd name="T87" fmla="*/ 15346 h 21600"/>
              <a:gd name="T88" fmla="*/ 19700 w 21600"/>
              <a:gd name="T89" fmla="*/ 8803 h 21600"/>
              <a:gd name="T90" fmla="*/ 19628 w 21600"/>
              <a:gd name="T91" fmla="*/ 18315 h 21600"/>
              <a:gd name="T92" fmla="*/ 18575 w 21600"/>
              <a:gd name="T93" fmla="*/ 11799 h 21600"/>
              <a:gd name="T94" fmla="*/ 18000 w 21600"/>
              <a:gd name="T95" fmla="*/ 18315 h 21600"/>
              <a:gd name="T96" fmla="*/ 17847 w 21600"/>
              <a:gd name="T97" fmla="*/ 341 h 21600"/>
              <a:gd name="T98" fmla="*/ 19611 w 21600"/>
              <a:gd name="T99" fmla="*/ 1655 h 21600"/>
              <a:gd name="T100" fmla="*/ 19700 w 21600"/>
              <a:gd name="T101" fmla="*/ 8803 h 21600"/>
              <a:gd name="T102" fmla="*/ 18524 w 21600"/>
              <a:gd name="T103" fmla="*/ 8830 h 21600"/>
              <a:gd name="T104" fmla="*/ 19197 w 21600"/>
              <a:gd name="T105" fmla="*/ 5492 h 21600"/>
              <a:gd name="T106" fmla="*/ 18758 w 21600"/>
              <a:gd name="T107" fmla="*/ 3311 h 21600"/>
              <a:gd name="T108" fmla="*/ 18268 w 21600"/>
              <a:gd name="T109" fmla="*/ 8830 h 21600"/>
              <a:gd name="T110" fmla="*/ 21600 w 21600"/>
              <a:gd name="T111" fmla="*/ 19051 h 21600"/>
              <a:gd name="T112" fmla="*/ 19696 w 21600"/>
              <a:gd name="T113" fmla="*/ 21600 h 21600"/>
              <a:gd name="T114" fmla="*/ 21523 w 21600"/>
              <a:gd name="T1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00" h="21600">
                <a:moveTo>
                  <a:pt x="1376" y="341"/>
                </a:moveTo>
                <a:cubicBezTo>
                  <a:pt x="1811" y="341"/>
                  <a:pt x="2215" y="815"/>
                  <a:pt x="2458" y="2391"/>
                </a:cubicBezTo>
                <a:cubicBezTo>
                  <a:pt x="2650" y="3626"/>
                  <a:pt x="2714" y="5334"/>
                  <a:pt x="2714" y="7357"/>
                </a:cubicBezTo>
                <a:cubicBezTo>
                  <a:pt x="2714" y="10564"/>
                  <a:pt x="2556" y="13612"/>
                  <a:pt x="2237" y="15634"/>
                </a:cubicBezTo>
                <a:cubicBezTo>
                  <a:pt x="1900" y="17764"/>
                  <a:pt x="1431" y="18315"/>
                  <a:pt x="903" y="18315"/>
                </a:cubicBezTo>
                <a:lnTo>
                  <a:pt x="0" y="18315"/>
                </a:lnTo>
                <a:lnTo>
                  <a:pt x="511" y="341"/>
                </a:lnTo>
                <a:lnTo>
                  <a:pt x="1376" y="341"/>
                </a:lnTo>
                <a:close/>
                <a:moveTo>
                  <a:pt x="750" y="15319"/>
                </a:moveTo>
                <a:lnTo>
                  <a:pt x="971" y="15319"/>
                </a:lnTo>
                <a:cubicBezTo>
                  <a:pt x="1333" y="15319"/>
                  <a:pt x="1572" y="14768"/>
                  <a:pt x="1760" y="13112"/>
                </a:cubicBezTo>
                <a:cubicBezTo>
                  <a:pt x="1913" y="11745"/>
                  <a:pt x="2028" y="9669"/>
                  <a:pt x="2028" y="7436"/>
                </a:cubicBezTo>
                <a:cubicBezTo>
                  <a:pt x="2028" y="6070"/>
                  <a:pt x="1985" y="5098"/>
                  <a:pt x="1887" y="4415"/>
                </a:cubicBezTo>
                <a:cubicBezTo>
                  <a:pt x="1785" y="3705"/>
                  <a:pt x="1623" y="3337"/>
                  <a:pt x="1359" y="3337"/>
                </a:cubicBezTo>
                <a:lnTo>
                  <a:pt x="1091" y="3337"/>
                </a:lnTo>
                <a:lnTo>
                  <a:pt x="750" y="15319"/>
                </a:lnTo>
                <a:close/>
                <a:moveTo>
                  <a:pt x="2927" y="18315"/>
                </a:moveTo>
                <a:lnTo>
                  <a:pt x="3591" y="18315"/>
                </a:lnTo>
                <a:lnTo>
                  <a:pt x="4103" y="341"/>
                </a:lnTo>
                <a:lnTo>
                  <a:pt x="3438" y="341"/>
                </a:lnTo>
                <a:lnTo>
                  <a:pt x="2927" y="18315"/>
                </a:lnTo>
                <a:close/>
                <a:moveTo>
                  <a:pt x="5406" y="11010"/>
                </a:moveTo>
                <a:cubicBezTo>
                  <a:pt x="5671" y="11667"/>
                  <a:pt x="5777" y="12298"/>
                  <a:pt x="5777" y="13296"/>
                </a:cubicBezTo>
                <a:cubicBezTo>
                  <a:pt x="5777" y="15083"/>
                  <a:pt x="5449" y="15529"/>
                  <a:pt x="5176" y="15529"/>
                </a:cubicBezTo>
                <a:cubicBezTo>
                  <a:pt x="4895" y="15529"/>
                  <a:pt x="4567" y="15109"/>
                  <a:pt x="4329" y="14558"/>
                </a:cubicBezTo>
                <a:lnTo>
                  <a:pt x="4196" y="17606"/>
                </a:lnTo>
                <a:cubicBezTo>
                  <a:pt x="4524" y="18341"/>
                  <a:pt x="4861" y="18682"/>
                  <a:pt x="5172" y="18682"/>
                </a:cubicBezTo>
                <a:cubicBezTo>
                  <a:pt x="5547" y="18682"/>
                  <a:pt x="5862" y="18183"/>
                  <a:pt x="6088" y="17185"/>
                </a:cubicBezTo>
                <a:cubicBezTo>
                  <a:pt x="6331" y="16108"/>
                  <a:pt x="6425" y="14557"/>
                  <a:pt x="6425" y="12876"/>
                </a:cubicBezTo>
                <a:cubicBezTo>
                  <a:pt x="6425" y="10563"/>
                  <a:pt x="6241" y="9039"/>
                  <a:pt x="5832" y="8014"/>
                </a:cubicBezTo>
                <a:lnTo>
                  <a:pt x="5581" y="7384"/>
                </a:lnTo>
                <a:cubicBezTo>
                  <a:pt x="5244" y="6542"/>
                  <a:pt x="5151" y="5859"/>
                  <a:pt x="5151" y="5071"/>
                </a:cubicBezTo>
                <a:cubicBezTo>
                  <a:pt x="5151" y="3731"/>
                  <a:pt x="5394" y="3153"/>
                  <a:pt x="5700" y="3153"/>
                </a:cubicBezTo>
                <a:cubicBezTo>
                  <a:pt x="5909" y="3153"/>
                  <a:pt x="6143" y="3415"/>
                  <a:pt x="6373" y="3836"/>
                </a:cubicBezTo>
                <a:lnTo>
                  <a:pt x="6540" y="946"/>
                </a:lnTo>
                <a:cubicBezTo>
                  <a:pt x="6250" y="341"/>
                  <a:pt x="5986" y="0"/>
                  <a:pt x="5700" y="0"/>
                </a:cubicBezTo>
                <a:cubicBezTo>
                  <a:pt x="5368" y="0"/>
                  <a:pt x="5074" y="473"/>
                  <a:pt x="4870" y="1340"/>
                </a:cubicBezTo>
                <a:cubicBezTo>
                  <a:pt x="4644" y="2285"/>
                  <a:pt x="4516" y="3758"/>
                  <a:pt x="4516" y="5570"/>
                </a:cubicBezTo>
                <a:cubicBezTo>
                  <a:pt x="4516" y="7830"/>
                  <a:pt x="4716" y="9276"/>
                  <a:pt x="5155" y="10379"/>
                </a:cubicBezTo>
                <a:lnTo>
                  <a:pt x="5406" y="11010"/>
                </a:lnTo>
                <a:close/>
                <a:moveTo>
                  <a:pt x="9194" y="867"/>
                </a:moveTo>
                <a:cubicBezTo>
                  <a:pt x="8947" y="368"/>
                  <a:pt x="8678" y="0"/>
                  <a:pt x="8384" y="0"/>
                </a:cubicBezTo>
                <a:cubicBezTo>
                  <a:pt x="7988" y="0"/>
                  <a:pt x="7601" y="605"/>
                  <a:pt x="7298" y="2602"/>
                </a:cubicBezTo>
                <a:cubicBezTo>
                  <a:pt x="6949" y="4914"/>
                  <a:pt x="6787" y="8592"/>
                  <a:pt x="6787" y="11562"/>
                </a:cubicBezTo>
                <a:cubicBezTo>
                  <a:pt x="6787" y="16423"/>
                  <a:pt x="7204" y="18683"/>
                  <a:pt x="7988" y="18683"/>
                </a:cubicBezTo>
                <a:cubicBezTo>
                  <a:pt x="8244" y="18683"/>
                  <a:pt x="8525" y="18446"/>
                  <a:pt x="8708" y="18131"/>
                </a:cubicBezTo>
                <a:lnTo>
                  <a:pt x="8725" y="15135"/>
                </a:lnTo>
                <a:cubicBezTo>
                  <a:pt x="8546" y="15346"/>
                  <a:pt x="8320" y="15504"/>
                  <a:pt x="8137" y="15504"/>
                </a:cubicBezTo>
                <a:cubicBezTo>
                  <a:pt x="7903" y="15504"/>
                  <a:pt x="7711" y="15240"/>
                  <a:pt x="7596" y="14294"/>
                </a:cubicBezTo>
                <a:cubicBezTo>
                  <a:pt x="7502" y="13532"/>
                  <a:pt x="7473" y="12429"/>
                  <a:pt x="7473" y="11324"/>
                </a:cubicBezTo>
                <a:cubicBezTo>
                  <a:pt x="7473" y="9224"/>
                  <a:pt x="7583" y="6884"/>
                  <a:pt x="7733" y="5440"/>
                </a:cubicBezTo>
                <a:cubicBezTo>
                  <a:pt x="7916" y="3652"/>
                  <a:pt x="8163" y="3179"/>
                  <a:pt x="8431" y="3179"/>
                </a:cubicBezTo>
                <a:cubicBezTo>
                  <a:pt x="8644" y="3179"/>
                  <a:pt x="8849" y="3469"/>
                  <a:pt x="9028" y="3784"/>
                </a:cubicBezTo>
                <a:lnTo>
                  <a:pt x="9194" y="867"/>
                </a:lnTo>
                <a:close/>
                <a:moveTo>
                  <a:pt x="9262" y="11799"/>
                </a:moveTo>
                <a:cubicBezTo>
                  <a:pt x="9262" y="9039"/>
                  <a:pt x="9373" y="6333"/>
                  <a:pt x="9569" y="4257"/>
                </a:cubicBezTo>
                <a:cubicBezTo>
                  <a:pt x="9833" y="1472"/>
                  <a:pt x="10255" y="0"/>
                  <a:pt x="10843" y="0"/>
                </a:cubicBezTo>
                <a:cubicBezTo>
                  <a:pt x="11516" y="0"/>
                  <a:pt x="11976" y="2181"/>
                  <a:pt x="11976" y="6884"/>
                </a:cubicBezTo>
                <a:cubicBezTo>
                  <a:pt x="11976" y="9644"/>
                  <a:pt x="11865" y="12350"/>
                  <a:pt x="11669" y="14426"/>
                </a:cubicBezTo>
                <a:cubicBezTo>
                  <a:pt x="11405" y="17211"/>
                  <a:pt x="10983" y="18683"/>
                  <a:pt x="10395" y="18683"/>
                </a:cubicBezTo>
                <a:cubicBezTo>
                  <a:pt x="9722" y="18683"/>
                  <a:pt x="9262" y="16502"/>
                  <a:pt x="9262" y="11799"/>
                </a:cubicBezTo>
                <a:moveTo>
                  <a:pt x="10169" y="5860"/>
                </a:moveTo>
                <a:cubicBezTo>
                  <a:pt x="10029" y="7516"/>
                  <a:pt x="9948" y="9670"/>
                  <a:pt x="9948" y="11799"/>
                </a:cubicBezTo>
                <a:cubicBezTo>
                  <a:pt x="9948" y="14505"/>
                  <a:pt x="10148" y="15477"/>
                  <a:pt x="10446" y="15477"/>
                </a:cubicBezTo>
                <a:cubicBezTo>
                  <a:pt x="10727" y="15477"/>
                  <a:pt x="10928" y="14452"/>
                  <a:pt x="11068" y="12823"/>
                </a:cubicBezTo>
                <a:cubicBezTo>
                  <a:pt x="11209" y="11167"/>
                  <a:pt x="11290" y="9013"/>
                  <a:pt x="11290" y="6884"/>
                </a:cubicBezTo>
                <a:cubicBezTo>
                  <a:pt x="11290" y="4178"/>
                  <a:pt x="11090" y="3206"/>
                  <a:pt x="10791" y="3206"/>
                </a:cubicBezTo>
                <a:cubicBezTo>
                  <a:pt x="10510" y="3206"/>
                  <a:pt x="10310" y="4231"/>
                  <a:pt x="10169" y="5860"/>
                </a:cubicBezTo>
                <a:moveTo>
                  <a:pt x="12308" y="341"/>
                </a:moveTo>
                <a:lnTo>
                  <a:pt x="12811" y="18315"/>
                </a:lnTo>
                <a:lnTo>
                  <a:pt x="13531" y="18315"/>
                </a:lnTo>
                <a:lnTo>
                  <a:pt x="15009" y="341"/>
                </a:lnTo>
                <a:lnTo>
                  <a:pt x="14328" y="341"/>
                </a:lnTo>
                <a:lnTo>
                  <a:pt x="13314" y="13585"/>
                </a:lnTo>
                <a:lnTo>
                  <a:pt x="12994" y="341"/>
                </a:lnTo>
                <a:lnTo>
                  <a:pt x="12308" y="341"/>
                </a:lnTo>
                <a:close/>
                <a:moveTo>
                  <a:pt x="15725" y="10747"/>
                </a:moveTo>
                <a:lnTo>
                  <a:pt x="16726" y="10747"/>
                </a:lnTo>
                <a:lnTo>
                  <a:pt x="16815" y="7673"/>
                </a:lnTo>
                <a:lnTo>
                  <a:pt x="15815" y="7673"/>
                </a:lnTo>
                <a:lnTo>
                  <a:pt x="15938" y="3311"/>
                </a:lnTo>
                <a:lnTo>
                  <a:pt x="17191" y="3311"/>
                </a:lnTo>
                <a:lnTo>
                  <a:pt x="17327" y="341"/>
                </a:lnTo>
                <a:lnTo>
                  <a:pt x="15359" y="341"/>
                </a:lnTo>
                <a:lnTo>
                  <a:pt x="14847" y="18315"/>
                </a:lnTo>
                <a:lnTo>
                  <a:pt x="16837" y="18315"/>
                </a:lnTo>
                <a:lnTo>
                  <a:pt x="16918" y="15346"/>
                </a:lnTo>
                <a:lnTo>
                  <a:pt x="15597" y="15346"/>
                </a:lnTo>
                <a:lnTo>
                  <a:pt x="15725" y="10747"/>
                </a:lnTo>
                <a:close/>
                <a:moveTo>
                  <a:pt x="19700" y="8803"/>
                </a:moveTo>
                <a:cubicBezTo>
                  <a:pt x="19589" y="9748"/>
                  <a:pt x="19410" y="10537"/>
                  <a:pt x="19176" y="11115"/>
                </a:cubicBezTo>
                <a:lnTo>
                  <a:pt x="19628" y="18315"/>
                </a:lnTo>
                <a:lnTo>
                  <a:pt x="18916" y="18315"/>
                </a:lnTo>
                <a:lnTo>
                  <a:pt x="18575" y="11799"/>
                </a:lnTo>
                <a:lnTo>
                  <a:pt x="18183" y="11799"/>
                </a:lnTo>
                <a:lnTo>
                  <a:pt x="18000" y="18315"/>
                </a:lnTo>
                <a:lnTo>
                  <a:pt x="17336" y="18315"/>
                </a:lnTo>
                <a:lnTo>
                  <a:pt x="17847" y="341"/>
                </a:lnTo>
                <a:lnTo>
                  <a:pt x="18839" y="341"/>
                </a:lnTo>
                <a:cubicBezTo>
                  <a:pt x="19201" y="341"/>
                  <a:pt x="19453" y="815"/>
                  <a:pt x="19611" y="1655"/>
                </a:cubicBezTo>
                <a:cubicBezTo>
                  <a:pt x="19785" y="2575"/>
                  <a:pt x="19858" y="3915"/>
                  <a:pt x="19858" y="5466"/>
                </a:cubicBezTo>
                <a:cubicBezTo>
                  <a:pt x="19858" y="6753"/>
                  <a:pt x="19806" y="7883"/>
                  <a:pt x="19700" y="8803"/>
                </a:cubicBezTo>
                <a:moveTo>
                  <a:pt x="18268" y="8830"/>
                </a:moveTo>
                <a:lnTo>
                  <a:pt x="18524" y="8830"/>
                </a:lnTo>
                <a:cubicBezTo>
                  <a:pt x="18729" y="8830"/>
                  <a:pt x="18912" y="8592"/>
                  <a:pt x="19035" y="7883"/>
                </a:cubicBezTo>
                <a:cubicBezTo>
                  <a:pt x="19133" y="7331"/>
                  <a:pt x="19197" y="6437"/>
                  <a:pt x="19197" y="5492"/>
                </a:cubicBezTo>
                <a:cubicBezTo>
                  <a:pt x="19197" y="4887"/>
                  <a:pt x="19172" y="4336"/>
                  <a:pt x="19112" y="3968"/>
                </a:cubicBezTo>
                <a:cubicBezTo>
                  <a:pt x="19044" y="3548"/>
                  <a:pt x="18937" y="3311"/>
                  <a:pt x="18758" y="3311"/>
                </a:cubicBezTo>
                <a:lnTo>
                  <a:pt x="18426" y="3311"/>
                </a:lnTo>
                <a:lnTo>
                  <a:pt x="18268" y="8830"/>
                </a:lnTo>
                <a:close/>
                <a:moveTo>
                  <a:pt x="21523" y="21600"/>
                </a:moveTo>
                <a:lnTo>
                  <a:pt x="21600" y="19051"/>
                </a:lnTo>
                <a:lnTo>
                  <a:pt x="19772" y="19051"/>
                </a:lnTo>
                <a:lnTo>
                  <a:pt x="19696" y="21600"/>
                </a:lnTo>
                <a:lnTo>
                  <a:pt x="21523" y="21600"/>
                </a:lnTo>
                <a:close/>
                <a:moveTo>
                  <a:pt x="21523" y="21600"/>
                </a:moveTo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</a:endParaRPr>
          </a:p>
        </p:txBody>
      </p:sp>
      <p:sp>
        <p:nvSpPr>
          <p:cNvPr id="12" name="AutoShape 1"/>
          <p:cNvSpPr>
            <a:spLocks noChangeAspect="1"/>
          </p:cNvSpPr>
          <p:nvPr userDrawn="1"/>
        </p:nvSpPr>
        <p:spPr bwMode="auto">
          <a:xfrm>
            <a:off x="6184751" y="476253"/>
            <a:ext cx="2701308" cy="423427"/>
          </a:xfrm>
          <a:custGeom>
            <a:avLst/>
            <a:gdLst>
              <a:gd name="T0" fmla="*/ 2458 w 21600"/>
              <a:gd name="T1" fmla="*/ 2391 h 21600"/>
              <a:gd name="T2" fmla="*/ 2237 w 21600"/>
              <a:gd name="T3" fmla="*/ 15634 h 21600"/>
              <a:gd name="T4" fmla="*/ 0 w 21600"/>
              <a:gd name="T5" fmla="*/ 18315 h 21600"/>
              <a:gd name="T6" fmla="*/ 1376 w 21600"/>
              <a:gd name="T7" fmla="*/ 341 h 21600"/>
              <a:gd name="T8" fmla="*/ 971 w 21600"/>
              <a:gd name="T9" fmla="*/ 15319 h 21600"/>
              <a:gd name="T10" fmla="*/ 2028 w 21600"/>
              <a:gd name="T11" fmla="*/ 7436 h 21600"/>
              <a:gd name="T12" fmla="*/ 1359 w 21600"/>
              <a:gd name="T13" fmla="*/ 3337 h 21600"/>
              <a:gd name="T14" fmla="*/ 750 w 21600"/>
              <a:gd name="T15" fmla="*/ 15319 h 21600"/>
              <a:gd name="T16" fmla="*/ 3591 w 21600"/>
              <a:gd name="T17" fmla="*/ 18315 h 21600"/>
              <a:gd name="T18" fmla="*/ 3438 w 21600"/>
              <a:gd name="T19" fmla="*/ 341 h 21600"/>
              <a:gd name="T20" fmla="*/ 5406 w 21600"/>
              <a:gd name="T21" fmla="*/ 11010 h 21600"/>
              <a:gd name="T22" fmla="*/ 5176 w 21600"/>
              <a:gd name="T23" fmla="*/ 15529 h 21600"/>
              <a:gd name="T24" fmla="*/ 4196 w 21600"/>
              <a:gd name="T25" fmla="*/ 17606 h 21600"/>
              <a:gd name="T26" fmla="*/ 6088 w 21600"/>
              <a:gd name="T27" fmla="*/ 17185 h 21600"/>
              <a:gd name="T28" fmla="*/ 5832 w 21600"/>
              <a:gd name="T29" fmla="*/ 8014 h 21600"/>
              <a:gd name="T30" fmla="*/ 5151 w 21600"/>
              <a:gd name="T31" fmla="*/ 5071 h 21600"/>
              <a:gd name="T32" fmla="*/ 6373 w 21600"/>
              <a:gd name="T33" fmla="*/ 3836 h 21600"/>
              <a:gd name="T34" fmla="*/ 5700 w 21600"/>
              <a:gd name="T35" fmla="*/ 0 h 21600"/>
              <a:gd name="T36" fmla="*/ 4516 w 21600"/>
              <a:gd name="T37" fmla="*/ 5570 h 21600"/>
              <a:gd name="T38" fmla="*/ 5406 w 21600"/>
              <a:gd name="T39" fmla="*/ 11010 h 21600"/>
              <a:gd name="T40" fmla="*/ 8384 w 21600"/>
              <a:gd name="T41" fmla="*/ 0 h 21600"/>
              <a:gd name="T42" fmla="*/ 6787 w 21600"/>
              <a:gd name="T43" fmla="*/ 11562 h 21600"/>
              <a:gd name="T44" fmla="*/ 8708 w 21600"/>
              <a:gd name="T45" fmla="*/ 18131 h 21600"/>
              <a:gd name="T46" fmla="*/ 8137 w 21600"/>
              <a:gd name="T47" fmla="*/ 15504 h 21600"/>
              <a:gd name="T48" fmla="*/ 7473 w 21600"/>
              <a:gd name="T49" fmla="*/ 11324 h 21600"/>
              <a:gd name="T50" fmla="*/ 8431 w 21600"/>
              <a:gd name="T51" fmla="*/ 3179 h 21600"/>
              <a:gd name="T52" fmla="*/ 9194 w 21600"/>
              <a:gd name="T53" fmla="*/ 867 h 21600"/>
              <a:gd name="T54" fmla="*/ 9569 w 21600"/>
              <a:gd name="T55" fmla="*/ 4257 h 21600"/>
              <a:gd name="T56" fmla="*/ 11976 w 21600"/>
              <a:gd name="T57" fmla="*/ 6884 h 21600"/>
              <a:gd name="T58" fmla="*/ 10395 w 21600"/>
              <a:gd name="T59" fmla="*/ 18683 h 21600"/>
              <a:gd name="T60" fmla="*/ 10169 w 21600"/>
              <a:gd name="T61" fmla="*/ 5860 h 21600"/>
              <a:gd name="T62" fmla="*/ 10446 w 21600"/>
              <a:gd name="T63" fmla="*/ 15477 h 21600"/>
              <a:gd name="T64" fmla="*/ 11290 w 21600"/>
              <a:gd name="T65" fmla="*/ 6884 h 21600"/>
              <a:gd name="T66" fmla="*/ 10169 w 21600"/>
              <a:gd name="T67" fmla="*/ 5860 h 21600"/>
              <a:gd name="T68" fmla="*/ 12811 w 21600"/>
              <a:gd name="T69" fmla="*/ 18315 h 21600"/>
              <a:gd name="T70" fmla="*/ 15009 w 21600"/>
              <a:gd name="T71" fmla="*/ 341 h 21600"/>
              <a:gd name="T72" fmla="*/ 13314 w 21600"/>
              <a:gd name="T73" fmla="*/ 13585 h 21600"/>
              <a:gd name="T74" fmla="*/ 12308 w 21600"/>
              <a:gd name="T75" fmla="*/ 341 h 21600"/>
              <a:gd name="T76" fmla="*/ 16726 w 21600"/>
              <a:gd name="T77" fmla="*/ 10747 h 21600"/>
              <a:gd name="T78" fmla="*/ 15815 w 21600"/>
              <a:gd name="T79" fmla="*/ 7673 h 21600"/>
              <a:gd name="T80" fmla="*/ 17191 w 21600"/>
              <a:gd name="T81" fmla="*/ 3311 h 21600"/>
              <a:gd name="T82" fmla="*/ 15359 w 21600"/>
              <a:gd name="T83" fmla="*/ 341 h 21600"/>
              <a:gd name="T84" fmla="*/ 16837 w 21600"/>
              <a:gd name="T85" fmla="*/ 18315 h 21600"/>
              <a:gd name="T86" fmla="*/ 15597 w 21600"/>
              <a:gd name="T87" fmla="*/ 15346 h 21600"/>
              <a:gd name="T88" fmla="*/ 19700 w 21600"/>
              <a:gd name="T89" fmla="*/ 8803 h 21600"/>
              <a:gd name="T90" fmla="*/ 19628 w 21600"/>
              <a:gd name="T91" fmla="*/ 18315 h 21600"/>
              <a:gd name="T92" fmla="*/ 18575 w 21600"/>
              <a:gd name="T93" fmla="*/ 11799 h 21600"/>
              <a:gd name="T94" fmla="*/ 18000 w 21600"/>
              <a:gd name="T95" fmla="*/ 18315 h 21600"/>
              <a:gd name="T96" fmla="*/ 17847 w 21600"/>
              <a:gd name="T97" fmla="*/ 341 h 21600"/>
              <a:gd name="T98" fmla="*/ 19611 w 21600"/>
              <a:gd name="T99" fmla="*/ 1655 h 21600"/>
              <a:gd name="T100" fmla="*/ 19700 w 21600"/>
              <a:gd name="T101" fmla="*/ 8803 h 21600"/>
              <a:gd name="T102" fmla="*/ 18524 w 21600"/>
              <a:gd name="T103" fmla="*/ 8830 h 21600"/>
              <a:gd name="T104" fmla="*/ 19197 w 21600"/>
              <a:gd name="T105" fmla="*/ 5492 h 21600"/>
              <a:gd name="T106" fmla="*/ 18758 w 21600"/>
              <a:gd name="T107" fmla="*/ 3311 h 21600"/>
              <a:gd name="T108" fmla="*/ 18268 w 21600"/>
              <a:gd name="T109" fmla="*/ 8830 h 21600"/>
              <a:gd name="T110" fmla="*/ 21600 w 21600"/>
              <a:gd name="T111" fmla="*/ 19051 h 21600"/>
              <a:gd name="T112" fmla="*/ 19696 w 21600"/>
              <a:gd name="T113" fmla="*/ 21600 h 21600"/>
              <a:gd name="T114" fmla="*/ 21523 w 21600"/>
              <a:gd name="T1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00" h="21600">
                <a:moveTo>
                  <a:pt x="1376" y="341"/>
                </a:moveTo>
                <a:cubicBezTo>
                  <a:pt x="1811" y="341"/>
                  <a:pt x="2215" y="815"/>
                  <a:pt x="2458" y="2391"/>
                </a:cubicBezTo>
                <a:cubicBezTo>
                  <a:pt x="2650" y="3626"/>
                  <a:pt x="2714" y="5334"/>
                  <a:pt x="2714" y="7357"/>
                </a:cubicBezTo>
                <a:cubicBezTo>
                  <a:pt x="2714" y="10564"/>
                  <a:pt x="2556" y="13612"/>
                  <a:pt x="2237" y="15634"/>
                </a:cubicBezTo>
                <a:cubicBezTo>
                  <a:pt x="1900" y="17764"/>
                  <a:pt x="1431" y="18315"/>
                  <a:pt x="903" y="18315"/>
                </a:cubicBezTo>
                <a:lnTo>
                  <a:pt x="0" y="18315"/>
                </a:lnTo>
                <a:lnTo>
                  <a:pt x="511" y="341"/>
                </a:lnTo>
                <a:lnTo>
                  <a:pt x="1376" y="341"/>
                </a:lnTo>
                <a:close/>
                <a:moveTo>
                  <a:pt x="750" y="15319"/>
                </a:moveTo>
                <a:lnTo>
                  <a:pt x="971" y="15319"/>
                </a:lnTo>
                <a:cubicBezTo>
                  <a:pt x="1333" y="15319"/>
                  <a:pt x="1572" y="14768"/>
                  <a:pt x="1760" y="13112"/>
                </a:cubicBezTo>
                <a:cubicBezTo>
                  <a:pt x="1913" y="11745"/>
                  <a:pt x="2028" y="9669"/>
                  <a:pt x="2028" y="7436"/>
                </a:cubicBezTo>
                <a:cubicBezTo>
                  <a:pt x="2028" y="6070"/>
                  <a:pt x="1985" y="5098"/>
                  <a:pt x="1887" y="4415"/>
                </a:cubicBezTo>
                <a:cubicBezTo>
                  <a:pt x="1785" y="3705"/>
                  <a:pt x="1623" y="3337"/>
                  <a:pt x="1359" y="3337"/>
                </a:cubicBezTo>
                <a:lnTo>
                  <a:pt x="1091" y="3337"/>
                </a:lnTo>
                <a:lnTo>
                  <a:pt x="750" y="15319"/>
                </a:lnTo>
                <a:close/>
                <a:moveTo>
                  <a:pt x="2927" y="18315"/>
                </a:moveTo>
                <a:lnTo>
                  <a:pt x="3591" y="18315"/>
                </a:lnTo>
                <a:lnTo>
                  <a:pt x="4103" y="341"/>
                </a:lnTo>
                <a:lnTo>
                  <a:pt x="3438" y="341"/>
                </a:lnTo>
                <a:lnTo>
                  <a:pt x="2927" y="18315"/>
                </a:lnTo>
                <a:close/>
                <a:moveTo>
                  <a:pt x="5406" y="11010"/>
                </a:moveTo>
                <a:cubicBezTo>
                  <a:pt x="5671" y="11667"/>
                  <a:pt x="5777" y="12298"/>
                  <a:pt x="5777" y="13296"/>
                </a:cubicBezTo>
                <a:cubicBezTo>
                  <a:pt x="5777" y="15083"/>
                  <a:pt x="5449" y="15529"/>
                  <a:pt x="5176" y="15529"/>
                </a:cubicBezTo>
                <a:cubicBezTo>
                  <a:pt x="4895" y="15529"/>
                  <a:pt x="4567" y="15109"/>
                  <a:pt x="4329" y="14558"/>
                </a:cubicBezTo>
                <a:lnTo>
                  <a:pt x="4196" y="17606"/>
                </a:lnTo>
                <a:cubicBezTo>
                  <a:pt x="4524" y="18341"/>
                  <a:pt x="4861" y="18682"/>
                  <a:pt x="5172" y="18682"/>
                </a:cubicBezTo>
                <a:cubicBezTo>
                  <a:pt x="5547" y="18682"/>
                  <a:pt x="5862" y="18183"/>
                  <a:pt x="6088" y="17185"/>
                </a:cubicBezTo>
                <a:cubicBezTo>
                  <a:pt x="6331" y="16108"/>
                  <a:pt x="6425" y="14557"/>
                  <a:pt x="6425" y="12876"/>
                </a:cubicBezTo>
                <a:cubicBezTo>
                  <a:pt x="6425" y="10563"/>
                  <a:pt x="6241" y="9039"/>
                  <a:pt x="5832" y="8014"/>
                </a:cubicBezTo>
                <a:lnTo>
                  <a:pt x="5581" y="7384"/>
                </a:lnTo>
                <a:cubicBezTo>
                  <a:pt x="5244" y="6542"/>
                  <a:pt x="5151" y="5859"/>
                  <a:pt x="5151" y="5071"/>
                </a:cubicBezTo>
                <a:cubicBezTo>
                  <a:pt x="5151" y="3731"/>
                  <a:pt x="5394" y="3153"/>
                  <a:pt x="5700" y="3153"/>
                </a:cubicBezTo>
                <a:cubicBezTo>
                  <a:pt x="5909" y="3153"/>
                  <a:pt x="6143" y="3415"/>
                  <a:pt x="6373" y="3836"/>
                </a:cubicBezTo>
                <a:lnTo>
                  <a:pt x="6540" y="946"/>
                </a:lnTo>
                <a:cubicBezTo>
                  <a:pt x="6250" y="341"/>
                  <a:pt x="5986" y="0"/>
                  <a:pt x="5700" y="0"/>
                </a:cubicBezTo>
                <a:cubicBezTo>
                  <a:pt x="5368" y="0"/>
                  <a:pt x="5074" y="473"/>
                  <a:pt x="4870" y="1340"/>
                </a:cubicBezTo>
                <a:cubicBezTo>
                  <a:pt x="4644" y="2285"/>
                  <a:pt x="4516" y="3758"/>
                  <a:pt x="4516" y="5570"/>
                </a:cubicBezTo>
                <a:cubicBezTo>
                  <a:pt x="4516" y="7830"/>
                  <a:pt x="4716" y="9276"/>
                  <a:pt x="5155" y="10379"/>
                </a:cubicBezTo>
                <a:lnTo>
                  <a:pt x="5406" y="11010"/>
                </a:lnTo>
                <a:close/>
                <a:moveTo>
                  <a:pt x="9194" y="867"/>
                </a:moveTo>
                <a:cubicBezTo>
                  <a:pt x="8947" y="368"/>
                  <a:pt x="8678" y="0"/>
                  <a:pt x="8384" y="0"/>
                </a:cubicBezTo>
                <a:cubicBezTo>
                  <a:pt x="7988" y="0"/>
                  <a:pt x="7601" y="605"/>
                  <a:pt x="7298" y="2602"/>
                </a:cubicBezTo>
                <a:cubicBezTo>
                  <a:pt x="6949" y="4914"/>
                  <a:pt x="6787" y="8592"/>
                  <a:pt x="6787" y="11562"/>
                </a:cubicBezTo>
                <a:cubicBezTo>
                  <a:pt x="6787" y="16423"/>
                  <a:pt x="7204" y="18683"/>
                  <a:pt x="7988" y="18683"/>
                </a:cubicBezTo>
                <a:cubicBezTo>
                  <a:pt x="8244" y="18683"/>
                  <a:pt x="8525" y="18446"/>
                  <a:pt x="8708" y="18131"/>
                </a:cubicBezTo>
                <a:lnTo>
                  <a:pt x="8725" y="15135"/>
                </a:lnTo>
                <a:cubicBezTo>
                  <a:pt x="8546" y="15346"/>
                  <a:pt x="8320" y="15504"/>
                  <a:pt x="8137" y="15504"/>
                </a:cubicBezTo>
                <a:cubicBezTo>
                  <a:pt x="7903" y="15504"/>
                  <a:pt x="7711" y="15240"/>
                  <a:pt x="7596" y="14294"/>
                </a:cubicBezTo>
                <a:cubicBezTo>
                  <a:pt x="7502" y="13532"/>
                  <a:pt x="7473" y="12429"/>
                  <a:pt x="7473" y="11324"/>
                </a:cubicBezTo>
                <a:cubicBezTo>
                  <a:pt x="7473" y="9224"/>
                  <a:pt x="7583" y="6884"/>
                  <a:pt x="7733" y="5440"/>
                </a:cubicBezTo>
                <a:cubicBezTo>
                  <a:pt x="7916" y="3652"/>
                  <a:pt x="8163" y="3179"/>
                  <a:pt x="8431" y="3179"/>
                </a:cubicBezTo>
                <a:cubicBezTo>
                  <a:pt x="8644" y="3179"/>
                  <a:pt x="8849" y="3469"/>
                  <a:pt x="9028" y="3784"/>
                </a:cubicBezTo>
                <a:lnTo>
                  <a:pt x="9194" y="867"/>
                </a:lnTo>
                <a:close/>
                <a:moveTo>
                  <a:pt x="9262" y="11799"/>
                </a:moveTo>
                <a:cubicBezTo>
                  <a:pt x="9262" y="9039"/>
                  <a:pt x="9373" y="6333"/>
                  <a:pt x="9569" y="4257"/>
                </a:cubicBezTo>
                <a:cubicBezTo>
                  <a:pt x="9833" y="1472"/>
                  <a:pt x="10255" y="0"/>
                  <a:pt x="10843" y="0"/>
                </a:cubicBezTo>
                <a:cubicBezTo>
                  <a:pt x="11516" y="0"/>
                  <a:pt x="11976" y="2181"/>
                  <a:pt x="11976" y="6884"/>
                </a:cubicBezTo>
                <a:cubicBezTo>
                  <a:pt x="11976" y="9644"/>
                  <a:pt x="11865" y="12350"/>
                  <a:pt x="11669" y="14426"/>
                </a:cubicBezTo>
                <a:cubicBezTo>
                  <a:pt x="11405" y="17211"/>
                  <a:pt x="10983" y="18683"/>
                  <a:pt x="10395" y="18683"/>
                </a:cubicBezTo>
                <a:cubicBezTo>
                  <a:pt x="9722" y="18683"/>
                  <a:pt x="9262" y="16502"/>
                  <a:pt x="9262" y="11799"/>
                </a:cubicBezTo>
                <a:moveTo>
                  <a:pt x="10169" y="5860"/>
                </a:moveTo>
                <a:cubicBezTo>
                  <a:pt x="10029" y="7516"/>
                  <a:pt x="9948" y="9670"/>
                  <a:pt x="9948" y="11799"/>
                </a:cubicBezTo>
                <a:cubicBezTo>
                  <a:pt x="9948" y="14505"/>
                  <a:pt x="10148" y="15477"/>
                  <a:pt x="10446" y="15477"/>
                </a:cubicBezTo>
                <a:cubicBezTo>
                  <a:pt x="10727" y="15477"/>
                  <a:pt x="10928" y="14452"/>
                  <a:pt x="11068" y="12823"/>
                </a:cubicBezTo>
                <a:cubicBezTo>
                  <a:pt x="11209" y="11167"/>
                  <a:pt x="11290" y="9013"/>
                  <a:pt x="11290" y="6884"/>
                </a:cubicBezTo>
                <a:cubicBezTo>
                  <a:pt x="11290" y="4178"/>
                  <a:pt x="11090" y="3206"/>
                  <a:pt x="10791" y="3206"/>
                </a:cubicBezTo>
                <a:cubicBezTo>
                  <a:pt x="10510" y="3206"/>
                  <a:pt x="10310" y="4231"/>
                  <a:pt x="10169" y="5860"/>
                </a:cubicBezTo>
                <a:moveTo>
                  <a:pt x="12308" y="341"/>
                </a:moveTo>
                <a:lnTo>
                  <a:pt x="12811" y="18315"/>
                </a:lnTo>
                <a:lnTo>
                  <a:pt x="13531" y="18315"/>
                </a:lnTo>
                <a:lnTo>
                  <a:pt x="15009" y="341"/>
                </a:lnTo>
                <a:lnTo>
                  <a:pt x="14328" y="341"/>
                </a:lnTo>
                <a:lnTo>
                  <a:pt x="13314" y="13585"/>
                </a:lnTo>
                <a:lnTo>
                  <a:pt x="12994" y="341"/>
                </a:lnTo>
                <a:lnTo>
                  <a:pt x="12308" y="341"/>
                </a:lnTo>
                <a:close/>
                <a:moveTo>
                  <a:pt x="15725" y="10747"/>
                </a:moveTo>
                <a:lnTo>
                  <a:pt x="16726" y="10747"/>
                </a:lnTo>
                <a:lnTo>
                  <a:pt x="16815" y="7673"/>
                </a:lnTo>
                <a:lnTo>
                  <a:pt x="15815" y="7673"/>
                </a:lnTo>
                <a:lnTo>
                  <a:pt x="15938" y="3311"/>
                </a:lnTo>
                <a:lnTo>
                  <a:pt x="17191" y="3311"/>
                </a:lnTo>
                <a:lnTo>
                  <a:pt x="17327" y="341"/>
                </a:lnTo>
                <a:lnTo>
                  <a:pt x="15359" y="341"/>
                </a:lnTo>
                <a:lnTo>
                  <a:pt x="14847" y="18315"/>
                </a:lnTo>
                <a:lnTo>
                  <a:pt x="16837" y="18315"/>
                </a:lnTo>
                <a:lnTo>
                  <a:pt x="16918" y="15346"/>
                </a:lnTo>
                <a:lnTo>
                  <a:pt x="15597" y="15346"/>
                </a:lnTo>
                <a:lnTo>
                  <a:pt x="15725" y="10747"/>
                </a:lnTo>
                <a:close/>
                <a:moveTo>
                  <a:pt x="19700" y="8803"/>
                </a:moveTo>
                <a:cubicBezTo>
                  <a:pt x="19589" y="9748"/>
                  <a:pt x="19410" y="10537"/>
                  <a:pt x="19176" y="11115"/>
                </a:cubicBezTo>
                <a:lnTo>
                  <a:pt x="19628" y="18315"/>
                </a:lnTo>
                <a:lnTo>
                  <a:pt x="18916" y="18315"/>
                </a:lnTo>
                <a:lnTo>
                  <a:pt x="18575" y="11799"/>
                </a:lnTo>
                <a:lnTo>
                  <a:pt x="18183" y="11799"/>
                </a:lnTo>
                <a:lnTo>
                  <a:pt x="18000" y="18315"/>
                </a:lnTo>
                <a:lnTo>
                  <a:pt x="17336" y="18315"/>
                </a:lnTo>
                <a:lnTo>
                  <a:pt x="17847" y="341"/>
                </a:lnTo>
                <a:lnTo>
                  <a:pt x="18839" y="341"/>
                </a:lnTo>
                <a:cubicBezTo>
                  <a:pt x="19201" y="341"/>
                  <a:pt x="19453" y="815"/>
                  <a:pt x="19611" y="1655"/>
                </a:cubicBezTo>
                <a:cubicBezTo>
                  <a:pt x="19785" y="2575"/>
                  <a:pt x="19858" y="3915"/>
                  <a:pt x="19858" y="5466"/>
                </a:cubicBezTo>
                <a:cubicBezTo>
                  <a:pt x="19858" y="6753"/>
                  <a:pt x="19806" y="7883"/>
                  <a:pt x="19700" y="8803"/>
                </a:cubicBezTo>
                <a:moveTo>
                  <a:pt x="18268" y="8830"/>
                </a:moveTo>
                <a:lnTo>
                  <a:pt x="18524" y="8830"/>
                </a:lnTo>
                <a:cubicBezTo>
                  <a:pt x="18729" y="8830"/>
                  <a:pt x="18912" y="8592"/>
                  <a:pt x="19035" y="7883"/>
                </a:cubicBezTo>
                <a:cubicBezTo>
                  <a:pt x="19133" y="7331"/>
                  <a:pt x="19197" y="6437"/>
                  <a:pt x="19197" y="5492"/>
                </a:cubicBezTo>
                <a:cubicBezTo>
                  <a:pt x="19197" y="4887"/>
                  <a:pt x="19172" y="4336"/>
                  <a:pt x="19112" y="3968"/>
                </a:cubicBezTo>
                <a:cubicBezTo>
                  <a:pt x="19044" y="3548"/>
                  <a:pt x="18937" y="3311"/>
                  <a:pt x="18758" y="3311"/>
                </a:cubicBezTo>
                <a:lnTo>
                  <a:pt x="18426" y="3311"/>
                </a:lnTo>
                <a:lnTo>
                  <a:pt x="18268" y="8830"/>
                </a:lnTo>
                <a:close/>
                <a:moveTo>
                  <a:pt x="21523" y="21600"/>
                </a:moveTo>
                <a:lnTo>
                  <a:pt x="21600" y="19051"/>
                </a:lnTo>
                <a:lnTo>
                  <a:pt x="19772" y="19051"/>
                </a:lnTo>
                <a:lnTo>
                  <a:pt x="19696" y="21600"/>
                </a:lnTo>
                <a:lnTo>
                  <a:pt x="21523" y="21600"/>
                </a:lnTo>
                <a:close/>
                <a:moveTo>
                  <a:pt x="21523" y="21600"/>
                </a:moveTo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</a:endParaRP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58865" y="6464232"/>
            <a:ext cx="2126796" cy="359735"/>
            <a:chOff x="58864" y="6464175"/>
            <a:chExt cx="2126796" cy="359733"/>
          </a:xfrm>
        </p:grpSpPr>
        <p:grpSp>
          <p:nvGrpSpPr>
            <p:cNvPr id="16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22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u="none">
                  <a:solidFill>
                    <a:srgbClr val="003245"/>
                  </a:solidFill>
                  <a:latin typeface="Trebuchet MS"/>
                </a:endParaRPr>
              </a:p>
            </p:txBody>
          </p:sp>
          <p:sp>
            <p:nvSpPr>
              <p:cNvPr id="23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u="none">
                  <a:solidFill>
                    <a:srgbClr val="003245"/>
                  </a:solidFill>
                  <a:latin typeface="Trebuchet MS"/>
                </a:endParaRPr>
              </a:p>
            </p:txBody>
          </p:sp>
        </p:grpSp>
        <p:sp>
          <p:nvSpPr>
            <p:cNvPr id="17" name="22 CuadroTexto"/>
            <p:cNvSpPr txBox="1"/>
            <p:nvPr userDrawn="1"/>
          </p:nvSpPr>
          <p:spPr>
            <a:xfrm>
              <a:off x="58864" y="6577688"/>
              <a:ext cx="2126796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u="none" dirty="0" smtClean="0">
                  <a:solidFill>
                    <a:srgbClr val="4BACC6">
                      <a:lumMod val="75000"/>
                    </a:srgbClr>
                  </a:solidFill>
                </a:rPr>
                <a:t>DISCOVER, DISRUPT, DELIVER</a:t>
              </a:r>
              <a:endParaRPr lang="en-US" sz="1000" i="1" u="none" dirty="0">
                <a:solidFill>
                  <a:srgbClr val="4BACC6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7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17B4C6"/>
          </a:solidFill>
          <a:latin typeface="+mj-lt"/>
          <a:ea typeface="+mj-ea"/>
          <a:cs typeface="+mj-cs"/>
          <a:sym typeface="Gill Sans" pitchFamily="12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pitchFamily="12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93529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6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32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10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10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0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3"/>
          <p:cNvSpPr>
            <a:spLocks/>
          </p:cNvSpPr>
          <p:nvPr userDrawn="1"/>
        </p:nvSpPr>
        <p:spPr bwMode="auto">
          <a:xfrm rot="10800000">
            <a:off x="7164293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sp>
        <p:nvSpPr>
          <p:cNvPr id="7173" name="Rectangle 12"/>
          <p:cNvSpPr>
            <a:spLocks/>
          </p:cNvSpPr>
          <p:nvPr userDrawn="1"/>
        </p:nvSpPr>
        <p:spPr bwMode="auto">
          <a:xfrm rot="10800000">
            <a:off x="8015681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sp>
        <p:nvSpPr>
          <p:cNvPr id="7174" name="Rectangle 14"/>
          <p:cNvSpPr>
            <a:spLocks/>
          </p:cNvSpPr>
          <p:nvPr userDrawn="1"/>
        </p:nvSpPr>
        <p:spPr bwMode="auto">
          <a:xfrm rot="10800000">
            <a:off x="6268916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sp>
        <p:nvSpPr>
          <p:cNvPr id="7175" name="Rectangle 15"/>
          <p:cNvSpPr>
            <a:spLocks/>
          </p:cNvSpPr>
          <p:nvPr userDrawn="1"/>
        </p:nvSpPr>
        <p:spPr bwMode="auto">
          <a:xfrm rot="10800000">
            <a:off x="-5857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sp>
        <p:nvSpPr>
          <p:cNvPr id="7176" name="Rectangle 4"/>
          <p:cNvSpPr>
            <a:spLocks/>
          </p:cNvSpPr>
          <p:nvPr userDrawn="1"/>
        </p:nvSpPr>
        <p:spPr bwMode="auto">
          <a:xfrm>
            <a:off x="8417169" y="55"/>
            <a:ext cx="65943" cy="836613"/>
          </a:xfrm>
          <a:prstGeom prst="rect">
            <a:avLst/>
          </a:prstGeom>
          <a:solidFill>
            <a:srgbClr val="003B45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 u="none">
              <a:solidFill>
                <a:srgbClr val="003245"/>
              </a:solidFill>
              <a:latin typeface="Trebuchet MS"/>
              <a:ea typeface="ヒラギノ角ゴ ProN W3"/>
            </a:endParaRPr>
          </a:p>
        </p:txBody>
      </p:sp>
      <p:grpSp>
        <p:nvGrpSpPr>
          <p:cNvPr id="7177" name="Agrupar 13"/>
          <p:cNvGrpSpPr>
            <a:grpSpLocks/>
          </p:cNvGrpSpPr>
          <p:nvPr userDrawn="1"/>
        </p:nvGrpSpPr>
        <p:grpSpPr bwMode="auto">
          <a:xfrm flipH="1">
            <a:off x="-5862" y="836613"/>
            <a:ext cx="9144000" cy="49212"/>
            <a:chOff x="-6350" y="6332112"/>
            <a:chExt cx="9906000" cy="49216"/>
          </a:xfrm>
        </p:grpSpPr>
        <p:sp>
          <p:nvSpPr>
            <p:cNvPr id="7179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 u="none">
                <a:solidFill>
                  <a:srgbClr val="003245"/>
                </a:solidFill>
                <a:latin typeface="Trebuchet MS"/>
                <a:ea typeface="ヒラギノ角ゴ ProN W3"/>
              </a:endParaRPr>
            </a:p>
          </p:txBody>
        </p:sp>
        <p:sp>
          <p:nvSpPr>
            <p:cNvPr id="7180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 u="none">
                <a:solidFill>
                  <a:srgbClr val="003245"/>
                </a:solidFill>
                <a:latin typeface="Trebuchet MS"/>
                <a:ea typeface="ヒラギノ角ゴ ProN W3"/>
              </a:endParaRPr>
            </a:p>
          </p:txBody>
        </p:sp>
        <p:sp>
          <p:nvSpPr>
            <p:cNvPr id="7181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 u="none">
                <a:solidFill>
                  <a:srgbClr val="003245"/>
                </a:solidFill>
                <a:latin typeface="Trebuchet MS"/>
                <a:ea typeface="ヒラギノ角ゴ ProN W3"/>
              </a:endParaRPr>
            </a:p>
          </p:txBody>
        </p:sp>
        <p:sp>
          <p:nvSpPr>
            <p:cNvPr id="7182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 sz="1800" u="none">
                <a:solidFill>
                  <a:srgbClr val="003245"/>
                </a:solidFill>
                <a:latin typeface="Trebuchet MS"/>
                <a:ea typeface="ヒラギノ角ゴ ProN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7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174625" indent="0" algn="l" rtl="0" eaLnBrk="0" fontAlgn="base" hangingPunct="0">
        <a:spcBef>
          <a:spcPct val="0"/>
        </a:spcBef>
        <a:spcAft>
          <a:spcPct val="0"/>
        </a:spcAft>
        <a:defRPr lang="en-US" sz="2400" kern="1200" dirty="0">
          <a:solidFill>
            <a:schemeClr val="tx1"/>
          </a:solidFill>
          <a:latin typeface="Trebuchet MS" pitchFamily="34" charset="0"/>
          <a:ea typeface="ヒラギノ角ゴ Pro W3" charset="-128"/>
          <a:cs typeface="+mn-cs"/>
          <a:sym typeface="Trebuchet M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12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image" Target="../media/image34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jpe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wmf"/><Relationship Id="rId8" Type="http://schemas.openxmlformats.org/officeDocument/2006/relationships/image" Target="../media/image47.pn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wmf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Relationship Id="rId4" Type="http://schemas.openxmlformats.org/officeDocument/2006/relationships/image" Target="../media/image61.png"/><Relationship Id="rId5" Type="http://schemas.openxmlformats.org/officeDocument/2006/relationships/image" Target="../media/image55.png"/><Relationship Id="rId6" Type="http://schemas.openxmlformats.org/officeDocument/2006/relationships/image" Target="../media/image47.png"/><Relationship Id="rId7" Type="http://schemas.openxmlformats.org/officeDocument/2006/relationships/image" Target="../media/image62.png"/><Relationship Id="rId8" Type="http://schemas.openxmlformats.org/officeDocument/2006/relationships/image" Target="../media/image45.wmf"/><Relationship Id="rId9" Type="http://schemas.openxmlformats.org/officeDocument/2006/relationships/image" Target="../media/image46.wmf"/><Relationship Id="rId10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jpeg"/><Relationship Id="rId5" Type="http://schemas.openxmlformats.org/officeDocument/2006/relationships/image" Target="../media/image67.png"/><Relationship Id="rId6" Type="http://schemas.openxmlformats.org/officeDocument/2006/relationships/image" Target="../media/image68.jpe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72.jpeg"/><Relationship Id="rId5" Type="http://schemas.openxmlformats.org/officeDocument/2006/relationships/image" Target="../media/image73.png"/><Relationship Id="rId6" Type="http://schemas.openxmlformats.org/officeDocument/2006/relationships/image" Target="../media/image74.jpe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/>
          </p:cNvSpPr>
          <p:nvPr/>
        </p:nvSpPr>
        <p:spPr bwMode="auto">
          <a:xfrm>
            <a:off x="228600" y="381000"/>
            <a:ext cx="3724275" cy="3344863"/>
          </a:xfrm>
          <a:prstGeom prst="roundRect">
            <a:avLst>
              <a:gd name="adj" fmla="val 2796"/>
            </a:avLst>
          </a:prstGeom>
          <a:solidFill>
            <a:srgbClr val="072534">
              <a:alpha val="59999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9pPr>
          </a:lstStyle>
          <a:p>
            <a:pPr algn="ctr" eaLnBrk="1" hangingPunct="1"/>
            <a:endParaRPr lang="es-ES" sz="1800" u="none">
              <a:cs typeface="+mn-cs"/>
            </a:endParaRPr>
          </a:p>
        </p:txBody>
      </p:sp>
      <p:sp>
        <p:nvSpPr>
          <p:cNvPr id="5125" name="Rectangle 9"/>
          <p:cNvSpPr>
            <a:spLocks/>
          </p:cNvSpPr>
          <p:nvPr/>
        </p:nvSpPr>
        <p:spPr bwMode="auto">
          <a:xfrm>
            <a:off x="403225" y="908720"/>
            <a:ext cx="3406775" cy="16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2363" bIns="0"/>
          <a:lstStyle>
            <a:lvl1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9pPr>
          </a:lstStyle>
          <a:p>
            <a:pPr eaLnBrk="1" hangingPunct="1"/>
            <a:r>
              <a:rPr lang="en-US" b="1" u="none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SDN + NFV</a:t>
            </a:r>
          </a:p>
          <a:p>
            <a:pPr eaLnBrk="1" hangingPunct="1"/>
            <a:endParaRPr lang="en-US" sz="2000" b="1" u="none" dirty="0">
              <a:solidFill>
                <a:srgbClr val="FFFFFF"/>
              </a:solidFill>
              <a:latin typeface="Trebuchet MS" panose="020B0603020202020204" pitchFamily="34" charset="0"/>
              <a:ea typeface="ヒラギノ角ゴ Pro W3" pitchFamily="105" charset="-128"/>
              <a:cs typeface="+mn-cs"/>
              <a:sym typeface="Trebuchet MS" panose="020B0603020202020204" pitchFamily="34" charset="0"/>
            </a:endParaRPr>
          </a:p>
          <a:p>
            <a:pPr eaLnBrk="1" hangingPunct="1"/>
            <a:r>
              <a:rPr lang="en-US" sz="2000" b="1" u="none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The </a:t>
            </a:r>
            <a:r>
              <a:rPr lang="en-US" sz="2000" b="1" u="none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Necessary </a:t>
            </a:r>
            <a:r>
              <a:rPr lang="en-US" sz="2000" b="1" u="none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Network Virtualization </a:t>
            </a:r>
            <a:r>
              <a:rPr lang="en-US" sz="2000" b="1" u="none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Equation</a:t>
            </a:r>
            <a:endParaRPr lang="en-US" sz="2000" b="1" u="none" dirty="0">
              <a:solidFill>
                <a:srgbClr val="FFC000"/>
              </a:solidFill>
              <a:latin typeface="Trebuchet MS" panose="020B0603020202020204" pitchFamily="34" charset="0"/>
              <a:ea typeface="ヒラギノ角ゴ Pro W3" pitchFamily="105" charset="-128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126" name="Rectangle 11"/>
          <p:cNvSpPr>
            <a:spLocks/>
          </p:cNvSpPr>
          <p:nvPr/>
        </p:nvSpPr>
        <p:spPr bwMode="auto">
          <a:xfrm>
            <a:off x="415925" y="2708920"/>
            <a:ext cx="1803400" cy="75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2363" bIns="0"/>
          <a:lstStyle>
            <a:lvl1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05" charset="-128"/>
                <a:sym typeface="Gill Sans" pitchFamily="105" charset="0"/>
              </a:defRPr>
            </a:lvl9pPr>
          </a:lstStyle>
          <a:p>
            <a:pPr eaLnBrk="1" hangingPunct="1"/>
            <a:r>
              <a:rPr lang="en-US" sz="1400" u="none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Diego</a:t>
            </a:r>
            <a:r>
              <a:rPr lang="en-US" sz="1200" u="none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 R. Lopez</a:t>
            </a:r>
            <a:endParaRPr lang="en-US" sz="1200" u="none" dirty="0">
              <a:solidFill>
                <a:srgbClr val="FFFFFF"/>
              </a:solidFill>
              <a:latin typeface="Trebuchet MS" panose="020B0603020202020204" pitchFamily="34" charset="0"/>
              <a:ea typeface="ヒラギノ角ゴ Pro W3" pitchFamily="105" charset="-128"/>
              <a:cs typeface="+mn-cs"/>
              <a:sym typeface="Trebuchet MS" panose="020B0603020202020204" pitchFamily="34" charset="0"/>
            </a:endParaRPr>
          </a:p>
          <a:p>
            <a:pPr eaLnBrk="1" hangingPunct="1"/>
            <a:r>
              <a:rPr lang="en-US" sz="1200" u="none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Telefonica</a:t>
            </a:r>
            <a:r>
              <a:rPr lang="en-US" sz="1200" u="none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 I+D</a:t>
            </a:r>
            <a:endParaRPr lang="en-US" sz="1200" u="none" dirty="0">
              <a:solidFill>
                <a:srgbClr val="FFFFFF"/>
              </a:solidFill>
              <a:latin typeface="Trebuchet MS" panose="020B0603020202020204" pitchFamily="34" charset="0"/>
              <a:ea typeface="ヒラギノ角ゴ Pro W3" pitchFamily="105" charset="-128"/>
              <a:cs typeface="+mn-cs"/>
              <a:sym typeface="Trebuchet MS" panose="020B0603020202020204" pitchFamily="34" charset="0"/>
            </a:endParaRPr>
          </a:p>
          <a:p>
            <a:pPr eaLnBrk="1" hangingPunct="1"/>
            <a:r>
              <a:rPr lang="en-US" sz="1200" u="none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July </a:t>
            </a:r>
            <a:r>
              <a:rPr lang="en-US" sz="1200" u="none" dirty="0" smtClean="0">
                <a:solidFill>
                  <a:srgbClr val="FFFFFF"/>
                </a:solidFill>
                <a:latin typeface="Trebuchet MS" panose="020B0603020202020204" pitchFamily="34" charset="0"/>
                <a:ea typeface="ヒラギノ角ゴ Pro W3" pitchFamily="105" charset="-128"/>
                <a:cs typeface="+mn-cs"/>
                <a:sym typeface="Trebuchet MS" panose="020B0603020202020204" pitchFamily="34" charset="0"/>
              </a:rPr>
              <a:t>2014</a:t>
            </a:r>
            <a:endParaRPr lang="en-US" sz="1200" u="none" dirty="0">
              <a:solidFill>
                <a:srgbClr val="FFFFFF"/>
              </a:solidFill>
              <a:latin typeface="Trebuchet MS" panose="020B0603020202020204" pitchFamily="34" charset="0"/>
              <a:ea typeface="ヒラギノ角ゴ Pro W3" pitchFamily="105" charset="-128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Brokering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4120337" cy="4525963"/>
          </a:xfrm>
        </p:spPr>
        <p:txBody>
          <a:bodyPr/>
          <a:lstStyle/>
          <a:p>
            <a:r>
              <a:rPr lang="en-US" dirty="0" smtClean="0"/>
              <a:t>Applications use SDN to learn about the network</a:t>
            </a:r>
          </a:p>
          <a:p>
            <a:r>
              <a:rPr lang="en-US" dirty="0" smtClean="0"/>
              <a:t>And then talk to the network to optimize performance</a:t>
            </a:r>
          </a:p>
          <a:p>
            <a:r>
              <a:rPr lang="en-US" dirty="0" smtClean="0"/>
              <a:t>SDN acts in a similar way to an ESB (or CORBA, for the old-timers)</a:t>
            </a:r>
          </a:p>
          <a:p>
            <a:pPr lvl="1"/>
            <a:r>
              <a:rPr lang="en-US" sz="1600" dirty="0" smtClean="0"/>
              <a:t>An adaptor to go from protocols to APIs and vice versa</a:t>
            </a:r>
          </a:p>
          <a:p>
            <a:pPr lvl="1"/>
            <a:r>
              <a:rPr lang="en-US" sz="1600" dirty="0" smtClean="0"/>
              <a:t>A translator, which</a:t>
            </a:r>
            <a:r>
              <a:rPr lang="en-US" sz="1600" dirty="0"/>
              <a:t> </a:t>
            </a:r>
            <a:r>
              <a:rPr lang="en-US" sz="1600" dirty="0" smtClean="0"/>
              <a:t>summarizes</a:t>
            </a:r>
            <a:r>
              <a:rPr lang="en-US" sz="1600" dirty="0"/>
              <a:t> </a:t>
            </a:r>
            <a:r>
              <a:rPr lang="en-US" sz="1600" dirty="0" smtClean="0"/>
              <a:t>network</a:t>
            </a:r>
            <a:r>
              <a:rPr lang="en-US" sz="1600" dirty="0"/>
              <a:t> </a:t>
            </a:r>
            <a:r>
              <a:rPr lang="en-US" sz="1600" dirty="0" smtClean="0"/>
              <a:t>properties</a:t>
            </a:r>
          </a:p>
          <a:p>
            <a:pPr lvl="1"/>
            <a:r>
              <a:rPr lang="en-US" sz="1600" dirty="0" smtClean="0"/>
              <a:t>A security/policy gateway that enforces which application is</a:t>
            </a:r>
            <a:r>
              <a:rPr lang="en-US" sz="1600" dirty="0"/>
              <a:t> </a:t>
            </a:r>
            <a:r>
              <a:rPr lang="en-US" sz="1600" dirty="0" smtClean="0"/>
              <a:t>allowed</a:t>
            </a:r>
            <a:r>
              <a:rPr lang="en-US" sz="1600" dirty="0"/>
              <a:t> </a:t>
            </a:r>
            <a:r>
              <a:rPr lang="en-US" sz="1600" dirty="0" smtClean="0"/>
              <a:t>to learn</a:t>
            </a:r>
            <a:r>
              <a:rPr lang="en-US" sz="1600" dirty="0"/>
              <a:t> </a:t>
            </a:r>
            <a:r>
              <a:rPr lang="en-US" sz="1600" dirty="0" smtClean="0"/>
              <a:t>what and change</a:t>
            </a:r>
            <a:r>
              <a:rPr lang="en-US" sz="1600" dirty="0"/>
              <a:t> </a:t>
            </a:r>
            <a:r>
              <a:rPr lang="en-US" sz="1600" dirty="0" smtClean="0"/>
              <a:t>what, and</a:t>
            </a:r>
            <a:r>
              <a:rPr lang="en-US" sz="1600" dirty="0"/>
              <a:t> </a:t>
            </a:r>
            <a:r>
              <a:rPr lang="en-US" sz="1600" dirty="0" smtClean="0"/>
              <a:t>who</a:t>
            </a:r>
            <a:r>
              <a:rPr lang="en-US" sz="1600" dirty="0"/>
              <a:t> </a:t>
            </a:r>
            <a:r>
              <a:rPr lang="en-US" sz="1600" dirty="0" smtClean="0"/>
              <a:t>gets</a:t>
            </a:r>
            <a:r>
              <a:rPr lang="en-US" sz="1600" dirty="0"/>
              <a:t> </a:t>
            </a:r>
            <a:r>
              <a:rPr lang="en-US" sz="1600" dirty="0" smtClean="0"/>
              <a:t>priority </a:t>
            </a:r>
          </a:p>
        </p:txBody>
      </p:sp>
      <p:sp>
        <p:nvSpPr>
          <p:cNvPr id="28" name="Rectángulo 27"/>
          <p:cNvSpPr/>
          <p:nvPr/>
        </p:nvSpPr>
        <p:spPr bwMode="auto">
          <a:xfrm>
            <a:off x="5227250" y="3529613"/>
            <a:ext cx="3545298" cy="1011624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ángulo 28"/>
          <p:cNvSpPr/>
          <p:nvPr/>
        </p:nvSpPr>
        <p:spPr bwMode="auto">
          <a:xfrm>
            <a:off x="5389681" y="3662527"/>
            <a:ext cx="1018871" cy="694107"/>
          </a:xfrm>
          <a:prstGeom prst="rect">
            <a:avLst/>
          </a:prstGeom>
          <a:solidFill>
            <a:srgbClr val="3C858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  <a:t>ALTO Server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Rectángulo 29"/>
          <p:cNvSpPr/>
          <p:nvPr/>
        </p:nvSpPr>
        <p:spPr bwMode="auto">
          <a:xfrm>
            <a:off x="6516637" y="3667247"/>
            <a:ext cx="1018871" cy="694107"/>
          </a:xfrm>
          <a:prstGeom prst="rect">
            <a:avLst/>
          </a:prstGeom>
          <a:solidFill>
            <a:srgbClr val="3C858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  <a:t>OFC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Rectángulo 30"/>
          <p:cNvSpPr/>
          <p:nvPr/>
        </p:nvSpPr>
        <p:spPr bwMode="auto">
          <a:xfrm>
            <a:off x="7658359" y="3671967"/>
            <a:ext cx="1018871" cy="694107"/>
          </a:xfrm>
          <a:prstGeom prst="rect">
            <a:avLst/>
          </a:prstGeom>
          <a:solidFill>
            <a:srgbClr val="3C858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  <a:t>. . . 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" name="Flowchart: Connector 7"/>
          <p:cNvSpPr/>
          <p:nvPr/>
        </p:nvSpPr>
        <p:spPr>
          <a:xfrm>
            <a:off x="5603966" y="5370703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lowchart: Connector 8"/>
          <p:cNvSpPr/>
          <p:nvPr/>
        </p:nvSpPr>
        <p:spPr>
          <a:xfrm>
            <a:off x="7035969" y="5063853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lowchart: Connector 9"/>
          <p:cNvSpPr/>
          <p:nvPr/>
        </p:nvSpPr>
        <p:spPr>
          <a:xfrm>
            <a:off x="6220382" y="5063853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lowchart: Connector 10"/>
          <p:cNvSpPr/>
          <p:nvPr/>
        </p:nvSpPr>
        <p:spPr>
          <a:xfrm>
            <a:off x="7163016" y="5394416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lowchart: Connector 11"/>
          <p:cNvSpPr/>
          <p:nvPr/>
        </p:nvSpPr>
        <p:spPr>
          <a:xfrm>
            <a:off x="7936112" y="5063853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Connector 18"/>
          <p:cNvCxnSpPr>
            <a:stCxn id="33" idx="3"/>
            <a:endCxn id="34" idx="7"/>
          </p:cNvCxnSpPr>
          <p:nvPr/>
        </p:nvCxnSpPr>
        <p:spPr>
          <a:xfrm flipH="1" flipV="1">
            <a:off x="6419575" y="5108490"/>
            <a:ext cx="650570" cy="215526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8" name="Straight Connector 21"/>
          <p:cNvCxnSpPr>
            <a:stCxn id="35" idx="2"/>
            <a:endCxn id="34" idx="6"/>
          </p:cNvCxnSpPr>
          <p:nvPr/>
        </p:nvCxnSpPr>
        <p:spPr>
          <a:xfrm flipH="1" flipV="1">
            <a:off x="6453751" y="5216253"/>
            <a:ext cx="709265" cy="330563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9" name="Straight Connector 24"/>
          <p:cNvCxnSpPr>
            <a:stCxn id="33" idx="5"/>
            <a:endCxn id="35" idx="1"/>
          </p:cNvCxnSpPr>
          <p:nvPr/>
        </p:nvCxnSpPr>
        <p:spPr>
          <a:xfrm flipH="1">
            <a:off x="7197192" y="5324016"/>
            <a:ext cx="37970" cy="115037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0" name="Straight Connector 27"/>
          <p:cNvCxnSpPr>
            <a:stCxn id="36" idx="2"/>
            <a:endCxn id="33" idx="6"/>
          </p:cNvCxnSpPr>
          <p:nvPr/>
        </p:nvCxnSpPr>
        <p:spPr>
          <a:xfrm flipH="1">
            <a:off x="7269338" y="5216253"/>
            <a:ext cx="666774" cy="0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1" name="Straight Connector 39"/>
          <p:cNvCxnSpPr>
            <a:stCxn id="29" idx="2"/>
            <a:endCxn id="34" idx="0"/>
          </p:cNvCxnSpPr>
          <p:nvPr/>
        </p:nvCxnSpPr>
        <p:spPr>
          <a:xfrm>
            <a:off x="5899117" y="4356634"/>
            <a:ext cx="437950" cy="70721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2" name="Straight Connector 42"/>
          <p:cNvCxnSpPr>
            <a:stCxn id="29" idx="2"/>
            <a:endCxn id="32" idx="0"/>
          </p:cNvCxnSpPr>
          <p:nvPr/>
        </p:nvCxnSpPr>
        <p:spPr>
          <a:xfrm flipH="1">
            <a:off x="5720651" y="4356634"/>
            <a:ext cx="178466" cy="101406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3" name="Straight Connector 45"/>
          <p:cNvCxnSpPr>
            <a:stCxn id="29" idx="2"/>
            <a:endCxn id="34" idx="0"/>
          </p:cNvCxnSpPr>
          <p:nvPr/>
        </p:nvCxnSpPr>
        <p:spPr>
          <a:xfrm>
            <a:off x="5899117" y="4356634"/>
            <a:ext cx="437950" cy="70721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4" name="Straight Connector 48"/>
          <p:cNvCxnSpPr>
            <a:stCxn id="30" idx="2"/>
            <a:endCxn id="33" idx="0"/>
          </p:cNvCxnSpPr>
          <p:nvPr/>
        </p:nvCxnSpPr>
        <p:spPr>
          <a:xfrm>
            <a:off x="7026073" y="4361354"/>
            <a:ext cx="126581" cy="70249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5" name="Straight Connector 51"/>
          <p:cNvCxnSpPr>
            <a:stCxn id="31" idx="2"/>
            <a:endCxn id="35" idx="0"/>
          </p:cNvCxnSpPr>
          <p:nvPr/>
        </p:nvCxnSpPr>
        <p:spPr>
          <a:xfrm flipH="1">
            <a:off x="7279701" y="4366074"/>
            <a:ext cx="888094" cy="102834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6" name="Straight Connector 54"/>
          <p:cNvCxnSpPr>
            <a:stCxn id="31" idx="2"/>
            <a:endCxn id="36" idx="0"/>
          </p:cNvCxnSpPr>
          <p:nvPr/>
        </p:nvCxnSpPr>
        <p:spPr>
          <a:xfrm flipH="1">
            <a:off x="8052797" y="4366074"/>
            <a:ext cx="114998" cy="69777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7" name="Straight Connector 57"/>
          <p:cNvCxnSpPr>
            <a:stCxn id="30" idx="2"/>
            <a:endCxn id="36" idx="1"/>
          </p:cNvCxnSpPr>
          <p:nvPr/>
        </p:nvCxnSpPr>
        <p:spPr>
          <a:xfrm>
            <a:off x="7026073" y="4361354"/>
            <a:ext cx="944215" cy="747136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8" name="Straight Connector 60"/>
          <p:cNvCxnSpPr>
            <a:stCxn id="30" idx="2"/>
            <a:endCxn id="35" idx="0"/>
          </p:cNvCxnSpPr>
          <p:nvPr/>
        </p:nvCxnSpPr>
        <p:spPr>
          <a:xfrm>
            <a:off x="7026073" y="4361354"/>
            <a:ext cx="253628" cy="10330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49" name="Cloud 36"/>
          <p:cNvSpPr/>
          <p:nvPr/>
        </p:nvSpPr>
        <p:spPr>
          <a:xfrm>
            <a:off x="5053251" y="4902658"/>
            <a:ext cx="3558870" cy="944724"/>
          </a:xfrm>
          <a:prstGeom prst="cloud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Elements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0" name="Straight Connector 13"/>
          <p:cNvCxnSpPr>
            <a:stCxn id="32" idx="6"/>
            <a:endCxn id="34" idx="2"/>
          </p:cNvCxnSpPr>
          <p:nvPr/>
        </p:nvCxnSpPr>
        <p:spPr>
          <a:xfrm flipV="1">
            <a:off x="5837335" y="5216253"/>
            <a:ext cx="383047" cy="306850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62" name="Flowchart: Process 71"/>
          <p:cNvSpPr/>
          <p:nvPr/>
        </p:nvSpPr>
        <p:spPr>
          <a:xfrm>
            <a:off x="5401064" y="1825162"/>
            <a:ext cx="436271" cy="1143256"/>
          </a:xfrm>
          <a:prstGeom prst="flowChartProcess">
            <a:avLst/>
          </a:prstGeom>
          <a:solidFill>
            <a:srgbClr val="3C858A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lowchart: Process 72"/>
          <p:cNvSpPr/>
          <p:nvPr/>
        </p:nvSpPr>
        <p:spPr>
          <a:xfrm>
            <a:off x="6830910" y="1825162"/>
            <a:ext cx="438449" cy="1143256"/>
          </a:xfrm>
          <a:prstGeom prst="flowChartProcess">
            <a:avLst/>
          </a:prstGeom>
          <a:solidFill>
            <a:srgbClr val="3C858A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err="1" smtClean="0">
                <a:solidFill>
                  <a:sysClr val="window" lastClr="FFFFFF"/>
                </a:solidFill>
                <a:latin typeface="Calibri"/>
              </a:rPr>
              <a:t>BoD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lowchart: Process 73"/>
          <p:cNvSpPr/>
          <p:nvPr/>
        </p:nvSpPr>
        <p:spPr>
          <a:xfrm>
            <a:off x="7522776" y="1816440"/>
            <a:ext cx="438449" cy="1152680"/>
          </a:xfrm>
          <a:prstGeom prst="flowChartProcess">
            <a:avLst/>
          </a:prstGeom>
          <a:solidFill>
            <a:srgbClr val="3C858A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ysClr val="window" lastClr="FFFFFF"/>
                </a:solidFill>
                <a:latin typeface="Calibri"/>
              </a:rPr>
              <a:t>OSS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Flowchart: Process 74"/>
          <p:cNvSpPr/>
          <p:nvPr/>
        </p:nvSpPr>
        <p:spPr>
          <a:xfrm>
            <a:off x="6116330" y="1816440"/>
            <a:ext cx="436271" cy="1152680"/>
          </a:xfrm>
          <a:prstGeom prst="flowChartProcess">
            <a:avLst/>
          </a:prstGeom>
          <a:solidFill>
            <a:srgbClr val="3C858A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ysClr val="window" lastClr="FFFFFF"/>
                </a:solidFill>
                <a:latin typeface="Calibri"/>
              </a:rPr>
              <a:t>DC Orchestrator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lowchart: Process 75"/>
          <p:cNvSpPr/>
          <p:nvPr/>
        </p:nvSpPr>
        <p:spPr>
          <a:xfrm>
            <a:off x="8182265" y="1816440"/>
            <a:ext cx="438449" cy="1152680"/>
          </a:xfrm>
          <a:prstGeom prst="flowChartProcess">
            <a:avLst/>
          </a:prstGeom>
          <a:solidFill>
            <a:srgbClr val="3C858A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Flecha arriba y abajo 82"/>
          <p:cNvSpPr/>
          <p:nvPr/>
        </p:nvSpPr>
        <p:spPr bwMode="auto">
          <a:xfrm>
            <a:off x="5489022" y="2969465"/>
            <a:ext cx="260004" cy="560493"/>
          </a:xfrm>
          <a:prstGeom prst="upDownArrow">
            <a:avLst/>
          </a:prstGeom>
          <a:solidFill>
            <a:srgbClr val="3C8C9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4" name="Flecha arriba y abajo 83"/>
          <p:cNvSpPr/>
          <p:nvPr/>
        </p:nvSpPr>
        <p:spPr bwMode="auto">
          <a:xfrm>
            <a:off x="6232062" y="2968418"/>
            <a:ext cx="260004" cy="560493"/>
          </a:xfrm>
          <a:prstGeom prst="upDownArrow">
            <a:avLst/>
          </a:prstGeom>
          <a:solidFill>
            <a:srgbClr val="3C8C9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5" name="Flecha arriba y abajo 84"/>
          <p:cNvSpPr/>
          <p:nvPr/>
        </p:nvSpPr>
        <p:spPr bwMode="auto">
          <a:xfrm>
            <a:off x="6916038" y="2958370"/>
            <a:ext cx="260004" cy="560493"/>
          </a:xfrm>
          <a:prstGeom prst="upDownArrow">
            <a:avLst/>
          </a:prstGeom>
          <a:solidFill>
            <a:srgbClr val="3C8C9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6" name="Flecha arriba y abajo 85"/>
          <p:cNvSpPr/>
          <p:nvPr/>
        </p:nvSpPr>
        <p:spPr bwMode="auto">
          <a:xfrm>
            <a:off x="7614780" y="2963090"/>
            <a:ext cx="260004" cy="560493"/>
          </a:xfrm>
          <a:prstGeom prst="upDownArrow">
            <a:avLst/>
          </a:prstGeom>
          <a:solidFill>
            <a:srgbClr val="3C8C9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7" name="Flecha arriba y abajo 86"/>
          <p:cNvSpPr/>
          <p:nvPr/>
        </p:nvSpPr>
        <p:spPr bwMode="auto">
          <a:xfrm>
            <a:off x="8269224" y="2967810"/>
            <a:ext cx="260004" cy="560493"/>
          </a:xfrm>
          <a:prstGeom prst="upDownArrow">
            <a:avLst/>
          </a:prstGeom>
          <a:solidFill>
            <a:srgbClr val="3C8C9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9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Providing a consistent interface to control, data and management plane</a:t>
            </a:r>
            <a:endParaRPr lang="en-GB" dirty="0"/>
          </a:p>
          <a:p>
            <a:pPr lvl="1"/>
            <a:r>
              <a:rPr lang="en-GB" sz="1700" dirty="0" smtClean="0"/>
              <a:t>A layered model</a:t>
            </a:r>
          </a:p>
          <a:p>
            <a:pPr lvl="1"/>
            <a:r>
              <a:rPr lang="en-GB" sz="1700" dirty="0" smtClean="0"/>
              <a:t>The first take could follow an analogy with existing OS</a:t>
            </a:r>
          </a:p>
          <a:p>
            <a:r>
              <a:rPr lang="en-GB" baseline="0" dirty="0" smtClean="0"/>
              <a:t>The</a:t>
            </a:r>
            <a:r>
              <a:rPr lang="en-GB" dirty="0" smtClean="0"/>
              <a:t> kernel is realized by control plane mechanisms</a:t>
            </a:r>
          </a:p>
          <a:p>
            <a:r>
              <a:rPr lang="en-GB" baseline="0" dirty="0" smtClean="0"/>
              <a:t>Data</a:t>
            </a:r>
            <a:r>
              <a:rPr lang="en-GB" dirty="0" smtClean="0"/>
              <a:t> plane is associated with the file system</a:t>
            </a:r>
          </a:p>
          <a:p>
            <a:r>
              <a:rPr lang="en-GB" dirty="0" smtClean="0"/>
              <a:t>The management plane is mapped to the system tools</a:t>
            </a:r>
          </a:p>
          <a:p>
            <a:pPr lvl="1"/>
            <a:r>
              <a:rPr lang="en-GB" sz="1600" dirty="0"/>
              <a:t>R</a:t>
            </a:r>
            <a:r>
              <a:rPr lang="en-GB" sz="1600" dirty="0" smtClean="0"/>
              <a:t>emember the shell</a:t>
            </a:r>
          </a:p>
          <a:p>
            <a:r>
              <a:rPr lang="en-GB" dirty="0" smtClean="0"/>
              <a:t>Specific services to enforce policy and security</a:t>
            </a:r>
          </a:p>
          <a:p>
            <a:r>
              <a:rPr lang="en-GB" baseline="0" dirty="0" smtClean="0"/>
              <a:t>And the APIs</a:t>
            </a:r>
          </a:p>
        </p:txBody>
      </p:sp>
      <p:pic>
        <p:nvPicPr>
          <p:cNvPr id="7" name="Imagen 6" descr="Linux-Kernel-JussBuzz.com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29" y="2051302"/>
            <a:ext cx="4147949" cy="299553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26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Road to a Network IDE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en-GB" sz="1900" dirty="0" smtClean="0"/>
              <a:t>The natural consequence of applying concepts and tools related to software development</a:t>
            </a:r>
          </a:p>
          <a:p>
            <a:r>
              <a:rPr lang="en-GB" sz="1900" dirty="0" smtClean="0"/>
              <a:t>Supporting a complete design flow</a:t>
            </a:r>
          </a:p>
          <a:p>
            <a:pPr lvl="1"/>
            <a:r>
              <a:rPr lang="en-GB" sz="1700" dirty="0" smtClean="0"/>
              <a:t>High-level definition and manipulation</a:t>
            </a:r>
          </a:p>
          <a:p>
            <a:pPr lvl="1"/>
            <a:r>
              <a:rPr lang="en-GB" sz="1700" dirty="0" smtClean="0"/>
              <a:t>Validation from simulation </a:t>
            </a:r>
            <a:br>
              <a:rPr lang="en-GB" sz="1700" dirty="0" smtClean="0"/>
            </a:br>
            <a:r>
              <a:rPr lang="en-GB" sz="1700" dirty="0" smtClean="0"/>
              <a:t>to actual debugging</a:t>
            </a:r>
          </a:p>
          <a:p>
            <a:pPr lvl="1"/>
            <a:r>
              <a:rPr lang="en-GB" sz="1700" dirty="0" smtClean="0"/>
              <a:t>Beta versions by slicing</a:t>
            </a:r>
          </a:p>
          <a:p>
            <a:pPr lvl="1"/>
            <a:r>
              <a:rPr lang="en-GB" sz="1700" dirty="0" smtClean="0"/>
              <a:t>Phased deployment</a:t>
            </a:r>
          </a:p>
          <a:p>
            <a:pPr lvl="1"/>
            <a:r>
              <a:rPr lang="en-GB" sz="1700" dirty="0" smtClean="0"/>
              <a:t>Integrate virtualized and non-virtualized functional elements</a:t>
            </a:r>
          </a:p>
          <a:p>
            <a:pPr lvl="1"/>
            <a:r>
              <a:rPr lang="en-GB" sz="1700" dirty="0" smtClean="0"/>
              <a:t>Aligned with parallel IT development</a:t>
            </a:r>
          </a:p>
        </p:txBody>
      </p:sp>
      <p:pic>
        <p:nvPicPr>
          <p:cNvPr id="4" name="Imagen 3" descr="Net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36540"/>
            <a:ext cx="5040560" cy="47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1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All Together: The </a:t>
            </a:r>
            <a:r>
              <a:rPr lang="en-GB" dirty="0" err="1" smtClean="0"/>
              <a:t>NetOS</a:t>
            </a:r>
            <a:r>
              <a:rPr lang="en-GB" dirty="0" smtClean="0"/>
              <a:t> Architecture</a:t>
            </a:r>
            <a:endParaRPr lang="en-GB" dirty="0"/>
          </a:p>
        </p:txBody>
      </p:sp>
      <p:sp>
        <p:nvSpPr>
          <p:cNvPr id="42" name="Flowchart: Process 3"/>
          <p:cNvSpPr/>
          <p:nvPr/>
        </p:nvSpPr>
        <p:spPr>
          <a:xfrm>
            <a:off x="763577" y="4386537"/>
            <a:ext cx="3214441" cy="306324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Abstraction Layer (NAL)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lowchart: Process 4"/>
          <p:cNvSpPr/>
          <p:nvPr/>
        </p:nvSpPr>
        <p:spPr>
          <a:xfrm>
            <a:off x="795229" y="4847634"/>
            <a:ext cx="880755" cy="306324"/>
          </a:xfrm>
          <a:prstGeom prst="flowChartProcess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OpenFlow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lowchart: Process 5"/>
          <p:cNvSpPr/>
          <p:nvPr/>
        </p:nvSpPr>
        <p:spPr>
          <a:xfrm>
            <a:off x="1814878" y="4847634"/>
            <a:ext cx="597744" cy="306324"/>
          </a:xfrm>
          <a:prstGeom prst="flowChartProcess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ysClr val="window" lastClr="FFFFFF"/>
                </a:solidFill>
                <a:latin typeface="Calibri"/>
              </a:rPr>
              <a:t>VNF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Flowchart: Process 6"/>
          <p:cNvSpPr/>
          <p:nvPr/>
        </p:nvSpPr>
        <p:spPr>
          <a:xfrm>
            <a:off x="3482110" y="4847634"/>
            <a:ext cx="495908" cy="306324"/>
          </a:xfrm>
          <a:prstGeom prst="flowChartProcess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I2RS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lowchart: Connector 7"/>
          <p:cNvSpPr/>
          <p:nvPr/>
        </p:nvSpPr>
        <p:spPr>
          <a:xfrm>
            <a:off x="1198462" y="5694982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lowchart: Connector 8"/>
          <p:cNvSpPr/>
          <p:nvPr/>
        </p:nvSpPr>
        <p:spPr>
          <a:xfrm>
            <a:off x="2630465" y="5388132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lowchart: Connector 9"/>
          <p:cNvSpPr/>
          <p:nvPr/>
        </p:nvSpPr>
        <p:spPr>
          <a:xfrm>
            <a:off x="1814878" y="5388132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lowchart: Connector 10"/>
          <p:cNvSpPr/>
          <p:nvPr/>
        </p:nvSpPr>
        <p:spPr>
          <a:xfrm>
            <a:off x="2757512" y="5718695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lowchart: Connector 11"/>
          <p:cNvSpPr/>
          <p:nvPr/>
        </p:nvSpPr>
        <p:spPr>
          <a:xfrm>
            <a:off x="3530608" y="5388132"/>
            <a:ext cx="233369" cy="304800"/>
          </a:xfrm>
          <a:prstGeom prst="flowChartConnector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Straight Connector 18"/>
          <p:cNvCxnSpPr>
            <a:stCxn id="47" idx="3"/>
            <a:endCxn id="48" idx="7"/>
          </p:cNvCxnSpPr>
          <p:nvPr/>
        </p:nvCxnSpPr>
        <p:spPr>
          <a:xfrm flipH="1" flipV="1">
            <a:off x="2014071" y="5432769"/>
            <a:ext cx="650570" cy="215526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3" name="Straight Connector 21"/>
          <p:cNvCxnSpPr>
            <a:stCxn id="49" idx="2"/>
            <a:endCxn id="48" idx="6"/>
          </p:cNvCxnSpPr>
          <p:nvPr/>
        </p:nvCxnSpPr>
        <p:spPr>
          <a:xfrm flipH="1" flipV="1">
            <a:off x="2048247" y="5540532"/>
            <a:ext cx="709265" cy="330563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4" name="Straight Connector 24"/>
          <p:cNvCxnSpPr>
            <a:stCxn id="47" idx="5"/>
            <a:endCxn id="49" idx="1"/>
          </p:cNvCxnSpPr>
          <p:nvPr/>
        </p:nvCxnSpPr>
        <p:spPr>
          <a:xfrm flipH="1">
            <a:off x="2791688" y="5648295"/>
            <a:ext cx="37970" cy="115037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5" name="Straight Connector 27"/>
          <p:cNvCxnSpPr>
            <a:stCxn id="50" idx="2"/>
            <a:endCxn id="47" idx="6"/>
          </p:cNvCxnSpPr>
          <p:nvPr/>
        </p:nvCxnSpPr>
        <p:spPr>
          <a:xfrm flipH="1">
            <a:off x="2863834" y="5540532"/>
            <a:ext cx="666774" cy="0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56" name="Flowchart: Process 38"/>
          <p:cNvSpPr/>
          <p:nvPr/>
        </p:nvSpPr>
        <p:spPr>
          <a:xfrm>
            <a:off x="2590551" y="4847634"/>
            <a:ext cx="787618" cy="306324"/>
          </a:xfrm>
          <a:prstGeom prst="flowChartProcess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NetConf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Connector 39"/>
          <p:cNvCxnSpPr>
            <a:stCxn id="43" idx="2"/>
            <a:endCxn id="48" idx="0"/>
          </p:cNvCxnSpPr>
          <p:nvPr/>
        </p:nvCxnSpPr>
        <p:spPr>
          <a:xfrm>
            <a:off x="1235607" y="5153958"/>
            <a:ext cx="695956" cy="23417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58" name="Straight Connector 42"/>
          <p:cNvCxnSpPr>
            <a:stCxn id="43" idx="2"/>
            <a:endCxn id="46" idx="0"/>
          </p:cNvCxnSpPr>
          <p:nvPr/>
        </p:nvCxnSpPr>
        <p:spPr>
          <a:xfrm>
            <a:off x="1235607" y="5153958"/>
            <a:ext cx="79540" cy="54102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59" name="Straight Connector 45"/>
          <p:cNvCxnSpPr>
            <a:stCxn id="44" idx="2"/>
            <a:endCxn id="48" idx="0"/>
          </p:cNvCxnSpPr>
          <p:nvPr/>
        </p:nvCxnSpPr>
        <p:spPr>
          <a:xfrm flipH="1">
            <a:off x="1931563" y="5153958"/>
            <a:ext cx="182187" cy="23417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0" name="Straight Connector 48"/>
          <p:cNvCxnSpPr>
            <a:stCxn id="44" idx="2"/>
            <a:endCxn id="47" idx="0"/>
          </p:cNvCxnSpPr>
          <p:nvPr/>
        </p:nvCxnSpPr>
        <p:spPr>
          <a:xfrm>
            <a:off x="2113750" y="5153958"/>
            <a:ext cx="633400" cy="23417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1" name="Straight Connector 51"/>
          <p:cNvCxnSpPr>
            <a:stCxn id="56" idx="2"/>
            <a:endCxn id="49" idx="0"/>
          </p:cNvCxnSpPr>
          <p:nvPr/>
        </p:nvCxnSpPr>
        <p:spPr>
          <a:xfrm flipH="1">
            <a:off x="2874197" y="5153958"/>
            <a:ext cx="110163" cy="56473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2" name="Straight Connector 54"/>
          <p:cNvCxnSpPr>
            <a:stCxn id="45" idx="2"/>
            <a:endCxn id="50" idx="0"/>
          </p:cNvCxnSpPr>
          <p:nvPr/>
        </p:nvCxnSpPr>
        <p:spPr>
          <a:xfrm flipH="1">
            <a:off x="3647293" y="5153958"/>
            <a:ext cx="82771" cy="23417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3" name="Straight Connector 57"/>
          <p:cNvCxnSpPr>
            <a:stCxn id="45" idx="2"/>
            <a:endCxn id="49" idx="0"/>
          </p:cNvCxnSpPr>
          <p:nvPr/>
        </p:nvCxnSpPr>
        <p:spPr>
          <a:xfrm flipH="1">
            <a:off x="2874197" y="5153958"/>
            <a:ext cx="855867" cy="56473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4" name="Straight Connector 60"/>
          <p:cNvCxnSpPr>
            <a:stCxn id="43" idx="2"/>
            <a:endCxn id="49" idx="0"/>
          </p:cNvCxnSpPr>
          <p:nvPr/>
        </p:nvCxnSpPr>
        <p:spPr>
          <a:xfrm>
            <a:off x="1235607" y="5153958"/>
            <a:ext cx="1638590" cy="56473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65" name="Flowchart: Process 64"/>
          <p:cNvSpPr/>
          <p:nvPr/>
        </p:nvSpPr>
        <p:spPr>
          <a:xfrm>
            <a:off x="1304437" y="3536975"/>
            <a:ext cx="1425609" cy="762000"/>
          </a:xfrm>
          <a:prstGeom prst="flowChartProcess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Distributed OS / State Consistency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764438" y="3124587"/>
            <a:ext cx="3217252" cy="304799"/>
          </a:xfrm>
          <a:prstGeom prst="flowChartProcess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Network Layer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Flowchart: Process 66"/>
          <p:cNvSpPr/>
          <p:nvPr/>
        </p:nvSpPr>
        <p:spPr>
          <a:xfrm>
            <a:off x="2808321" y="3517925"/>
            <a:ext cx="1157514" cy="762001"/>
          </a:xfrm>
          <a:prstGeom prst="flowChartProcess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Security / Accounting / Namespaces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lowchart: Process 67"/>
          <p:cNvSpPr/>
          <p:nvPr/>
        </p:nvSpPr>
        <p:spPr>
          <a:xfrm>
            <a:off x="792619" y="3537434"/>
            <a:ext cx="433441" cy="762000"/>
          </a:xfrm>
          <a:prstGeom prst="flowChartProcess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</a:t>
            </a:r>
          </a:p>
        </p:txBody>
      </p:sp>
      <p:sp>
        <p:nvSpPr>
          <p:cNvPr id="69" name="Flowchart: Process 68"/>
          <p:cNvSpPr/>
          <p:nvPr/>
        </p:nvSpPr>
        <p:spPr>
          <a:xfrm>
            <a:off x="792618" y="919199"/>
            <a:ext cx="1022259" cy="533400"/>
          </a:xfrm>
          <a:prstGeom prst="flowChartProcess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ysClr val="window" lastClr="FFFFFF"/>
                </a:solidFill>
                <a:latin typeface="Calibri"/>
              </a:rPr>
              <a:t>NFV Orchestrator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lowchart: Process 69"/>
          <p:cNvSpPr/>
          <p:nvPr/>
        </p:nvSpPr>
        <p:spPr>
          <a:xfrm>
            <a:off x="1914618" y="919199"/>
            <a:ext cx="959852" cy="533400"/>
          </a:xfrm>
          <a:prstGeom prst="flowChartProcess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lowchart: Process 70"/>
          <p:cNvSpPr/>
          <p:nvPr/>
        </p:nvSpPr>
        <p:spPr>
          <a:xfrm>
            <a:off x="3021438" y="919199"/>
            <a:ext cx="960252" cy="533400"/>
          </a:xfrm>
          <a:prstGeom prst="flowChartProcess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SDN App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Flowchart: Process 71"/>
          <p:cNvSpPr/>
          <p:nvPr/>
        </p:nvSpPr>
        <p:spPr>
          <a:xfrm>
            <a:off x="792619" y="1574106"/>
            <a:ext cx="405843" cy="1058078"/>
          </a:xfrm>
          <a:prstGeom prst="flowChartProcess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lowchart: Process 72"/>
          <p:cNvSpPr/>
          <p:nvPr/>
        </p:nvSpPr>
        <p:spPr>
          <a:xfrm>
            <a:off x="2222465" y="1574106"/>
            <a:ext cx="407869" cy="1058078"/>
          </a:xfrm>
          <a:prstGeom prst="flowChartProcess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Topology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914331" y="1565384"/>
            <a:ext cx="407869" cy="1066800"/>
          </a:xfrm>
          <a:prstGeom prst="flowChartProcess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vRouter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lowchart: Process 74"/>
          <p:cNvSpPr/>
          <p:nvPr/>
        </p:nvSpPr>
        <p:spPr>
          <a:xfrm>
            <a:off x="1507885" y="1565384"/>
            <a:ext cx="405843" cy="1066800"/>
          </a:xfrm>
          <a:prstGeom prst="flowChartProcess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vSwitch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lowchart: Process 75"/>
          <p:cNvSpPr/>
          <p:nvPr/>
        </p:nvSpPr>
        <p:spPr>
          <a:xfrm>
            <a:off x="3573820" y="1565384"/>
            <a:ext cx="407869" cy="1066800"/>
          </a:xfrm>
          <a:prstGeom prst="flowChartProcess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lowchart: Process 65"/>
          <p:cNvSpPr/>
          <p:nvPr/>
        </p:nvSpPr>
        <p:spPr>
          <a:xfrm>
            <a:off x="769202" y="2716811"/>
            <a:ext cx="3208816" cy="304800"/>
          </a:xfrm>
          <a:prstGeom prst="flowChartProcess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995C2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 Execution Environment(s)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loud 36"/>
          <p:cNvSpPr/>
          <p:nvPr/>
        </p:nvSpPr>
        <p:spPr>
          <a:xfrm>
            <a:off x="647747" y="5226937"/>
            <a:ext cx="3558870" cy="944724"/>
          </a:xfrm>
          <a:prstGeom prst="cloud">
            <a:avLst/>
          </a:prstGeom>
          <a:noFill/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Elements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Straight Connector 13"/>
          <p:cNvCxnSpPr>
            <a:stCxn id="46" idx="6"/>
            <a:endCxn id="48" idx="2"/>
          </p:cNvCxnSpPr>
          <p:nvPr/>
        </p:nvCxnSpPr>
        <p:spPr>
          <a:xfrm flipV="1">
            <a:off x="1431831" y="5540532"/>
            <a:ext cx="383047" cy="306850"/>
          </a:xfrm>
          <a:prstGeom prst="line">
            <a:avLst/>
          </a:prstGeom>
          <a:noFill/>
          <a:ln w="952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122" name="Right Brace 76"/>
          <p:cNvSpPr/>
          <p:nvPr/>
        </p:nvSpPr>
        <p:spPr>
          <a:xfrm>
            <a:off x="4145610" y="919198"/>
            <a:ext cx="304800" cy="2102413"/>
          </a:xfrm>
          <a:prstGeom prst="rightBrace">
            <a:avLst>
              <a:gd name="adj1" fmla="val 30020"/>
              <a:gd name="adj2" fmla="val 50000"/>
            </a:avLst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ight Brace 77"/>
          <p:cNvSpPr/>
          <p:nvPr/>
        </p:nvSpPr>
        <p:spPr>
          <a:xfrm>
            <a:off x="4145610" y="3124587"/>
            <a:ext cx="304800" cy="1174847"/>
          </a:xfrm>
          <a:prstGeom prst="rightBrace">
            <a:avLst>
              <a:gd name="adj1" fmla="val 30020"/>
              <a:gd name="adj2" fmla="val 50000"/>
            </a:avLst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ight Brace 78"/>
          <p:cNvSpPr/>
          <p:nvPr/>
        </p:nvSpPr>
        <p:spPr>
          <a:xfrm>
            <a:off x="4145610" y="4386537"/>
            <a:ext cx="304800" cy="767421"/>
          </a:xfrm>
          <a:prstGeom prst="rightBrace">
            <a:avLst>
              <a:gd name="adj1" fmla="val 30020"/>
              <a:gd name="adj2" fmla="val 50000"/>
            </a:avLst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79"/>
          <p:cNvSpPr txBox="1"/>
          <p:nvPr/>
        </p:nvSpPr>
        <p:spPr>
          <a:xfrm>
            <a:off x="4592571" y="1357894"/>
            <a:ext cx="21630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User Space (/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usr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Northbound Interface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SDN Apps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Libraries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Services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6" name="TextBox 80"/>
          <p:cNvSpPr txBox="1"/>
          <p:nvPr/>
        </p:nvSpPr>
        <p:spPr>
          <a:xfrm>
            <a:off x="4592571" y="3127742"/>
            <a:ext cx="4208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Kernel (/kernel)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Common Representation Model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Security</a:t>
            </a:r>
            <a:r>
              <a:rPr lang="en-US" sz="1600" kern="0" dirty="0">
                <a:solidFill>
                  <a:srgbClr val="8064A2">
                    <a:lumMod val="50000"/>
                  </a:srgbClr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rgbClr val="8064A2">
                    <a:lumMod val="50000"/>
                  </a:srgbClr>
                </a:solidFill>
                <a:latin typeface="+mn-lt"/>
              </a:rPr>
              <a:t>and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Ancillary Services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Namespaces and Module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7" name="TextBox 81"/>
          <p:cNvSpPr txBox="1"/>
          <p:nvPr/>
        </p:nvSpPr>
        <p:spPr>
          <a:xfrm>
            <a:off x="4592571" y="4295998"/>
            <a:ext cx="27089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+mn-lt"/>
              </a:rPr>
              <a:t>Devices and Drivers (/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+mn-lt"/>
              </a:rPr>
              <a:t>dev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+mn-lt"/>
              </a:rPr>
              <a:t>Southbound Interface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+mn-lt"/>
              </a:rPr>
              <a:t>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+mn-lt"/>
              </a:rPr>
              <a:t>Drivers</a:t>
            </a:r>
          </a:p>
        </p:txBody>
      </p:sp>
    </p:spTree>
    <p:extLst>
      <p:ext uri="{BB962C8B-B14F-4D97-AF65-F5344CB8AC3E}">
        <p14:creationId xmlns:p14="http://schemas.microsoft.com/office/powerpoint/2010/main" val="186436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Functions Virtualisation</a:t>
            </a:r>
            <a:endParaRPr lang="en-GB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7095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means </a:t>
            </a:r>
            <a:r>
              <a:rPr lang="en-GB" dirty="0"/>
              <a:t>to make the network more flexible and simple by minimising dependence on HW constraints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4572000" y="2132856"/>
            <a:ext cx="4392488" cy="3816424"/>
            <a:chOff x="4572000" y="1268760"/>
            <a:chExt cx="4392488" cy="3341973"/>
          </a:xfrm>
        </p:grpSpPr>
        <p:sp>
          <p:nvSpPr>
            <p:cNvPr id="141" name="140 Rectángulo redondeado"/>
            <p:cNvSpPr/>
            <p:nvPr/>
          </p:nvSpPr>
          <p:spPr bwMode="auto">
            <a:xfrm>
              <a:off x="4572000" y="1268760"/>
              <a:ext cx="4392488" cy="3341973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v</a:t>
              </a:r>
            </a:p>
          </p:txBody>
        </p:sp>
        <p:sp>
          <p:nvSpPr>
            <p:cNvPr id="62" name="12 Rectángulo"/>
            <p:cNvSpPr>
              <a:spLocks noChangeArrowheads="1"/>
            </p:cNvSpPr>
            <p:nvPr/>
          </p:nvSpPr>
          <p:spPr bwMode="auto">
            <a:xfrm>
              <a:off x="4903330" y="3370680"/>
              <a:ext cx="3701118" cy="601783"/>
            </a:xfrm>
            <a:prstGeom prst="rect">
              <a:avLst/>
            </a:prstGeom>
            <a:noFill/>
            <a:ln w="28575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eaLnBrk="0" hangingPunct="0"/>
              <a:endParaRPr lang="en-GB" sz="900" u="none">
                <a:solidFill>
                  <a:srgbClr val="123E51"/>
                </a:solidFill>
                <a:latin typeface="Arial"/>
              </a:endParaRPr>
            </a:p>
          </p:txBody>
        </p:sp>
        <p:sp>
          <p:nvSpPr>
            <p:cNvPr id="63" name="Marcador de contenido 3"/>
            <p:cNvSpPr txBox="1">
              <a:spLocks/>
            </p:cNvSpPr>
            <p:nvPr/>
          </p:nvSpPr>
          <p:spPr bwMode="auto">
            <a:xfrm>
              <a:off x="4644008" y="3997010"/>
              <a:ext cx="4320480" cy="499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71450" indent="-171450" algn="l" defTabSz="457200">
                <a:spcAft>
                  <a:spcPts val="600"/>
                </a:spcAft>
                <a:buClr>
                  <a:srgbClr val="65C3D4"/>
                </a:buClr>
                <a:buSzPct val="150000"/>
                <a:buFont typeface="Wingdings" charset="2"/>
                <a:buChar char="§"/>
                <a:defRPr/>
              </a:pPr>
              <a:r>
                <a:rPr lang="en-GB" sz="1200" u="none" kern="0" dirty="0" smtClean="0">
                  <a:solidFill>
                    <a:srgbClr val="123E51"/>
                  </a:solidFill>
                  <a:latin typeface="Arial"/>
                </a:rPr>
                <a:t>Network Functions are </a:t>
              </a:r>
              <a:r>
                <a:rPr lang="en-GB" sz="1200" u="none" kern="0" dirty="0">
                  <a:solidFill>
                    <a:srgbClr val="123E51"/>
                  </a:solidFill>
                  <a:latin typeface="Arial"/>
                </a:rPr>
                <a:t>SW-based over well-known HW</a:t>
              </a:r>
            </a:p>
            <a:p>
              <a:pPr marL="171450" indent="-171450" algn="l" defTabSz="457200">
                <a:spcAft>
                  <a:spcPts val="600"/>
                </a:spcAft>
                <a:buClr>
                  <a:srgbClr val="65C3D4"/>
                </a:buClr>
                <a:buSzPct val="150000"/>
                <a:buFont typeface="Wingdings" charset="2"/>
                <a:buChar char="§"/>
                <a:defRPr/>
              </a:pPr>
              <a:r>
                <a:rPr lang="en-GB" sz="1200" u="none" kern="0" dirty="0">
                  <a:solidFill>
                    <a:srgbClr val="123E51"/>
                  </a:solidFill>
                  <a:latin typeface="Arial"/>
                </a:rPr>
                <a:t>Multiple roles over same HW</a:t>
              </a: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6372200" y="2925019"/>
              <a:ext cx="24482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GB" sz="1200" b="1" i="1" u="none" smtClean="0">
                  <a:solidFill>
                    <a:srgbClr val="123E51"/>
                  </a:solidFill>
                  <a:latin typeface="Arial"/>
                </a:rPr>
                <a:t>ORCHESTRATED, AUTOMATIC</a:t>
              </a:r>
              <a:br>
                <a:rPr lang="en-GB" sz="1200" b="1" i="1" u="none" smtClean="0">
                  <a:solidFill>
                    <a:srgbClr val="123E51"/>
                  </a:solidFill>
                  <a:latin typeface="Arial"/>
                </a:rPr>
              </a:br>
              <a:r>
                <a:rPr lang="en-GB" sz="1200" b="1" i="1" u="none" smtClean="0">
                  <a:solidFill>
                    <a:srgbClr val="123E51"/>
                  </a:solidFill>
                  <a:latin typeface="Arial"/>
                </a:rPr>
                <a:t> &amp; REMOTE INSTALL</a:t>
              </a:r>
              <a:endParaRPr lang="en-GB" sz="1200" b="1" i="1" u="none">
                <a:solidFill>
                  <a:srgbClr val="123E51"/>
                </a:solidFill>
                <a:latin typeface="Arial"/>
              </a:endParaRPr>
            </a:p>
          </p:txBody>
        </p:sp>
        <p:sp>
          <p:nvSpPr>
            <p:cNvPr id="72" name="71 Flecha abajo"/>
            <p:cNvSpPr/>
            <p:nvPr/>
          </p:nvSpPr>
          <p:spPr bwMode="auto">
            <a:xfrm>
              <a:off x="6158779" y="2977056"/>
              <a:ext cx="285429" cy="327326"/>
            </a:xfrm>
            <a:prstGeom prst="downArrow">
              <a:avLst/>
            </a:prstGeom>
            <a:solidFill>
              <a:srgbClr val="CEE9F8"/>
            </a:solidFill>
            <a:ln w="3175" cap="flat" cmpd="sng" algn="ctr">
              <a:solidFill>
                <a:srgbClr val="668EA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u="none" smtClean="0"/>
            </a:p>
          </p:txBody>
        </p:sp>
        <p:sp>
          <p:nvSpPr>
            <p:cNvPr id="73" name="13 Rectángulo"/>
            <p:cNvSpPr>
              <a:spLocks noChangeArrowheads="1"/>
            </p:cNvSpPr>
            <p:nvPr/>
          </p:nvSpPr>
          <p:spPr bwMode="auto">
            <a:xfrm>
              <a:off x="4910202" y="2137052"/>
              <a:ext cx="3694245" cy="779416"/>
            </a:xfrm>
            <a:prstGeom prst="rect">
              <a:avLst/>
            </a:prstGeom>
            <a:noFill/>
            <a:ln w="28575" algn="ctr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eaLnBrk="0" hangingPunct="0"/>
              <a:endParaRPr lang="en-GB" sz="900" u="none">
                <a:solidFill>
                  <a:srgbClr val="123E51"/>
                </a:solidFill>
                <a:latin typeface="Arial"/>
              </a:endParaRPr>
            </a:p>
          </p:txBody>
        </p:sp>
        <p:sp>
          <p:nvSpPr>
            <p:cNvPr id="74" name="73 Flecha abajo"/>
            <p:cNvSpPr/>
            <p:nvPr/>
          </p:nvSpPr>
          <p:spPr bwMode="auto">
            <a:xfrm>
              <a:off x="5362933" y="2990485"/>
              <a:ext cx="285429" cy="327326"/>
            </a:xfrm>
            <a:prstGeom prst="downArrow">
              <a:avLst/>
            </a:prstGeom>
            <a:solidFill>
              <a:srgbClr val="CEE9F8"/>
            </a:solidFill>
            <a:ln w="3175" cap="flat" cmpd="sng" algn="ctr">
              <a:solidFill>
                <a:srgbClr val="668EA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u="none" smtClean="0"/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4932040" y="2280141"/>
              <a:ext cx="4203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DPI</a:t>
              </a:r>
              <a:endParaRPr lang="en-GB" sz="1100" b="1" u="none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5137109" y="2425319"/>
              <a:ext cx="5870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BRAS</a:t>
              </a:r>
              <a:endParaRPr lang="en-GB" sz="1100" b="1" u="none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6669988" y="2289617"/>
              <a:ext cx="6383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GGSN/</a:t>
              </a:r>
              <a:b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</a:br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SGSN</a:t>
              </a:r>
              <a:endParaRPr lang="en-GB" sz="1100" b="1" u="none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520939" y="2621714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Firewall</a:t>
              </a:r>
            </a:p>
          </p:txBody>
        </p:sp>
        <p:sp>
          <p:nvSpPr>
            <p:cNvPr id="80" name="79 CuadroTexto"/>
            <p:cNvSpPr txBox="1"/>
            <p:nvPr/>
          </p:nvSpPr>
          <p:spPr>
            <a:xfrm>
              <a:off x="5625035" y="2294388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CG-NAT</a:t>
              </a:r>
            </a:p>
          </p:txBody>
        </p:sp>
        <p:sp>
          <p:nvSpPr>
            <p:cNvPr id="81" name="80 CuadroTexto"/>
            <p:cNvSpPr txBox="1"/>
            <p:nvPr/>
          </p:nvSpPr>
          <p:spPr>
            <a:xfrm>
              <a:off x="6152727" y="2609704"/>
              <a:ext cx="867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PE Router</a:t>
              </a:r>
            </a:p>
          </p:txBody>
        </p:sp>
        <p:sp>
          <p:nvSpPr>
            <p:cNvPr id="82" name="81 Rectángulo redondeado"/>
            <p:cNvSpPr/>
            <p:nvPr/>
          </p:nvSpPr>
          <p:spPr bwMode="auto">
            <a:xfrm>
              <a:off x="5076056" y="2193732"/>
              <a:ext cx="122280" cy="1189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u="none" smtClean="0"/>
            </a:p>
          </p:txBody>
        </p:sp>
        <p:sp>
          <p:nvSpPr>
            <p:cNvPr id="83" name="82 Rectángulo redondeado"/>
            <p:cNvSpPr/>
            <p:nvPr/>
          </p:nvSpPr>
          <p:spPr bwMode="auto">
            <a:xfrm>
              <a:off x="5385824" y="2347843"/>
              <a:ext cx="122280" cy="118920"/>
            </a:xfrm>
            <a:prstGeom prst="roundRect">
              <a:avLst/>
            </a:prstGeom>
            <a:solidFill>
              <a:srgbClr val="FA754C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u="none" smtClean="0"/>
            </a:p>
          </p:txBody>
        </p:sp>
        <p:sp>
          <p:nvSpPr>
            <p:cNvPr id="84" name="83 Rectángulo redondeado"/>
            <p:cNvSpPr/>
            <p:nvPr/>
          </p:nvSpPr>
          <p:spPr bwMode="auto">
            <a:xfrm>
              <a:off x="5817872" y="2532228"/>
              <a:ext cx="122280" cy="118920"/>
            </a:xfrm>
            <a:prstGeom prst="roundRect">
              <a:avLst/>
            </a:prstGeom>
            <a:solidFill>
              <a:srgbClr val="FFFF00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u="none" smtClean="0"/>
            </a:p>
          </p:txBody>
        </p:sp>
        <p:sp>
          <p:nvSpPr>
            <p:cNvPr id="85" name="84 Rectángulo redondeado"/>
            <p:cNvSpPr/>
            <p:nvPr/>
          </p:nvSpPr>
          <p:spPr bwMode="auto">
            <a:xfrm>
              <a:off x="5870002" y="2202051"/>
              <a:ext cx="122280" cy="11892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u="none" smtClean="0"/>
            </a:p>
          </p:txBody>
        </p:sp>
        <p:sp>
          <p:nvSpPr>
            <p:cNvPr id="86" name="85 Rectángulo redondeado"/>
            <p:cNvSpPr/>
            <p:nvPr/>
          </p:nvSpPr>
          <p:spPr bwMode="auto">
            <a:xfrm>
              <a:off x="6950764" y="2204902"/>
              <a:ext cx="122280" cy="1189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u="none" smtClean="0"/>
            </a:p>
          </p:txBody>
        </p:sp>
        <p:sp>
          <p:nvSpPr>
            <p:cNvPr id="87" name="86 Rectángulo redondeado"/>
            <p:cNvSpPr/>
            <p:nvPr/>
          </p:nvSpPr>
          <p:spPr bwMode="auto">
            <a:xfrm>
              <a:off x="6495792" y="2466763"/>
              <a:ext cx="122280" cy="1189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u="none" smtClean="0"/>
            </a:p>
          </p:txBody>
        </p:sp>
        <p:sp>
          <p:nvSpPr>
            <p:cNvPr id="88" name="87 Rectángulo redondeado"/>
            <p:cNvSpPr/>
            <p:nvPr/>
          </p:nvSpPr>
          <p:spPr bwMode="auto">
            <a:xfrm>
              <a:off x="7543318" y="2204902"/>
              <a:ext cx="989121" cy="393282"/>
            </a:xfrm>
            <a:prstGeom prst="round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u="none" smtClean="0">
                <a:solidFill>
                  <a:srgbClr val="000000"/>
                </a:solidFill>
                <a:ea typeface="ヒラギノ角ゴ ProN W3" charset="-128"/>
              </a:endParaRPr>
            </a:p>
          </p:txBody>
        </p:sp>
        <p:sp>
          <p:nvSpPr>
            <p:cNvPr id="89" name="88 CuadroTexto"/>
            <p:cNvSpPr txBox="1"/>
            <p:nvPr/>
          </p:nvSpPr>
          <p:spPr>
            <a:xfrm>
              <a:off x="7380312" y="2130989"/>
              <a:ext cx="1224136" cy="794031"/>
            </a:xfrm>
            <a:prstGeom prst="rect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eaLnBrk="0" hangingPunct="0">
                <a:defRPr/>
              </a:pPr>
              <a:r>
                <a:rPr lang="en-GB" sz="1200" u="none" smtClean="0">
                  <a:solidFill>
                    <a:srgbClr val="FFFFFF"/>
                  </a:solidFill>
                  <a:latin typeface="Arial"/>
                </a:rPr>
                <a:t>VIRTUAL APPLIANCES</a:t>
              </a:r>
              <a:endParaRPr lang="en-GB" sz="1200" u="non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7380312" y="3374828"/>
              <a:ext cx="1224136" cy="59763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eaLnBrk="0" hangingPunct="0">
                <a:defRPr/>
              </a:pPr>
              <a:r>
                <a:rPr lang="en-GB" sz="1200" u="none" smtClean="0">
                  <a:solidFill>
                    <a:srgbClr val="FFFFFF"/>
                  </a:solidFill>
                  <a:latin typeface="Arial"/>
                </a:rPr>
                <a:t>STANDARD HIGH VOLUME SERVERS</a:t>
              </a:r>
              <a:endParaRPr lang="en-GB" sz="1200" u="none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9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312" y="3377778"/>
              <a:ext cx="1295400" cy="591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" name="142 Rectángulo redondeado"/>
            <p:cNvSpPr/>
            <p:nvPr/>
          </p:nvSpPr>
          <p:spPr bwMode="auto">
            <a:xfrm>
              <a:off x="4817838" y="1311162"/>
              <a:ext cx="4002634" cy="640822"/>
            </a:xfrm>
            <a:prstGeom prst="roundRect">
              <a:avLst/>
            </a:prstGeom>
            <a:solidFill>
              <a:srgbClr val="043F5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600" b="1" u="none" dirty="0">
                  <a:solidFill>
                    <a:srgbClr val="FFFFFF"/>
                  </a:solidFill>
                </a:rPr>
                <a:t>Virtualised Network Model: </a:t>
              </a:r>
            </a:p>
            <a:p>
              <a:r>
                <a:rPr lang="en-GB" sz="1600" b="1" u="none" dirty="0">
                  <a:solidFill>
                    <a:srgbClr val="FFFFFF"/>
                  </a:solidFill>
                </a:rPr>
                <a:t>VIRTUAL APPLIANCE APPROACH</a:t>
              </a: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215159" y="2132856"/>
            <a:ext cx="4176464" cy="3816424"/>
            <a:chOff x="215159" y="1268760"/>
            <a:chExt cx="4176464" cy="3341973"/>
          </a:xfrm>
        </p:grpSpPr>
        <p:sp>
          <p:nvSpPr>
            <p:cNvPr id="140" name="139 Rectángulo redondeado"/>
            <p:cNvSpPr/>
            <p:nvPr/>
          </p:nvSpPr>
          <p:spPr bwMode="auto">
            <a:xfrm>
              <a:off x="215159" y="1268760"/>
              <a:ext cx="4176464" cy="3341973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v</a:t>
              </a:r>
            </a:p>
          </p:txBody>
        </p:sp>
        <p:sp>
          <p:nvSpPr>
            <p:cNvPr id="60" name="Marcador de contenido 3"/>
            <p:cNvSpPr txBox="1">
              <a:spLocks/>
            </p:cNvSpPr>
            <p:nvPr/>
          </p:nvSpPr>
          <p:spPr bwMode="auto">
            <a:xfrm>
              <a:off x="395536" y="3992810"/>
              <a:ext cx="3888432" cy="462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71450" indent="-171450" algn="l" defTabSz="457200">
                <a:spcAft>
                  <a:spcPts val="600"/>
                </a:spcAft>
                <a:buClr>
                  <a:srgbClr val="65C3D4"/>
                </a:buClr>
                <a:buSzPct val="150000"/>
                <a:buFont typeface="Wingdings" charset="2"/>
                <a:buChar char="§"/>
                <a:defRPr/>
              </a:pPr>
              <a:r>
                <a:rPr lang="en-GB" sz="1200" u="none" kern="0" dirty="0" smtClean="0">
                  <a:solidFill>
                    <a:srgbClr val="123E51"/>
                  </a:solidFill>
                  <a:latin typeface="Arial"/>
                </a:rPr>
                <a:t>Network Functions are </a:t>
              </a:r>
              <a:r>
                <a:rPr lang="en-GB" sz="1200" u="none" kern="0" dirty="0">
                  <a:solidFill>
                    <a:srgbClr val="123E51"/>
                  </a:solidFill>
                  <a:latin typeface="Arial"/>
                </a:rPr>
                <a:t>based on specific HW&amp;SW</a:t>
              </a:r>
            </a:p>
            <a:p>
              <a:pPr marL="171450" indent="-171450" algn="l" defTabSz="457200">
                <a:spcAft>
                  <a:spcPts val="600"/>
                </a:spcAft>
                <a:buClr>
                  <a:srgbClr val="65C3D4"/>
                </a:buClr>
                <a:buSzPct val="150000"/>
                <a:buFont typeface="Wingdings" charset="2"/>
                <a:buChar char="§"/>
                <a:defRPr/>
              </a:pPr>
              <a:r>
                <a:rPr lang="en-GB" sz="1200" u="none" kern="0" dirty="0">
                  <a:solidFill>
                    <a:srgbClr val="123E51"/>
                  </a:solidFill>
                  <a:latin typeface="Arial"/>
                </a:rPr>
                <a:t>One physical node per role</a:t>
              </a: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466943" y="2523575"/>
              <a:ext cx="4203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DPI</a:t>
              </a:r>
              <a:endParaRPr lang="en-GB" sz="1100" b="1" u="none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1393532" y="2711418"/>
              <a:ext cx="5870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BRAS</a:t>
              </a:r>
              <a:endParaRPr lang="en-GB" sz="1100" b="1" u="none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2166266" y="2794925"/>
              <a:ext cx="10390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GGSN/SGSN</a:t>
              </a:r>
              <a:endParaRPr lang="en-GB" sz="1100" b="1" u="none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2150273" y="3449578"/>
              <a:ext cx="1125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u="none" smtClean="0">
                  <a:solidFill>
                    <a:srgbClr val="FFFFFF">
                      <a:lumMod val="50000"/>
                    </a:srgbClr>
                  </a:solidFill>
                </a:rPr>
                <a:t>Session Border Controller</a:t>
              </a:r>
              <a:endParaRPr lang="en-GB" sz="1000" b="1" u="none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459981" y="3572620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Firewall</a:t>
              </a:r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1246267" y="3571019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CG-NAT</a:t>
              </a: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3417663" y="3306457"/>
              <a:ext cx="867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u="none" smtClean="0">
                  <a:solidFill>
                    <a:srgbClr val="FFFFFF">
                      <a:lumMod val="50000"/>
                    </a:srgbClr>
                  </a:solidFill>
                </a:rPr>
                <a:t>PE Router</a:t>
              </a:r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93" y="2064935"/>
              <a:ext cx="769937" cy="432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728" y="2171008"/>
              <a:ext cx="428625" cy="4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832" y="2157184"/>
              <a:ext cx="652463" cy="619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460" y="2386976"/>
              <a:ext cx="615950" cy="822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79" y="2945175"/>
              <a:ext cx="704850" cy="64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532" y="2961365"/>
              <a:ext cx="454025" cy="597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133" y="3120122"/>
              <a:ext cx="1092200" cy="279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" name="143 Rectángulo redondeado"/>
            <p:cNvSpPr/>
            <p:nvPr/>
          </p:nvSpPr>
          <p:spPr bwMode="auto">
            <a:xfrm>
              <a:off x="302074" y="1311162"/>
              <a:ext cx="4002634" cy="640822"/>
            </a:xfrm>
            <a:prstGeom prst="roundRect">
              <a:avLst/>
            </a:prstGeom>
            <a:solidFill>
              <a:srgbClr val="043F5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600" b="1" u="none">
                  <a:solidFill>
                    <a:srgbClr val="FFFFFF"/>
                  </a:solidFill>
                </a:rPr>
                <a:t>Traditional Network Model: </a:t>
              </a:r>
            </a:p>
            <a:p>
              <a:r>
                <a:rPr lang="en-GB" sz="1600" b="1" u="none">
                  <a:solidFill>
                    <a:srgbClr val="FFFFFF"/>
                  </a:solidFill>
                </a:rPr>
                <a:t>APPLIANCE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570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7"/>
          <p:cNvSpPr txBox="1">
            <a:spLocks/>
          </p:cNvSpPr>
          <p:nvPr/>
        </p:nvSpPr>
        <p:spPr bwMode="auto">
          <a:xfrm>
            <a:off x="323850" y="1196677"/>
            <a:ext cx="8496300" cy="792163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defTabSz="457200">
              <a:spcAft>
                <a:spcPts val="600"/>
              </a:spcAft>
              <a:buClr>
                <a:srgbClr val="65C3D4"/>
              </a:buClr>
              <a:buSzPct val="150000"/>
              <a:defRPr/>
            </a:pPr>
            <a:r>
              <a:rPr lang="en-GB" sz="2000" b="1" u="none" dirty="0">
                <a:solidFill>
                  <a:srgbClr val="003245"/>
                </a:solidFill>
              </a:rPr>
              <a:t>Network </a:t>
            </a:r>
            <a:r>
              <a:rPr lang="en-GB" sz="2000" b="1" u="none" dirty="0" smtClean="0">
                <a:solidFill>
                  <a:srgbClr val="003245"/>
                </a:solidFill>
              </a:rPr>
              <a:t>functions are fully defined by SW</a:t>
            </a:r>
            <a:r>
              <a:rPr lang="en-GB" sz="2000" b="1" u="none" dirty="0">
                <a:solidFill>
                  <a:srgbClr val="003245"/>
                </a:solidFill>
              </a:rPr>
              <a:t>, minimising dependence on HW constraints</a:t>
            </a:r>
            <a:endParaRPr lang="en-GB" sz="2000" b="1" u="none" kern="0" dirty="0">
              <a:solidFill>
                <a:srgbClr val="003245"/>
              </a:solidFill>
            </a:endParaRPr>
          </a:p>
        </p:txBody>
      </p:sp>
      <p:sp>
        <p:nvSpPr>
          <p:cNvPr id="11272" name="12 Rectángulo"/>
          <p:cNvSpPr>
            <a:spLocks noChangeArrowheads="1"/>
          </p:cNvSpPr>
          <p:nvPr/>
        </p:nvSpPr>
        <p:spPr bwMode="auto">
          <a:xfrm>
            <a:off x="539570" y="4404853"/>
            <a:ext cx="6799459" cy="1184399"/>
          </a:xfrm>
          <a:prstGeom prst="rect">
            <a:avLst/>
          </a:prstGeom>
          <a:noFill/>
          <a:ln w="38100" algn="ctr">
            <a:solidFill>
              <a:srgbClr val="007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GB" sz="900" u="none">
              <a:solidFill>
                <a:srgbClr val="123E51"/>
              </a:solidFill>
            </a:endParaRPr>
          </a:p>
        </p:txBody>
      </p:sp>
      <p:sp>
        <p:nvSpPr>
          <p:cNvPr id="11282" name="84 Flecha abajo"/>
          <p:cNvSpPr>
            <a:spLocks noChangeArrowheads="1"/>
          </p:cNvSpPr>
          <p:nvPr/>
        </p:nvSpPr>
        <p:spPr bwMode="auto">
          <a:xfrm>
            <a:off x="3159377" y="3861049"/>
            <a:ext cx="562197" cy="360363"/>
          </a:xfrm>
          <a:prstGeom prst="downArrow">
            <a:avLst>
              <a:gd name="adj1" fmla="val 50000"/>
              <a:gd name="adj2" fmla="val 49989"/>
            </a:avLst>
          </a:prstGeom>
          <a:solidFill>
            <a:srgbClr val="CEE9F8"/>
          </a:solidFill>
          <a:ln w="3175" algn="ctr">
            <a:solidFill>
              <a:srgbClr val="668EAE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u="none"/>
          </a:p>
        </p:txBody>
      </p:sp>
      <p:sp>
        <p:nvSpPr>
          <p:cNvPr id="11283" name="13 Rectángulo"/>
          <p:cNvSpPr>
            <a:spLocks noChangeArrowheads="1"/>
          </p:cNvSpPr>
          <p:nvPr/>
        </p:nvSpPr>
        <p:spPr bwMode="auto">
          <a:xfrm>
            <a:off x="552045" y="2564905"/>
            <a:ext cx="6786966" cy="1151435"/>
          </a:xfrm>
          <a:prstGeom prst="rect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GB" sz="900" u="none">
              <a:solidFill>
                <a:srgbClr val="123E51"/>
              </a:solidFill>
            </a:endParaRPr>
          </a:p>
        </p:txBody>
      </p:sp>
      <p:sp>
        <p:nvSpPr>
          <p:cNvPr id="11284" name="86 Flecha abajo"/>
          <p:cNvSpPr>
            <a:spLocks noChangeArrowheads="1"/>
          </p:cNvSpPr>
          <p:nvPr/>
        </p:nvSpPr>
        <p:spPr bwMode="auto">
          <a:xfrm>
            <a:off x="1594590" y="3876935"/>
            <a:ext cx="559074" cy="358775"/>
          </a:xfrm>
          <a:prstGeom prst="downArrow">
            <a:avLst>
              <a:gd name="adj1" fmla="val 50000"/>
              <a:gd name="adj2" fmla="val 50047"/>
            </a:avLst>
          </a:prstGeom>
          <a:solidFill>
            <a:srgbClr val="CEE9F8"/>
          </a:solidFill>
          <a:ln w="3175" algn="ctr">
            <a:solidFill>
              <a:srgbClr val="668EAE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u="none"/>
          </a:p>
        </p:txBody>
      </p:sp>
      <p:sp>
        <p:nvSpPr>
          <p:cNvPr id="96" name="95 CuadroTexto"/>
          <p:cNvSpPr txBox="1"/>
          <p:nvPr/>
        </p:nvSpPr>
        <p:spPr>
          <a:xfrm>
            <a:off x="823180" y="2874602"/>
            <a:ext cx="4411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b="1" u="none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DPI</a:t>
            </a:r>
            <a:endParaRPr lang="en-GB" sz="1200" b="1" u="none" dirty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1293014" y="3025415"/>
            <a:ext cx="62070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b="1" u="none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BRAS</a:t>
            </a:r>
            <a:endParaRPr lang="en-GB" sz="1200" b="1" u="none" dirty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3873912" y="2885716"/>
            <a:ext cx="6805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b="1" u="none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GGSN/</a:t>
            </a:r>
            <a:br>
              <a:rPr lang="en-GB" sz="1200" b="1" u="none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</a:br>
            <a:r>
              <a:rPr lang="en-GB" sz="1200" b="1" u="none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SGSN</a:t>
            </a:r>
            <a:endParaRPr lang="en-GB" sz="1200" b="1" u="none" dirty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1848877" y="3314341"/>
            <a:ext cx="75768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b="1" u="none" smtClean="0">
                <a:solidFill>
                  <a:srgbClr val="FFFFFF">
                    <a:lumMod val="50000"/>
                  </a:srgbClr>
                </a:solidFill>
                <a:cs typeface="+mn-cs"/>
              </a:rPr>
              <a:t>Firewall</a:t>
            </a:r>
            <a:endParaRPr lang="en-GB" sz="1200" b="1" u="none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2296352" y="2890477"/>
            <a:ext cx="77159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b="1" u="none" dirty="0" smtClean="0">
                <a:solidFill>
                  <a:srgbClr val="FFFFFF">
                    <a:lumMod val="50000"/>
                  </a:srgbClr>
                </a:solidFill>
                <a:cs typeface="+mn-cs"/>
              </a:rPr>
              <a:t>CG-NAT</a:t>
            </a:r>
            <a:endParaRPr lang="en-GB" sz="1200" b="1" u="none" dirty="0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3053356" y="3314341"/>
            <a:ext cx="9285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b="1" u="none" smtClean="0">
                <a:solidFill>
                  <a:srgbClr val="FFFFFF">
                    <a:lumMod val="50000"/>
                  </a:srgbClr>
                </a:solidFill>
                <a:cs typeface="+mn-cs"/>
              </a:rPr>
              <a:t>PE Router</a:t>
            </a:r>
            <a:endParaRPr lang="en-GB" sz="1200" b="1" u="none">
              <a:solidFill>
                <a:srgbClr val="FFFFFF">
                  <a:lumMod val="50000"/>
                </a:srgbClr>
              </a:solidFill>
              <a:cs typeface="+mn-cs"/>
            </a:endParaRPr>
          </a:p>
        </p:txBody>
      </p:sp>
      <p:sp>
        <p:nvSpPr>
          <p:cNvPr id="102" name="101 Rectángulo redondeado"/>
          <p:cNvSpPr/>
          <p:nvPr/>
        </p:nvSpPr>
        <p:spPr bwMode="auto">
          <a:xfrm>
            <a:off x="953546" y="2780941"/>
            <a:ext cx="144016" cy="1301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GB" sz="3200" u="none">
              <a:cs typeface="+mn-cs"/>
            </a:endParaRPr>
          </a:p>
        </p:txBody>
      </p:sp>
      <p:sp>
        <p:nvSpPr>
          <p:cNvPr id="11300" name="102 Rectángulo redondeado"/>
          <p:cNvSpPr>
            <a:spLocks noChangeArrowheads="1"/>
          </p:cNvSpPr>
          <p:nvPr/>
        </p:nvSpPr>
        <p:spPr bwMode="auto">
          <a:xfrm>
            <a:off x="1562603" y="2949205"/>
            <a:ext cx="144017" cy="131763"/>
          </a:xfrm>
          <a:prstGeom prst="roundRect">
            <a:avLst>
              <a:gd name="adj" fmla="val 16667"/>
            </a:avLst>
          </a:prstGeom>
          <a:solidFill>
            <a:srgbClr val="FA754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200" u="none"/>
          </a:p>
        </p:txBody>
      </p:sp>
      <p:sp>
        <p:nvSpPr>
          <p:cNvPr id="11301" name="103 Rectángulo redondeado"/>
          <p:cNvSpPr>
            <a:spLocks noChangeArrowheads="1"/>
          </p:cNvSpPr>
          <p:nvPr/>
        </p:nvSpPr>
        <p:spPr bwMode="auto">
          <a:xfrm>
            <a:off x="2190379" y="3215915"/>
            <a:ext cx="144016" cy="1301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200" u="none"/>
          </a:p>
        </p:txBody>
      </p:sp>
      <p:sp>
        <p:nvSpPr>
          <p:cNvPr id="105" name="104 Rectángulo redondeado"/>
          <p:cNvSpPr/>
          <p:nvPr/>
        </p:nvSpPr>
        <p:spPr bwMode="auto">
          <a:xfrm>
            <a:off x="2609730" y="2788865"/>
            <a:ext cx="144016" cy="1317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GB" sz="3200" u="none">
              <a:cs typeface="+mn-cs"/>
            </a:endParaRPr>
          </a:p>
        </p:txBody>
      </p:sp>
      <p:sp>
        <p:nvSpPr>
          <p:cNvPr id="106" name="105 Rectángulo redondeado"/>
          <p:cNvSpPr/>
          <p:nvPr/>
        </p:nvSpPr>
        <p:spPr bwMode="auto">
          <a:xfrm>
            <a:off x="4140302" y="2792041"/>
            <a:ext cx="145887" cy="1317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GB" sz="3200" u="none">
              <a:cs typeface="+mn-cs"/>
            </a:endParaRPr>
          </a:p>
        </p:txBody>
      </p:sp>
      <p:sp>
        <p:nvSpPr>
          <p:cNvPr id="107" name="106 Rectángulo redondeado"/>
          <p:cNvSpPr/>
          <p:nvPr/>
        </p:nvSpPr>
        <p:spPr bwMode="auto">
          <a:xfrm>
            <a:off x="3414719" y="3229185"/>
            <a:ext cx="144016" cy="1301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GB" sz="3200" u="none">
              <a:cs typeface="+mn-cs"/>
            </a:endParaRPr>
          </a:p>
        </p:txBody>
      </p:sp>
      <p:sp>
        <p:nvSpPr>
          <p:cNvPr id="11305" name="108 CuadroTexto"/>
          <p:cNvSpPr txBox="1">
            <a:spLocks noChangeArrowheads="1"/>
          </p:cNvSpPr>
          <p:nvPr/>
        </p:nvSpPr>
        <p:spPr bwMode="auto">
          <a:xfrm>
            <a:off x="4930952" y="2553108"/>
            <a:ext cx="2408077" cy="1172757"/>
          </a:xfrm>
          <a:prstGeom prst="rect">
            <a:avLst/>
          </a:prstGeom>
          <a:solidFill>
            <a:srgbClr val="C00000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GB" sz="1800" b="1" u="none" dirty="0">
                <a:solidFill>
                  <a:srgbClr val="FFFFFF"/>
                </a:solidFill>
              </a:rPr>
              <a:t>VIRTUAL </a:t>
            </a:r>
            <a:r>
              <a:rPr lang="en-GB" sz="1800" b="1" u="none" dirty="0" smtClean="0">
                <a:solidFill>
                  <a:srgbClr val="FFFFFF"/>
                </a:solidFill>
              </a:rPr>
              <a:t>NETWORK FUNCTIONS</a:t>
            </a:r>
            <a:endParaRPr lang="en-GB" sz="1800" b="1" u="none" dirty="0">
              <a:solidFill>
                <a:srgbClr val="FFFFFF"/>
              </a:solidFill>
            </a:endParaRPr>
          </a:p>
        </p:txBody>
      </p:sp>
      <p:sp>
        <p:nvSpPr>
          <p:cNvPr id="11306" name="109 CuadroTexto"/>
          <p:cNvSpPr txBox="1">
            <a:spLocks noChangeArrowheads="1"/>
          </p:cNvSpPr>
          <p:nvPr/>
        </p:nvSpPr>
        <p:spPr bwMode="auto">
          <a:xfrm>
            <a:off x="4930952" y="4409604"/>
            <a:ext cx="2408077" cy="1178573"/>
          </a:xfrm>
          <a:prstGeom prst="rect">
            <a:avLst/>
          </a:prstGeom>
          <a:solidFill>
            <a:srgbClr val="0070C0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ctr"/>
            <a:r>
              <a:rPr lang="en-GB" sz="1800" b="1" u="none" dirty="0" smtClean="0">
                <a:solidFill>
                  <a:srgbClr val="FFFFFF"/>
                </a:solidFill>
              </a:rPr>
              <a:t>COMMON HW</a:t>
            </a:r>
            <a:r>
              <a:rPr lang="en-GB" sz="1800" u="none" dirty="0" smtClean="0">
                <a:solidFill>
                  <a:srgbClr val="FFFFFF"/>
                </a:solidFill>
              </a:rPr>
              <a:t/>
            </a:r>
            <a:br>
              <a:rPr lang="en-GB" sz="1800" u="none" dirty="0" smtClean="0">
                <a:solidFill>
                  <a:srgbClr val="FFFFFF"/>
                </a:solidFill>
              </a:rPr>
            </a:br>
            <a:r>
              <a:rPr lang="en-GB" sz="1800" u="none" dirty="0" smtClean="0">
                <a:solidFill>
                  <a:srgbClr val="FFFFFF"/>
                </a:solidFill>
              </a:rPr>
              <a:t>(Servers &amp; Switches)</a:t>
            </a:r>
            <a:endParaRPr lang="en-GB" sz="1800" u="none" dirty="0">
              <a:solidFill>
                <a:srgbClr val="FFFFF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86904" y="4599660"/>
            <a:ext cx="2184913" cy="845565"/>
            <a:chOff x="1445313" y="4522886"/>
            <a:chExt cx="2383292" cy="922338"/>
          </a:xfrm>
        </p:grpSpPr>
        <p:pic>
          <p:nvPicPr>
            <p:cNvPr id="1130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139" y="4522886"/>
              <a:ext cx="1847442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10" name="Picture 6" descr="D:\Innovación 2013\PIC 2013. Pool de recursos\PPT Maestra\ARTMAN_Network_Switc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313" y="5129311"/>
              <a:ext cx="113396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1" name="Picture 6" descr="D:\Innovación 2013\PIC 2013. Pool de recursos\PPT Maestra\ARTMAN_Network_Switc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640" y="5129311"/>
              <a:ext cx="113396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12" name="1 Cerrar llave"/>
          <p:cNvSpPr>
            <a:spLocks/>
          </p:cNvSpPr>
          <p:nvPr/>
        </p:nvSpPr>
        <p:spPr bwMode="auto">
          <a:xfrm>
            <a:off x="7860781" y="2838452"/>
            <a:ext cx="484113" cy="887413"/>
          </a:xfrm>
          <a:prstGeom prst="rightBrace">
            <a:avLst>
              <a:gd name="adj1" fmla="val 8348"/>
              <a:gd name="adj2" fmla="val 50000"/>
            </a:avLst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1313" name="57 CuadroTexto"/>
          <p:cNvSpPr txBox="1">
            <a:spLocks noChangeArrowheads="1"/>
          </p:cNvSpPr>
          <p:nvPr/>
        </p:nvSpPr>
        <p:spPr bwMode="auto">
          <a:xfrm>
            <a:off x="7490516" y="2946431"/>
            <a:ext cx="1512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GB" sz="1800" b="1" u="none" dirty="0" smtClean="0">
                <a:solidFill>
                  <a:srgbClr val="123E51"/>
                </a:solidFill>
              </a:rPr>
              <a:t>FUNCTION</a:t>
            </a:r>
            <a:endParaRPr lang="en-GB" sz="1800" b="1" u="none" dirty="0">
              <a:solidFill>
                <a:srgbClr val="123E51"/>
              </a:solidFill>
            </a:endParaRPr>
          </a:p>
        </p:txBody>
      </p:sp>
      <p:sp>
        <p:nvSpPr>
          <p:cNvPr id="11314" name="67 Cerrar llave"/>
          <p:cNvSpPr>
            <a:spLocks/>
          </p:cNvSpPr>
          <p:nvPr/>
        </p:nvSpPr>
        <p:spPr bwMode="auto">
          <a:xfrm>
            <a:off x="7838914" y="4431831"/>
            <a:ext cx="505977" cy="938212"/>
          </a:xfrm>
          <a:prstGeom prst="rightBrace">
            <a:avLst>
              <a:gd name="adj1" fmla="val 8343"/>
              <a:gd name="adj2" fmla="val 50000"/>
            </a:avLst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1315" name="68 CuadroTexto"/>
          <p:cNvSpPr txBox="1">
            <a:spLocks noChangeArrowheads="1"/>
          </p:cNvSpPr>
          <p:nvPr/>
        </p:nvSpPr>
        <p:spPr bwMode="auto">
          <a:xfrm>
            <a:off x="7452338" y="4818639"/>
            <a:ext cx="1510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GB" sz="1800" b="1" u="none" dirty="0" smtClean="0">
                <a:solidFill>
                  <a:srgbClr val="123E51"/>
                </a:solidFill>
              </a:rPr>
              <a:t>CAPACITY</a:t>
            </a:r>
            <a:endParaRPr lang="en-GB" sz="1800" b="1" u="none" dirty="0">
              <a:solidFill>
                <a:srgbClr val="123E51"/>
              </a:solidFill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2682146" y="4599660"/>
            <a:ext cx="2184913" cy="845565"/>
            <a:chOff x="1445313" y="4522886"/>
            <a:chExt cx="2383292" cy="922338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139" y="4522886"/>
              <a:ext cx="1847442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 descr="D:\Innovación 2013\PIC 2013. Pool de recursos\PPT Maestra\ARTMAN_Network_Switc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313" y="5129311"/>
              <a:ext cx="113396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" descr="D:\Innovación 2013\PIC 2013. Pool de recursos\PPT Maestra\ARTMAN_Network_Switc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640" y="5129311"/>
              <a:ext cx="113396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NFV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7637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ETSI NFV ISG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l">
              <a:buFont typeface="Arial"/>
              <a:buChar char="•"/>
            </a:pPr>
            <a:r>
              <a:rPr lang="en-GB" sz="2400" dirty="0" smtClean="0"/>
              <a:t>Global </a:t>
            </a:r>
            <a:r>
              <a:rPr lang="en-GB" sz="2400" dirty="0"/>
              <a:t>operators-led Industry Specification Group (ISG) under the auspices of </a:t>
            </a:r>
            <a:r>
              <a:rPr lang="en-GB" sz="2400" dirty="0" smtClean="0"/>
              <a:t>ETSI</a:t>
            </a:r>
          </a:p>
          <a:p>
            <a:pPr marL="800100" lvl="1" indent="-342900">
              <a:buFont typeface="Arial"/>
              <a:buChar char="•"/>
            </a:pPr>
            <a:r>
              <a:rPr lang="en-GB" sz="2100" dirty="0"/>
              <a:t>&gt;</a:t>
            </a:r>
            <a:r>
              <a:rPr lang="en-GB" sz="2100" dirty="0" smtClean="0"/>
              <a:t>200 member organisations</a:t>
            </a:r>
          </a:p>
          <a:p>
            <a:pPr algn="l">
              <a:buFont typeface="Arial"/>
              <a:buChar char="•"/>
            </a:pPr>
            <a:r>
              <a:rPr lang="en-GB" sz="2400" dirty="0" smtClean="0"/>
              <a:t>Open </a:t>
            </a:r>
            <a:r>
              <a:rPr lang="en-GB" sz="2400" dirty="0"/>
              <a:t>membership</a:t>
            </a:r>
          </a:p>
          <a:p>
            <a:pPr marL="800100" lvl="1" indent="-342900">
              <a:buFont typeface="Arial"/>
              <a:buChar char="•"/>
            </a:pPr>
            <a:r>
              <a:rPr lang="en-GB" sz="2100" dirty="0"/>
              <a:t>ETSI members sign the “Member Agreement”</a:t>
            </a:r>
          </a:p>
          <a:p>
            <a:pPr marL="800100" lvl="1" indent="-342900">
              <a:buFont typeface="Arial"/>
              <a:buChar char="•"/>
            </a:pPr>
            <a:r>
              <a:rPr lang="en-GB" sz="2100" dirty="0"/>
              <a:t>Non-ETSI members sign the “Participant Agreement</a:t>
            </a:r>
            <a:r>
              <a:rPr lang="en-GB" sz="2100" dirty="0" smtClean="0"/>
              <a:t>”</a:t>
            </a:r>
          </a:p>
          <a:p>
            <a:pPr marL="800100" lvl="1" indent="-342900">
              <a:buFont typeface="Arial"/>
              <a:buChar char="•"/>
            </a:pPr>
            <a:r>
              <a:rPr lang="en-GB" sz="2100" dirty="0" smtClean="0"/>
              <a:t>Opening up to academia </a:t>
            </a:r>
            <a:endParaRPr lang="en-GB" sz="2100" dirty="0"/>
          </a:p>
          <a:p>
            <a:pPr algn="l">
              <a:buFont typeface="Arial"/>
              <a:buChar char="•"/>
            </a:pPr>
            <a:r>
              <a:rPr lang="en-GB" sz="2400" dirty="0"/>
              <a:t>Operates by </a:t>
            </a:r>
            <a:r>
              <a:rPr lang="en-GB" sz="2400" dirty="0" smtClean="0"/>
              <a:t>consensus</a:t>
            </a:r>
          </a:p>
          <a:p>
            <a:pPr marL="800100" lvl="1" indent="-342900">
              <a:buFont typeface="Arial"/>
              <a:buChar char="•"/>
            </a:pPr>
            <a:r>
              <a:rPr lang="en-GB" sz="2100" dirty="0"/>
              <a:t>F</a:t>
            </a:r>
            <a:r>
              <a:rPr lang="en-GB" sz="2100" dirty="0" smtClean="0"/>
              <a:t>ormal </a:t>
            </a:r>
            <a:r>
              <a:rPr lang="en-GB" sz="2100" dirty="0"/>
              <a:t>voting only when </a:t>
            </a:r>
            <a:r>
              <a:rPr lang="en-GB" sz="2100" dirty="0" smtClean="0"/>
              <a:t>required</a:t>
            </a:r>
            <a:endParaRPr lang="en-GB" sz="2100" dirty="0"/>
          </a:p>
          <a:p>
            <a:pPr algn="l">
              <a:buFont typeface="Arial"/>
              <a:buChar char="•"/>
            </a:pPr>
            <a:r>
              <a:rPr lang="en-GB" sz="2400" dirty="0"/>
              <a:t>Deliverables: </a:t>
            </a:r>
            <a:r>
              <a:rPr lang="en-GB" sz="2400" dirty="0" smtClean="0"/>
              <a:t>Specifications addressing </a:t>
            </a:r>
            <a:r>
              <a:rPr lang="en-GB" sz="2400" dirty="0"/>
              <a:t>challenges and operator </a:t>
            </a:r>
            <a:r>
              <a:rPr lang="en-GB" sz="2400" dirty="0" smtClean="0"/>
              <a:t>requirements</a:t>
            </a:r>
          </a:p>
          <a:p>
            <a:pPr marL="800100" lvl="1" indent="-342900">
              <a:buFont typeface="Arial"/>
              <a:buChar char="•"/>
            </a:pPr>
            <a:r>
              <a:rPr lang="en-GB" sz="2300" dirty="0" smtClean="0"/>
              <a:t>As inputs to SDOs</a:t>
            </a:r>
          </a:p>
          <a:p>
            <a:pPr algn="l">
              <a:buFont typeface="Arial"/>
              <a:buChar char="•"/>
            </a:pPr>
            <a:r>
              <a:rPr lang="en-GB" sz="2600" dirty="0" smtClean="0"/>
              <a:t>Currently, four WGs and two EGs</a:t>
            </a:r>
            <a:endParaRPr lang="en-GB" sz="2600" dirty="0"/>
          </a:p>
          <a:p>
            <a:pPr marL="800100" lvl="1" indent="-342900">
              <a:buFont typeface="Arial"/>
              <a:buChar char="•"/>
            </a:pPr>
            <a:r>
              <a:rPr lang="en-GB" sz="2300" dirty="0" smtClean="0"/>
              <a:t>Infrastructure</a:t>
            </a:r>
          </a:p>
          <a:p>
            <a:pPr marL="800100" lvl="1" indent="-342900">
              <a:buFont typeface="Arial"/>
              <a:buChar char="•"/>
            </a:pPr>
            <a:r>
              <a:rPr lang="en-GB" sz="2300" dirty="0" smtClean="0"/>
              <a:t>Software Architecture</a:t>
            </a:r>
          </a:p>
          <a:p>
            <a:pPr marL="800100" lvl="1" indent="-342900">
              <a:buFont typeface="Arial"/>
              <a:buChar char="•"/>
            </a:pPr>
            <a:r>
              <a:rPr lang="en-GB" sz="2300" dirty="0" smtClean="0"/>
              <a:t>Management &amp; Orchestration</a:t>
            </a:r>
          </a:p>
          <a:p>
            <a:pPr marL="800100" lvl="1" indent="-342900">
              <a:buFont typeface="Arial"/>
              <a:buChar char="•"/>
            </a:pPr>
            <a:r>
              <a:rPr lang="en-GB" sz="2300" dirty="0" smtClean="0"/>
              <a:t>Reliability </a:t>
            </a:r>
            <a:r>
              <a:rPr lang="en-GB" sz="2300" dirty="0"/>
              <a:t>&amp; </a:t>
            </a:r>
            <a:r>
              <a:rPr lang="en-GB" sz="2300" dirty="0" smtClean="0"/>
              <a:t>Availability</a:t>
            </a:r>
          </a:p>
          <a:p>
            <a:pPr marL="800100" lvl="1" indent="-342900">
              <a:buFont typeface="Arial"/>
              <a:buChar char="•"/>
            </a:pPr>
            <a:r>
              <a:rPr lang="en-GB" sz="2300" dirty="0" smtClean="0"/>
              <a:t>Performance &amp; Portability</a:t>
            </a:r>
          </a:p>
          <a:p>
            <a:pPr marL="800100" lvl="1" indent="-342900">
              <a:buFont typeface="Arial"/>
              <a:buChar char="•"/>
            </a:pPr>
            <a:r>
              <a:rPr lang="en-GB" sz="2300" dirty="0" smtClean="0"/>
              <a:t>Security</a:t>
            </a:r>
            <a:endParaRPr lang="en-GB" sz="2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1656184" cy="9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 descr="Diapositiva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456384" cy="19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63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NFV ISG in Numbers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Growing membership and </a:t>
            </a:r>
            <a:r>
              <a:rPr lang="en-GB" sz="2400" dirty="0" err="1" smtClean="0"/>
              <a:t>activitiy</a:t>
            </a:r>
            <a:endParaRPr lang="en-GB" sz="2400" dirty="0"/>
          </a:p>
          <a:p>
            <a:pPr lvl="1"/>
            <a:r>
              <a:rPr lang="en-GB" dirty="0"/>
              <a:t>207 Member companies, (85 ETSI Members, 128 Participant Members)</a:t>
            </a:r>
          </a:p>
          <a:p>
            <a:pPr lvl="1"/>
            <a:r>
              <a:rPr lang="en-GB" dirty="0"/>
              <a:t>1095 people subscribed to the principal NFV mailing list</a:t>
            </a:r>
          </a:p>
          <a:p>
            <a:pPr lvl="1"/>
            <a:r>
              <a:rPr lang="en-GB" dirty="0"/>
              <a:t>15 active Work </a:t>
            </a:r>
            <a:r>
              <a:rPr lang="en-GB" dirty="0" smtClean="0"/>
              <a:t>Items</a:t>
            </a:r>
            <a:endParaRPr lang="en-GB" dirty="0"/>
          </a:p>
          <a:p>
            <a:r>
              <a:rPr lang="en-GB" sz="2400" dirty="0" smtClean="0"/>
              <a:t>And results</a:t>
            </a:r>
          </a:p>
          <a:p>
            <a:pPr lvl="1"/>
            <a:r>
              <a:rPr lang="en-GB" dirty="0"/>
              <a:t>Published  4 framework documents - Use Cases, Requirements, E2E Architecture and </a:t>
            </a:r>
            <a:r>
              <a:rPr lang="en-GB" dirty="0" smtClean="0"/>
              <a:t>Terminology </a:t>
            </a:r>
            <a:endParaRPr lang="en-GB" dirty="0"/>
          </a:p>
          <a:p>
            <a:pPr lvl="1"/>
            <a:r>
              <a:rPr lang="en-GB" dirty="0"/>
              <a:t>4 stable drafts available on the Open area</a:t>
            </a:r>
          </a:p>
          <a:p>
            <a:pPr lvl="1"/>
            <a:r>
              <a:rPr lang="en-GB" dirty="0"/>
              <a:t>Created easy to navigate websites for access to public </a:t>
            </a:r>
            <a:r>
              <a:rPr lang="en-GB" dirty="0" smtClean="0"/>
              <a:t>material</a:t>
            </a:r>
          </a:p>
          <a:p>
            <a:pPr lvl="1"/>
            <a:r>
              <a:rPr lang="en-GB" dirty="0" smtClean="0"/>
              <a:t>18 accepted </a:t>
            </a:r>
            <a:r>
              <a:rPr lang="en-GB" dirty="0" err="1" smtClean="0"/>
              <a:t>PoCs</a:t>
            </a:r>
            <a:endParaRPr lang="en-GB" dirty="0" smtClean="0"/>
          </a:p>
          <a:p>
            <a:r>
              <a:rPr lang="en-GB" sz="2400" dirty="0" smtClean="0"/>
              <a:t>Planning a second phase</a:t>
            </a:r>
            <a:endParaRPr lang="en-GB" sz="2400" dirty="0"/>
          </a:p>
          <a:p>
            <a:pPr lvl="1"/>
            <a:endParaRPr lang="en-GB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88125"/>
            <a:ext cx="52101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2pPr>
            <a:lvl3pPr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3pPr>
            <a:lvl4pPr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4pPr>
            <a:lvl5pPr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800" dirty="0">
                <a:solidFill>
                  <a:srgbClr val="898989"/>
                </a:solidFill>
              </a:rPr>
              <a:t>© ETSI 2014. All rights reserved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8812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2pPr>
            <a:lvl3pPr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3pPr>
            <a:lvl4pPr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4pPr>
            <a:lvl5pPr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defRPr sz="1600">
                <a:solidFill>
                  <a:srgbClr val="404040"/>
                </a:solidFill>
                <a:latin typeface="Calibri" charset="0"/>
                <a:ea typeface="ＭＳ Ｐゴシック" charset="0"/>
              </a:defRPr>
            </a:lvl9pPr>
          </a:lstStyle>
          <a:p>
            <a:fld id="{7C3FCB14-702A-D54F-BD6A-2DDD482F0553}" type="slidenum">
              <a:rPr lang="en-GB" sz="900">
                <a:solidFill>
                  <a:srgbClr val="8EB4E3"/>
                </a:solidFill>
                <a:latin typeface="Arial" charset="0"/>
              </a:rPr>
              <a:pPr/>
              <a:t>17</a:t>
            </a:fld>
            <a:endParaRPr lang="en-GB" sz="900" dirty="0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Service-Oriented Use Cases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062" y="1600202"/>
            <a:ext cx="4228353" cy="452596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Mobile core network </a:t>
            </a:r>
            <a:r>
              <a:rPr lang="en-GB" sz="1600" dirty="0"/>
              <a:t>and </a:t>
            </a:r>
            <a:r>
              <a:rPr lang="en-GB" sz="1600" dirty="0" smtClean="0"/>
              <a:t>IMS</a:t>
            </a:r>
          </a:p>
          <a:p>
            <a:pPr lvl="1"/>
            <a:r>
              <a:rPr lang="en-GB" sz="1400" dirty="0" smtClean="0"/>
              <a:t>Elastic, scalable, more resilient EPC</a:t>
            </a:r>
          </a:p>
          <a:p>
            <a:pPr lvl="1"/>
            <a:r>
              <a:rPr lang="en-GB" sz="1400" dirty="0" smtClean="0"/>
              <a:t>Specially suitable for a phased approach</a:t>
            </a:r>
            <a:endParaRPr lang="en-GB" sz="1400" dirty="0"/>
          </a:p>
          <a:p>
            <a:r>
              <a:rPr lang="en-GB" sz="1600" dirty="0" smtClean="0"/>
              <a:t>Mobile </a:t>
            </a:r>
            <a:r>
              <a:rPr lang="en-GB" sz="1600" dirty="0"/>
              <a:t>base </a:t>
            </a:r>
            <a:r>
              <a:rPr lang="en-GB" sz="1600" dirty="0" smtClean="0"/>
              <a:t>stations</a:t>
            </a:r>
          </a:p>
          <a:p>
            <a:pPr lvl="1"/>
            <a:r>
              <a:rPr lang="en-GB" sz="1400" dirty="0" smtClean="0"/>
              <a:t>Evolved Cloud-RAN</a:t>
            </a:r>
          </a:p>
          <a:p>
            <a:pPr lvl="1"/>
            <a:r>
              <a:rPr lang="en-GB" sz="1400" dirty="0" smtClean="0"/>
              <a:t>Enabler for SON</a:t>
            </a:r>
          </a:p>
          <a:p>
            <a:r>
              <a:rPr lang="en-GB" sz="1600" dirty="0" smtClean="0"/>
              <a:t>Home environment</a:t>
            </a:r>
          </a:p>
          <a:p>
            <a:pPr lvl="1"/>
            <a:r>
              <a:rPr lang="en-GB" sz="1400" dirty="0" smtClean="0"/>
              <a:t>L2 visibility to the home network</a:t>
            </a:r>
          </a:p>
          <a:p>
            <a:pPr lvl="1"/>
            <a:r>
              <a:rPr lang="en-GB" sz="1400" dirty="0" smtClean="0"/>
              <a:t>Smooth introduction of residential services</a:t>
            </a:r>
          </a:p>
          <a:p>
            <a:r>
              <a:rPr lang="en-US" sz="1600" dirty="0" smtClean="0"/>
              <a:t>CDNs</a:t>
            </a:r>
          </a:p>
          <a:p>
            <a:pPr lvl="1"/>
            <a:r>
              <a:rPr lang="en-US" sz="1400" dirty="0" smtClean="0"/>
              <a:t>Better adaptability to traffic surges</a:t>
            </a:r>
          </a:p>
          <a:p>
            <a:pPr lvl="1"/>
            <a:r>
              <a:rPr lang="en-US" sz="1400" dirty="0" smtClean="0"/>
              <a:t>New collaborative service models</a:t>
            </a:r>
          </a:p>
          <a:p>
            <a:r>
              <a:rPr lang="en-GB" sz="1600" dirty="0" smtClean="0"/>
              <a:t>Fixed access </a:t>
            </a:r>
            <a:r>
              <a:rPr lang="en-GB" sz="1600" dirty="0"/>
              <a:t>n</a:t>
            </a:r>
            <a:r>
              <a:rPr lang="en-GB" sz="1600" dirty="0" smtClean="0"/>
              <a:t>etwork </a:t>
            </a:r>
          </a:p>
          <a:p>
            <a:pPr lvl="1"/>
            <a:r>
              <a:rPr lang="en-GB" sz="1400" dirty="0" smtClean="0"/>
              <a:t>Offload computational intensive optimization</a:t>
            </a:r>
          </a:p>
          <a:p>
            <a:pPr lvl="1"/>
            <a:r>
              <a:rPr lang="en-GB" sz="1400" dirty="0" smtClean="0"/>
              <a:t>Enable on-demand access services</a:t>
            </a:r>
            <a:endParaRPr lang="en-GB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307" y="1435851"/>
            <a:ext cx="4114800" cy="2184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85" y="3798098"/>
            <a:ext cx="4736353" cy="23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3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NFV Framework</a:t>
            </a:r>
            <a:endParaRPr lang="en-GB" dirty="0"/>
          </a:p>
        </p:txBody>
      </p:sp>
      <p:grpSp>
        <p:nvGrpSpPr>
          <p:cNvPr id="3" name="Agrupar 2"/>
          <p:cNvGrpSpPr/>
          <p:nvPr/>
        </p:nvGrpSpPr>
        <p:grpSpPr>
          <a:xfrm>
            <a:off x="683571" y="1008108"/>
            <a:ext cx="7920879" cy="5167779"/>
            <a:chOff x="1614271" y="1008096"/>
            <a:chExt cx="5910060" cy="5167777"/>
          </a:xfrm>
        </p:grpSpPr>
        <p:grpSp>
          <p:nvGrpSpPr>
            <p:cNvPr id="5" name="Group 15"/>
            <p:cNvGrpSpPr/>
            <p:nvPr/>
          </p:nvGrpSpPr>
          <p:grpSpPr>
            <a:xfrm>
              <a:off x="3486879" y="4047391"/>
              <a:ext cx="3990975" cy="2128482"/>
              <a:chOff x="2047971" y="4392108"/>
              <a:chExt cx="3990975" cy="2128482"/>
            </a:xfrm>
          </p:grpSpPr>
          <p:sp>
            <p:nvSpPr>
              <p:cNvPr id="6" name="Rectangle 6"/>
              <p:cNvSpPr/>
              <p:nvPr/>
            </p:nvSpPr>
            <p:spPr>
              <a:xfrm>
                <a:off x="2047971" y="4392108"/>
                <a:ext cx="3990975" cy="21284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u="none"/>
              </a:p>
            </p:txBody>
          </p:sp>
          <p:sp>
            <p:nvSpPr>
              <p:cNvPr id="7" name="TextBox 29"/>
              <p:cNvSpPr txBox="1"/>
              <p:nvPr/>
            </p:nvSpPr>
            <p:spPr>
              <a:xfrm>
                <a:off x="3007496" y="4430208"/>
                <a:ext cx="1544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u="none" dirty="0" smtClean="0"/>
                  <a:t>NFV Infrastructure</a:t>
                </a:r>
                <a:endParaRPr lang="en-US" sz="1800" u="none" dirty="0"/>
              </a:p>
            </p:txBody>
          </p:sp>
        </p:grpSp>
        <p:cxnSp>
          <p:nvCxnSpPr>
            <p:cNvPr id="8" name="Straight Connector 83"/>
            <p:cNvCxnSpPr>
              <a:stCxn id="35" idx="1"/>
            </p:cNvCxnSpPr>
            <p:nvPr/>
          </p:nvCxnSpPr>
          <p:spPr>
            <a:xfrm flipH="1">
              <a:off x="4250502" y="2736110"/>
              <a:ext cx="109322" cy="637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1"/>
            <p:cNvGrpSpPr/>
            <p:nvPr/>
          </p:nvGrpSpPr>
          <p:grpSpPr>
            <a:xfrm>
              <a:off x="3361618" y="1008096"/>
              <a:ext cx="4162713" cy="1728014"/>
              <a:chOff x="1922710" y="1352813"/>
              <a:chExt cx="4162713" cy="1728013"/>
            </a:xfrm>
          </p:grpSpPr>
          <p:sp>
            <p:nvSpPr>
              <p:cNvPr id="10" name="Oval 63"/>
              <p:cNvSpPr/>
              <p:nvPr/>
            </p:nvSpPr>
            <p:spPr>
              <a:xfrm>
                <a:off x="1922710" y="1557629"/>
                <a:ext cx="1058499" cy="5920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u="none" dirty="0" smtClean="0">
                    <a:solidFill>
                      <a:schemeClr val="tx1"/>
                    </a:solidFill>
                  </a:rPr>
                  <a:t>End Point</a:t>
                </a:r>
                <a:endParaRPr lang="en-US" sz="1600" u="non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85"/>
              <p:cNvSpPr/>
              <p:nvPr/>
            </p:nvSpPr>
            <p:spPr>
              <a:xfrm>
                <a:off x="5026924" y="1545103"/>
                <a:ext cx="1058499" cy="5920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u="none" dirty="0" smtClean="0">
                    <a:solidFill>
                      <a:schemeClr val="tx1"/>
                    </a:solidFill>
                  </a:rPr>
                  <a:t>End Point</a:t>
                </a:r>
                <a:endParaRPr lang="en-US" sz="1600" u="none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Connector 86"/>
              <p:cNvCxnSpPr>
                <a:stCxn id="35" idx="1"/>
                <a:endCxn id="10" idx="4"/>
              </p:cNvCxnSpPr>
              <p:nvPr/>
            </p:nvCxnSpPr>
            <p:spPr>
              <a:xfrm flipH="1" flipV="1">
                <a:off x="2451960" y="2149705"/>
                <a:ext cx="468957" cy="93112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87"/>
              <p:cNvCxnSpPr>
                <a:stCxn id="37" idx="3"/>
                <a:endCxn id="11" idx="4"/>
              </p:cNvCxnSpPr>
              <p:nvPr/>
            </p:nvCxnSpPr>
            <p:spPr>
              <a:xfrm flipV="1">
                <a:off x="4849623" y="2137179"/>
                <a:ext cx="706551" cy="94364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88"/>
              <p:cNvSpPr txBox="1"/>
              <p:nvPr/>
            </p:nvSpPr>
            <p:spPr>
              <a:xfrm>
                <a:off x="2827818" y="1352813"/>
                <a:ext cx="1764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u="none" dirty="0" smtClean="0"/>
                  <a:t>E2E Network Service</a:t>
                </a:r>
                <a:endParaRPr lang="en-US" sz="1800" u="none" dirty="0"/>
              </a:p>
            </p:txBody>
          </p:sp>
        </p:grpSp>
        <p:grpSp>
          <p:nvGrpSpPr>
            <p:cNvPr id="15" name="Group 3"/>
            <p:cNvGrpSpPr/>
            <p:nvPr/>
          </p:nvGrpSpPr>
          <p:grpSpPr>
            <a:xfrm>
              <a:off x="1626799" y="5691676"/>
              <a:ext cx="5749445" cy="369332"/>
              <a:chOff x="187892" y="6036393"/>
              <a:chExt cx="5749445" cy="369332"/>
            </a:xfrm>
          </p:grpSpPr>
          <p:sp>
            <p:nvSpPr>
              <p:cNvPr id="16" name="TextBox 7"/>
              <p:cNvSpPr txBox="1"/>
              <p:nvPr/>
            </p:nvSpPr>
            <p:spPr>
              <a:xfrm>
                <a:off x="2257521" y="6036393"/>
                <a:ext cx="83664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u="none" dirty="0" smtClean="0"/>
                  <a:t>Compute</a:t>
                </a:r>
                <a:endParaRPr lang="en-US" sz="1800" u="none" dirty="0"/>
              </a:p>
            </p:txBody>
          </p:sp>
          <p:sp>
            <p:nvSpPr>
              <p:cNvPr id="17" name="TextBox 8"/>
              <p:cNvSpPr txBox="1"/>
              <p:nvPr/>
            </p:nvSpPr>
            <p:spPr>
              <a:xfrm>
                <a:off x="3594862" y="6036393"/>
                <a:ext cx="106261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u="none" dirty="0" smtClean="0"/>
                  <a:t>Storage</a:t>
                </a:r>
                <a:endParaRPr lang="en-US" sz="1800" u="none" dirty="0"/>
              </a:p>
            </p:txBody>
          </p:sp>
          <p:sp>
            <p:nvSpPr>
              <p:cNvPr id="18" name="TextBox 9"/>
              <p:cNvSpPr txBox="1"/>
              <p:nvPr/>
            </p:nvSpPr>
            <p:spPr>
              <a:xfrm>
                <a:off x="4803961" y="6036393"/>
                <a:ext cx="113337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u="none" dirty="0" smtClean="0"/>
                  <a:t>Network</a:t>
                </a:r>
                <a:endParaRPr lang="en-US" sz="1800" u="none" dirty="0"/>
              </a:p>
            </p:txBody>
          </p:sp>
          <p:sp>
            <p:nvSpPr>
              <p:cNvPr id="19" name="Rounded Rectangle 20"/>
              <p:cNvSpPr/>
              <p:nvPr/>
            </p:nvSpPr>
            <p:spPr>
              <a:xfrm>
                <a:off x="187892" y="6061445"/>
                <a:ext cx="1747344" cy="340519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u="none" dirty="0" smtClean="0">
                    <a:solidFill>
                      <a:schemeClr val="bg1"/>
                    </a:solidFill>
                    <a:latin typeface="Arial" charset="0"/>
                  </a:rPr>
                  <a:t>HW Resources</a:t>
                </a:r>
                <a:endParaRPr lang="en-US" sz="1400" b="1" u="none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20" name="Group 4"/>
            <p:cNvGrpSpPr/>
            <p:nvPr/>
          </p:nvGrpSpPr>
          <p:grpSpPr>
            <a:xfrm>
              <a:off x="1626799" y="5251404"/>
              <a:ext cx="5749445" cy="369332"/>
              <a:chOff x="187892" y="5596100"/>
              <a:chExt cx="5749445" cy="369330"/>
            </a:xfrm>
          </p:grpSpPr>
          <p:sp>
            <p:nvSpPr>
              <p:cNvPr id="21" name="TextBox 10"/>
              <p:cNvSpPr txBox="1"/>
              <p:nvPr/>
            </p:nvSpPr>
            <p:spPr>
              <a:xfrm>
                <a:off x="2257520" y="5596100"/>
                <a:ext cx="3679817" cy="369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u="none" dirty="0" smtClean="0"/>
                  <a:t>Virtualization Layer</a:t>
                </a:r>
                <a:endParaRPr lang="en-US" sz="1800" u="none" dirty="0"/>
              </a:p>
            </p:txBody>
          </p:sp>
          <p:sp>
            <p:nvSpPr>
              <p:cNvPr id="22" name="Rounded Rectangle 92"/>
              <p:cNvSpPr/>
              <p:nvPr/>
            </p:nvSpPr>
            <p:spPr>
              <a:xfrm>
                <a:off x="187892" y="5596100"/>
                <a:ext cx="1747344" cy="340517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u="none" dirty="0">
                    <a:solidFill>
                      <a:schemeClr val="bg1"/>
                    </a:solidFill>
                  </a:rPr>
                  <a:t>Virtualization</a:t>
                </a:r>
                <a:r>
                  <a:rPr lang="en-US" sz="1400" b="1" u="none" dirty="0" smtClean="0">
                    <a:solidFill>
                      <a:schemeClr val="bg1"/>
                    </a:solidFill>
                  </a:rPr>
                  <a:t> SW</a:t>
                </a:r>
                <a:endParaRPr lang="en-US" sz="1400" b="1" u="none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14"/>
            <p:cNvGrpSpPr/>
            <p:nvPr/>
          </p:nvGrpSpPr>
          <p:grpSpPr>
            <a:xfrm>
              <a:off x="1614273" y="4523715"/>
              <a:ext cx="5761971" cy="646331"/>
              <a:chOff x="175366" y="4868420"/>
              <a:chExt cx="5761971" cy="646329"/>
            </a:xfrm>
          </p:grpSpPr>
          <p:sp>
            <p:nvSpPr>
              <p:cNvPr id="24" name="TextBox 11"/>
              <p:cNvSpPr txBox="1"/>
              <p:nvPr/>
            </p:nvSpPr>
            <p:spPr>
              <a:xfrm>
                <a:off x="2257519" y="4868420"/>
                <a:ext cx="1191705" cy="646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u="none" dirty="0" smtClean="0"/>
                  <a:t>Virtual </a:t>
                </a:r>
              </a:p>
              <a:p>
                <a:pPr algn="ctr"/>
                <a:r>
                  <a:rPr lang="en-US" sz="1800" u="none" dirty="0" smtClean="0"/>
                  <a:t>Compute</a:t>
                </a:r>
                <a:endParaRPr lang="en-US" sz="1800" u="none" dirty="0"/>
              </a:p>
            </p:txBody>
          </p:sp>
          <p:sp>
            <p:nvSpPr>
              <p:cNvPr id="25" name="TextBox 12"/>
              <p:cNvSpPr txBox="1"/>
              <p:nvPr/>
            </p:nvSpPr>
            <p:spPr>
              <a:xfrm>
                <a:off x="3594862" y="4868420"/>
                <a:ext cx="1062613" cy="646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u="none" dirty="0" smtClean="0"/>
                  <a:t>Virtual </a:t>
                </a:r>
              </a:p>
              <a:p>
                <a:pPr algn="ctr"/>
                <a:r>
                  <a:rPr lang="en-US" sz="1800" u="none" dirty="0" smtClean="0"/>
                  <a:t>Storage</a:t>
                </a:r>
                <a:endParaRPr lang="en-US" sz="1800" u="none" dirty="0"/>
              </a:p>
            </p:txBody>
          </p:sp>
          <p:sp>
            <p:nvSpPr>
              <p:cNvPr id="26" name="TextBox 13"/>
              <p:cNvSpPr txBox="1"/>
              <p:nvPr/>
            </p:nvSpPr>
            <p:spPr>
              <a:xfrm>
                <a:off x="4784725" y="4868420"/>
                <a:ext cx="1152612" cy="646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u="none" dirty="0" smtClean="0"/>
                  <a:t>Virtual </a:t>
                </a:r>
              </a:p>
              <a:p>
                <a:pPr algn="ctr"/>
                <a:r>
                  <a:rPr lang="en-US" sz="1800" u="none" dirty="0" smtClean="0"/>
                  <a:t>Network</a:t>
                </a:r>
                <a:endParaRPr lang="en-US" sz="1800" u="none" dirty="0"/>
              </a:p>
            </p:txBody>
          </p:sp>
          <p:sp>
            <p:nvSpPr>
              <p:cNvPr id="27" name="Rounded Rectangle 93"/>
              <p:cNvSpPr/>
              <p:nvPr/>
            </p:nvSpPr>
            <p:spPr>
              <a:xfrm>
                <a:off x="175366" y="4990547"/>
                <a:ext cx="1747344" cy="340518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u="none" dirty="0">
                    <a:solidFill>
                      <a:schemeClr val="bg1"/>
                    </a:solidFill>
                  </a:rPr>
                  <a:t>Virtual Resources</a:t>
                </a:r>
              </a:p>
            </p:txBody>
          </p:sp>
        </p:grpSp>
        <p:sp>
          <p:nvSpPr>
            <p:cNvPr id="28" name="Rounded Rectangle 95"/>
            <p:cNvSpPr/>
            <p:nvPr/>
          </p:nvSpPr>
          <p:spPr>
            <a:xfrm>
              <a:off x="1614271" y="1799665"/>
              <a:ext cx="1747344" cy="34051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none" dirty="0" smtClean="0">
                  <a:solidFill>
                    <a:schemeClr val="bg1"/>
                  </a:solidFill>
                </a:rPr>
                <a:t>Logical Abstractions</a:t>
              </a:r>
              <a:endParaRPr lang="en-US" sz="1400" b="1" u="none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96"/>
            <p:cNvCxnSpPr/>
            <p:nvPr/>
          </p:nvCxnSpPr>
          <p:spPr>
            <a:xfrm>
              <a:off x="1626799" y="3001886"/>
              <a:ext cx="5851053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4"/>
            <p:cNvGrpSpPr/>
            <p:nvPr/>
          </p:nvGrpSpPr>
          <p:grpSpPr>
            <a:xfrm>
              <a:off x="2181805" y="1512367"/>
              <a:ext cx="4284026" cy="1510611"/>
              <a:chOff x="742898" y="1857083"/>
              <a:chExt cx="4284026" cy="1510610"/>
            </a:xfrm>
          </p:grpSpPr>
          <p:sp>
            <p:nvSpPr>
              <p:cNvPr id="31" name="Rectangle 84"/>
              <p:cNvSpPr/>
              <p:nvPr/>
            </p:nvSpPr>
            <p:spPr>
              <a:xfrm>
                <a:off x="2866256" y="2153734"/>
                <a:ext cx="2160668" cy="1157282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none" dirty="0"/>
              </a:p>
            </p:txBody>
          </p:sp>
          <p:grpSp>
            <p:nvGrpSpPr>
              <p:cNvPr id="32" name="Group 19"/>
              <p:cNvGrpSpPr/>
              <p:nvPr/>
            </p:nvGrpSpPr>
            <p:grpSpPr>
              <a:xfrm>
                <a:off x="742898" y="1857083"/>
                <a:ext cx="4106725" cy="1510610"/>
                <a:chOff x="742898" y="1857083"/>
                <a:chExt cx="4106725" cy="1510610"/>
              </a:xfrm>
            </p:grpSpPr>
            <p:sp>
              <p:nvSpPr>
                <p:cNvPr id="33" name="TextBox 18"/>
                <p:cNvSpPr txBox="1"/>
                <p:nvPr/>
              </p:nvSpPr>
              <p:spPr>
                <a:xfrm>
                  <a:off x="3044463" y="1857083"/>
                  <a:ext cx="1391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u="none" dirty="0" smtClean="0"/>
                    <a:t>Network Service</a:t>
                  </a:r>
                  <a:endParaRPr lang="en-US" sz="1800" u="none" dirty="0"/>
                </a:p>
              </p:txBody>
            </p:sp>
            <p:grpSp>
              <p:nvGrpSpPr>
                <p:cNvPr id="34" name="Group 17"/>
                <p:cNvGrpSpPr/>
                <p:nvPr/>
              </p:nvGrpSpPr>
              <p:grpSpPr>
                <a:xfrm>
                  <a:off x="742898" y="2254766"/>
                  <a:ext cx="4106725" cy="1112927"/>
                  <a:chOff x="742898" y="2254766"/>
                  <a:chExt cx="4106725" cy="1112927"/>
                </a:xfrm>
              </p:grpSpPr>
              <p:sp>
                <p:nvSpPr>
                  <p:cNvPr id="35" name="TextBox 59"/>
                  <p:cNvSpPr txBox="1"/>
                  <p:nvPr/>
                </p:nvSpPr>
                <p:spPr>
                  <a:xfrm>
                    <a:off x="2920917" y="2911549"/>
                    <a:ext cx="443978" cy="338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u="none" dirty="0" smtClean="0"/>
                      <a:t>VNF</a:t>
                    </a:r>
                    <a:endParaRPr lang="en-US" sz="1600" u="none" dirty="0"/>
                  </a:p>
                </p:txBody>
              </p:sp>
              <p:sp>
                <p:nvSpPr>
                  <p:cNvPr id="36" name="TextBox 60"/>
                  <p:cNvSpPr txBox="1"/>
                  <p:nvPr/>
                </p:nvSpPr>
                <p:spPr>
                  <a:xfrm>
                    <a:off x="3669544" y="2911549"/>
                    <a:ext cx="443978" cy="338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u="none" dirty="0" smtClean="0"/>
                      <a:t>VNF</a:t>
                    </a:r>
                    <a:endParaRPr lang="en-US" sz="1600" u="none" dirty="0"/>
                  </a:p>
                </p:txBody>
              </p:sp>
              <p:sp>
                <p:nvSpPr>
                  <p:cNvPr id="37" name="TextBox 61"/>
                  <p:cNvSpPr txBox="1"/>
                  <p:nvPr/>
                </p:nvSpPr>
                <p:spPr>
                  <a:xfrm>
                    <a:off x="4405645" y="2911549"/>
                    <a:ext cx="443978" cy="338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u="none" dirty="0" smtClean="0"/>
                      <a:t>VNF</a:t>
                    </a:r>
                    <a:endParaRPr lang="en-US" sz="1600" u="none" dirty="0"/>
                  </a:p>
                </p:txBody>
              </p:sp>
              <p:sp>
                <p:nvSpPr>
                  <p:cNvPr id="38" name="TextBox 62"/>
                  <p:cNvSpPr txBox="1"/>
                  <p:nvPr/>
                </p:nvSpPr>
                <p:spPr>
                  <a:xfrm>
                    <a:off x="3346379" y="2254766"/>
                    <a:ext cx="443978" cy="338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u="none" dirty="0" smtClean="0"/>
                      <a:t>VNF</a:t>
                    </a:r>
                    <a:endParaRPr lang="en-US" sz="1600" u="none" dirty="0"/>
                  </a:p>
                </p:txBody>
              </p:sp>
              <p:sp>
                <p:nvSpPr>
                  <p:cNvPr id="39" name="TextBox 77"/>
                  <p:cNvSpPr txBox="1"/>
                  <p:nvPr/>
                </p:nvSpPr>
                <p:spPr>
                  <a:xfrm>
                    <a:off x="4315874" y="2260670"/>
                    <a:ext cx="443978" cy="338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u="none" dirty="0" smtClean="0"/>
                      <a:t>VNF</a:t>
                    </a:r>
                    <a:endParaRPr lang="en-US" sz="1600" u="none" dirty="0"/>
                  </a:p>
                </p:txBody>
              </p:sp>
              <p:cxnSp>
                <p:nvCxnSpPr>
                  <p:cNvPr id="40" name="Straight Connector 78"/>
                  <p:cNvCxnSpPr>
                    <a:stCxn id="35" idx="0"/>
                    <a:endCxn id="38" idx="1"/>
                  </p:cNvCxnSpPr>
                  <p:nvPr/>
                </p:nvCxnSpPr>
                <p:spPr>
                  <a:xfrm flipV="1">
                    <a:off x="3142906" y="2424043"/>
                    <a:ext cx="203473" cy="48750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79"/>
                  <p:cNvCxnSpPr>
                    <a:stCxn id="36" idx="0"/>
                    <a:endCxn id="38" idx="2"/>
                  </p:cNvCxnSpPr>
                  <p:nvPr/>
                </p:nvCxnSpPr>
                <p:spPr>
                  <a:xfrm flipH="1" flipV="1">
                    <a:off x="3568368" y="2593319"/>
                    <a:ext cx="323165" cy="3182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80"/>
                  <p:cNvCxnSpPr>
                    <a:stCxn id="39" idx="1"/>
                    <a:endCxn id="38" idx="3"/>
                  </p:cNvCxnSpPr>
                  <p:nvPr/>
                </p:nvCxnSpPr>
                <p:spPr>
                  <a:xfrm flipH="1" flipV="1">
                    <a:off x="3790357" y="2424043"/>
                    <a:ext cx="525517" cy="59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81"/>
                  <p:cNvCxnSpPr>
                    <a:stCxn id="39" idx="2"/>
                    <a:endCxn id="36" idx="0"/>
                  </p:cNvCxnSpPr>
                  <p:nvPr/>
                </p:nvCxnSpPr>
                <p:spPr>
                  <a:xfrm flipH="1">
                    <a:off x="3891533" y="2599223"/>
                    <a:ext cx="646330" cy="3123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82"/>
                  <p:cNvCxnSpPr>
                    <a:stCxn id="37" idx="0"/>
                    <a:endCxn id="39" idx="2"/>
                  </p:cNvCxnSpPr>
                  <p:nvPr/>
                </p:nvCxnSpPr>
                <p:spPr>
                  <a:xfrm flipH="1" flipV="1">
                    <a:off x="4537863" y="2599223"/>
                    <a:ext cx="89771" cy="3123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TextBox 98"/>
                  <p:cNvSpPr txBox="1"/>
                  <p:nvPr/>
                </p:nvSpPr>
                <p:spPr>
                  <a:xfrm>
                    <a:off x="742898" y="3121472"/>
                    <a:ext cx="69096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u="none" dirty="0" smtClean="0"/>
                      <a:t>Logical Links</a:t>
                    </a:r>
                    <a:endParaRPr lang="en-US" sz="1000" u="none" dirty="0"/>
                  </a:p>
                </p:txBody>
              </p:sp>
            </p:grpSp>
          </p:grpSp>
        </p:grpSp>
        <p:grpSp>
          <p:nvGrpSpPr>
            <p:cNvPr id="47" name="Group 16"/>
            <p:cNvGrpSpPr/>
            <p:nvPr/>
          </p:nvGrpSpPr>
          <p:grpSpPr>
            <a:xfrm>
              <a:off x="1614273" y="3063471"/>
              <a:ext cx="5863579" cy="968208"/>
              <a:chOff x="175366" y="3408185"/>
              <a:chExt cx="5863579" cy="968208"/>
            </a:xfrm>
          </p:grpSpPr>
          <p:sp>
            <p:nvSpPr>
              <p:cNvPr id="48" name="Rectangle 1"/>
              <p:cNvSpPr/>
              <p:nvPr/>
            </p:nvSpPr>
            <p:spPr>
              <a:xfrm>
                <a:off x="2047970" y="3408185"/>
                <a:ext cx="3990975" cy="8517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none"/>
              </a:p>
            </p:txBody>
          </p:sp>
          <p:sp>
            <p:nvSpPr>
              <p:cNvPr id="49" name="TextBox 2"/>
              <p:cNvSpPr txBox="1"/>
              <p:nvPr/>
            </p:nvSpPr>
            <p:spPr>
              <a:xfrm>
                <a:off x="2257519" y="3408185"/>
                <a:ext cx="1276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u="none" dirty="0" smtClean="0"/>
                  <a:t>VNF Instances</a:t>
                </a:r>
                <a:endParaRPr lang="en-US" sz="1800" u="none" dirty="0"/>
              </a:p>
            </p:txBody>
          </p:sp>
          <p:sp>
            <p:nvSpPr>
              <p:cNvPr id="50" name="TextBox 51"/>
              <p:cNvSpPr txBox="1"/>
              <p:nvPr/>
            </p:nvSpPr>
            <p:spPr>
              <a:xfrm>
                <a:off x="2251109" y="3793692"/>
                <a:ext cx="4918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u="none" dirty="0" smtClean="0"/>
                  <a:t>VNF</a:t>
                </a:r>
                <a:endParaRPr lang="en-US" sz="1800" u="none" dirty="0"/>
              </a:p>
            </p:txBody>
          </p:sp>
          <p:sp>
            <p:nvSpPr>
              <p:cNvPr id="51" name="TextBox 53"/>
              <p:cNvSpPr txBox="1"/>
              <p:nvPr/>
            </p:nvSpPr>
            <p:spPr>
              <a:xfrm>
                <a:off x="3116560" y="3793692"/>
                <a:ext cx="4918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u="none" dirty="0" smtClean="0"/>
                  <a:t>VNF</a:t>
                </a:r>
                <a:endParaRPr lang="en-US" sz="1800" u="none" dirty="0"/>
              </a:p>
            </p:txBody>
          </p:sp>
          <p:sp>
            <p:nvSpPr>
              <p:cNvPr id="52" name="TextBox 56"/>
              <p:cNvSpPr txBox="1"/>
              <p:nvPr/>
            </p:nvSpPr>
            <p:spPr>
              <a:xfrm>
                <a:off x="4847460" y="3793692"/>
                <a:ext cx="4918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u="none" dirty="0" smtClean="0"/>
                  <a:t>VNF</a:t>
                </a:r>
                <a:endParaRPr lang="en-US" sz="1800" u="none" dirty="0"/>
              </a:p>
            </p:txBody>
          </p:sp>
          <p:sp>
            <p:nvSpPr>
              <p:cNvPr id="53" name="Rounded Rectangle 94"/>
              <p:cNvSpPr/>
              <p:nvPr/>
            </p:nvSpPr>
            <p:spPr>
              <a:xfrm>
                <a:off x="175366" y="3685326"/>
                <a:ext cx="1747344" cy="340519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u="none" dirty="0">
                    <a:solidFill>
                      <a:schemeClr val="bg1"/>
                    </a:solidFill>
                  </a:rPr>
                  <a:t>SW Instances</a:t>
                </a:r>
              </a:p>
            </p:txBody>
          </p:sp>
          <p:cxnSp>
            <p:nvCxnSpPr>
              <p:cNvPr id="54" name="Straight Connector 22"/>
              <p:cNvCxnSpPr/>
              <p:nvPr/>
            </p:nvCxnSpPr>
            <p:spPr>
              <a:xfrm>
                <a:off x="187892" y="4342453"/>
                <a:ext cx="5851053" cy="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23"/>
              <p:cNvSpPr/>
              <p:nvPr/>
            </p:nvSpPr>
            <p:spPr>
              <a:xfrm>
                <a:off x="187891" y="4130172"/>
                <a:ext cx="162501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u="none" dirty="0"/>
                  <a:t>VNF : Virtualized Network Function</a:t>
                </a:r>
              </a:p>
            </p:txBody>
          </p:sp>
          <p:sp>
            <p:nvSpPr>
              <p:cNvPr id="56" name="TextBox 99"/>
              <p:cNvSpPr txBox="1"/>
              <p:nvPr/>
            </p:nvSpPr>
            <p:spPr>
              <a:xfrm>
                <a:off x="3982009" y="3793691"/>
                <a:ext cx="4918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u="none" dirty="0" smtClean="0"/>
                  <a:t>VNF</a:t>
                </a:r>
                <a:endParaRPr lang="en-US" sz="1800" u="non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698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 bwMode="auto">
          <a:xfrm>
            <a:off x="323529" y="3685406"/>
            <a:ext cx="8424470" cy="415669"/>
          </a:xfrm>
          <a:prstGeom prst="roundRect">
            <a:avLst>
              <a:gd name="adj" fmla="val 4815"/>
            </a:avLst>
          </a:prstGeom>
          <a:solidFill>
            <a:schemeClr val="accent3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4000" u="none" kern="0" smtClean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330965" y="1380263"/>
            <a:ext cx="4176464" cy="2233135"/>
          </a:xfrm>
          <a:prstGeom prst="roundRect">
            <a:avLst>
              <a:gd name="adj" fmla="val 4815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4000" u="none" kern="0" smtClean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4571999" y="1386507"/>
            <a:ext cx="4176000" cy="2233135"/>
          </a:xfrm>
          <a:prstGeom prst="roundRect">
            <a:avLst>
              <a:gd name="adj" fmla="val 4815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4000" u="none" kern="0" smtClean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330965" y="2012015"/>
            <a:ext cx="2061024" cy="1601383"/>
          </a:xfrm>
          <a:prstGeom prst="roundRect">
            <a:avLst>
              <a:gd name="adj" fmla="val 4815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4200" u="none" kern="0" smtClean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5" name="CuadroTexto 3"/>
          <p:cNvSpPr txBox="1"/>
          <p:nvPr/>
        </p:nvSpPr>
        <p:spPr>
          <a:xfrm>
            <a:off x="2483767" y="1885206"/>
            <a:ext cx="18949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u="none" smtClean="0">
                <a:solidFill>
                  <a:srgbClr val="123E51"/>
                </a:solidFill>
              </a:rPr>
              <a:t>Very </a:t>
            </a:r>
            <a:r>
              <a:rPr lang="en-GB" sz="1400" b="1" u="none" smtClean="0">
                <a:solidFill>
                  <a:srgbClr val="123E51"/>
                </a:solidFill>
              </a:rPr>
              <a:t>intensive in hardware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b="1" u="none" smtClean="0">
                <a:solidFill>
                  <a:srgbClr val="123E51"/>
                </a:solidFill>
              </a:rPr>
              <a:t>Capital intensive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u="none" smtClean="0">
                <a:solidFill>
                  <a:srgbClr val="123E51"/>
                </a:solidFill>
              </a:rPr>
              <a:t>Software is not at the core</a:t>
            </a:r>
            <a:endParaRPr lang="en-GB" sz="900" u="none">
              <a:solidFill>
                <a:srgbClr val="123E5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4572001" y="2017641"/>
            <a:ext cx="1744397" cy="1602000"/>
          </a:xfrm>
          <a:prstGeom prst="roundRect">
            <a:avLst>
              <a:gd name="adj" fmla="val 4815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4200" u="none" kern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x</a:t>
            </a:r>
          </a:p>
        </p:txBody>
      </p:sp>
      <p:pic>
        <p:nvPicPr>
          <p:cNvPr id="18" name="Picture 10" descr="https://encrypted-tbn1.gstatic.com/images?q=tbn:ANd9GcTm_5v094dxdnITu26aVpL1CFhQtxVURZqiTGtr9oum6ZUgt3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82805"/>
            <a:ext cx="1424930" cy="9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6" y="2999331"/>
            <a:ext cx="637058" cy="49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14404" y="3728264"/>
            <a:ext cx="6240991" cy="29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20 CuadroTexto"/>
          <p:cNvSpPr txBox="1"/>
          <p:nvPr/>
        </p:nvSpPr>
        <p:spPr>
          <a:xfrm>
            <a:off x="1619672" y="3779301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none" smtClean="0"/>
              <a:t>HARDWARE</a:t>
            </a:r>
            <a:endParaRPr lang="en-GB" sz="800" u="none"/>
          </a:p>
        </p:txBody>
      </p:sp>
      <p:sp>
        <p:nvSpPr>
          <p:cNvPr id="22" name="21 CuadroTexto"/>
          <p:cNvSpPr txBox="1"/>
          <p:nvPr/>
        </p:nvSpPr>
        <p:spPr>
          <a:xfrm>
            <a:off x="6876257" y="3717032"/>
            <a:ext cx="7665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u="none" smtClean="0"/>
              <a:t>SOFTWARE</a:t>
            </a:r>
            <a:endParaRPr lang="en-GB" sz="800" u="none"/>
          </a:p>
        </p:txBody>
      </p:sp>
      <p:sp>
        <p:nvSpPr>
          <p:cNvPr id="23" name="22 CuadroTexto"/>
          <p:cNvSpPr txBox="1"/>
          <p:nvPr/>
        </p:nvSpPr>
        <p:spPr>
          <a:xfrm>
            <a:off x="1309821" y="3841127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u="none" smtClean="0"/>
              <a:t>+</a:t>
            </a:r>
            <a:endParaRPr lang="en-GB" sz="1000" u="none"/>
          </a:p>
        </p:txBody>
      </p:sp>
      <p:sp>
        <p:nvSpPr>
          <p:cNvPr id="24" name="23 CuadroTexto"/>
          <p:cNvSpPr txBox="1"/>
          <p:nvPr/>
        </p:nvSpPr>
        <p:spPr>
          <a:xfrm>
            <a:off x="1319439" y="3613398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u="none" smtClean="0"/>
              <a:t>-</a:t>
            </a:r>
            <a:endParaRPr lang="en-GB" sz="1000" u="none"/>
          </a:p>
        </p:txBody>
      </p:sp>
      <p:sp>
        <p:nvSpPr>
          <p:cNvPr id="25" name="24 CuadroTexto"/>
          <p:cNvSpPr txBox="1"/>
          <p:nvPr/>
        </p:nvSpPr>
        <p:spPr>
          <a:xfrm>
            <a:off x="7734840" y="3613398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u="none" smtClean="0"/>
              <a:t>+</a:t>
            </a:r>
            <a:endParaRPr lang="en-GB" sz="1000" u="none"/>
          </a:p>
        </p:txBody>
      </p:sp>
      <p:sp>
        <p:nvSpPr>
          <p:cNvPr id="26" name="25 CuadroTexto"/>
          <p:cNvSpPr txBox="1"/>
          <p:nvPr/>
        </p:nvSpPr>
        <p:spPr>
          <a:xfrm>
            <a:off x="7734840" y="3841127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u="none" smtClean="0"/>
              <a:t>-</a:t>
            </a:r>
            <a:endParaRPr lang="en-GB" sz="1000" u="none"/>
          </a:p>
        </p:txBody>
      </p:sp>
      <p:sp>
        <p:nvSpPr>
          <p:cNvPr id="27" name="26 Rectángulo redondeado"/>
          <p:cNvSpPr/>
          <p:nvPr/>
        </p:nvSpPr>
        <p:spPr bwMode="auto">
          <a:xfrm>
            <a:off x="720345" y="1470828"/>
            <a:ext cx="3397704" cy="326709"/>
          </a:xfrm>
          <a:prstGeom prst="roundRect">
            <a:avLst/>
          </a:prstGeom>
          <a:solidFill>
            <a:srgbClr val="043F5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u="none" smtClean="0">
                <a:solidFill>
                  <a:srgbClr val="FFFFFF"/>
                </a:solidFill>
              </a:rPr>
              <a:t>Telco players</a:t>
            </a:r>
            <a:endParaRPr lang="en-GB" sz="1600" b="1" u="none">
              <a:solidFill>
                <a:srgbClr val="FFFFFF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 bwMode="auto">
          <a:xfrm>
            <a:off x="4961147" y="1486490"/>
            <a:ext cx="3397704" cy="326709"/>
          </a:xfrm>
          <a:prstGeom prst="roundRect">
            <a:avLst/>
          </a:prstGeom>
          <a:solidFill>
            <a:srgbClr val="043F5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u="none">
                <a:solidFill>
                  <a:srgbClr val="FFFFFF"/>
                </a:solidFill>
              </a:rPr>
              <a:t>Internet players</a:t>
            </a:r>
          </a:p>
        </p:txBody>
      </p:sp>
      <p:grpSp>
        <p:nvGrpSpPr>
          <p:cNvPr id="29" name="28 Grupo"/>
          <p:cNvGrpSpPr/>
          <p:nvPr/>
        </p:nvGrpSpPr>
        <p:grpSpPr>
          <a:xfrm>
            <a:off x="0" y="5529428"/>
            <a:ext cx="9144000" cy="707884"/>
            <a:chOff x="0" y="5653790"/>
            <a:chExt cx="9144000" cy="543168"/>
          </a:xfrm>
        </p:grpSpPr>
        <p:sp>
          <p:nvSpPr>
            <p:cNvPr id="30" name="Rectángulo 38"/>
            <p:cNvSpPr/>
            <p:nvPr/>
          </p:nvSpPr>
          <p:spPr bwMode="auto">
            <a:xfrm>
              <a:off x="0" y="5664899"/>
              <a:ext cx="9144000" cy="520954"/>
            </a:xfrm>
            <a:prstGeom prst="rect">
              <a:avLst/>
            </a:prstGeom>
            <a:solidFill>
              <a:srgbClr val="D9D9D9"/>
            </a:solidFill>
            <a:ln w="9525" cap="flat" cmpd="sng" algn="ctr">
              <a:solidFill>
                <a:srgbClr val="EEECE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u="none" kern="0" smtClean="0">
                <a:solidFill>
                  <a:srgbClr val="043F52"/>
                </a:solidFill>
              </a:endParaRPr>
            </a:p>
          </p:txBody>
        </p:sp>
        <p:sp>
          <p:nvSpPr>
            <p:cNvPr id="31" name="CuadroTexto 7"/>
            <p:cNvSpPr txBox="1"/>
            <p:nvPr/>
          </p:nvSpPr>
          <p:spPr>
            <a:xfrm>
              <a:off x="323528" y="5653790"/>
              <a:ext cx="8496944" cy="5431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u="none" dirty="0" smtClean="0">
                  <a:solidFill>
                    <a:srgbClr val="043F52"/>
                  </a:solidFill>
                </a:rPr>
                <a:t>Network Virtualization takes the “Software-defined” as a key tool for transforming the industry</a:t>
              </a:r>
              <a:endParaRPr lang="en-GB" sz="2000" b="1" u="none" dirty="0">
                <a:solidFill>
                  <a:srgbClr val="043F52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 rot="21252164">
            <a:off x="3434019" y="3636033"/>
            <a:ext cx="2275963" cy="1770781"/>
            <a:chOff x="4822512" y="2810701"/>
            <a:chExt cx="2316502" cy="1842435"/>
          </a:xfrm>
        </p:grpSpPr>
        <p:sp>
          <p:nvSpPr>
            <p:cNvPr id="33" name="32 Rectángulo redondeado"/>
            <p:cNvSpPr/>
            <p:nvPr/>
          </p:nvSpPr>
          <p:spPr bwMode="auto">
            <a:xfrm>
              <a:off x="4822512" y="2810701"/>
              <a:ext cx="2316502" cy="1842435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4000" u="none" kern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pic>
          <p:nvPicPr>
            <p:cNvPr id="34" name="Picture 2" descr="http://d105ey68mno0r.cloudfront.net/cdn/farfuture/sjK1fHWSIlTDWx0Mk-zNSucvoZ7mc70XzNPOUYtb_X8/mtime:1338416834/sites/default/files/imagecache/600x400/images/impact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967167"/>
              <a:ext cx="2052211" cy="1543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uadroTexto 3"/>
          <p:cNvSpPr txBox="1"/>
          <p:nvPr/>
        </p:nvSpPr>
        <p:spPr>
          <a:xfrm>
            <a:off x="6316398" y="1885206"/>
            <a:ext cx="25040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u="none">
                <a:solidFill>
                  <a:srgbClr val="123E51"/>
                </a:solidFill>
              </a:rPr>
              <a:t>Very </a:t>
            </a:r>
            <a:r>
              <a:rPr lang="en-GB" sz="1400" b="1" u="none">
                <a:solidFill>
                  <a:srgbClr val="123E51"/>
                </a:solidFill>
              </a:rPr>
              <a:t>intensive in software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u="none" smtClean="0">
                <a:solidFill>
                  <a:srgbClr val="123E51"/>
                </a:solidFill>
              </a:rPr>
              <a:t>Can have </a:t>
            </a:r>
            <a:r>
              <a:rPr lang="en-GB" sz="1400" b="1" u="none" smtClean="0">
                <a:solidFill>
                  <a:srgbClr val="123E51"/>
                </a:solidFill>
              </a:rPr>
              <a:t>global impact </a:t>
            </a:r>
            <a:r>
              <a:rPr lang="en-GB" sz="1400" u="none" smtClean="0">
                <a:solidFill>
                  <a:srgbClr val="123E51"/>
                </a:solidFill>
              </a:rPr>
              <a:t>with not too much capital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GB" sz="1400" u="none" smtClean="0">
                <a:solidFill>
                  <a:srgbClr val="123E51"/>
                </a:solidFill>
              </a:rPr>
              <a:t>Hardware </a:t>
            </a:r>
            <a:r>
              <a:rPr lang="en-GB" sz="1400" u="none">
                <a:solidFill>
                  <a:srgbClr val="123E51"/>
                </a:solidFill>
              </a:rPr>
              <a:t>is </a:t>
            </a:r>
            <a:r>
              <a:rPr lang="en-GB" sz="1400" u="none" smtClean="0">
                <a:solidFill>
                  <a:srgbClr val="123E51"/>
                </a:solidFill>
              </a:rPr>
              <a:t>a support, and is located in the network periphery</a:t>
            </a:r>
          </a:p>
        </p:txBody>
      </p:sp>
      <p:pic>
        <p:nvPicPr>
          <p:cNvPr id="36" name="Picture 6" descr="https://encrypted-tbn0.gstatic.com/images?q=tbn:ANd9GcQtgSWnngIg7VBY7GMPc8WQi1PkX9JXTFx6VVc0wnlcTS_Vyhg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7" y="2082805"/>
            <a:ext cx="1892021" cy="139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 the Software Era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65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NFV Reference Architecture</a:t>
            </a:r>
            <a:endParaRPr lang="en-GB" dirty="0"/>
          </a:p>
        </p:txBody>
      </p:sp>
      <p:grpSp>
        <p:nvGrpSpPr>
          <p:cNvPr id="2" name="Agrupar 1"/>
          <p:cNvGrpSpPr/>
          <p:nvPr/>
        </p:nvGrpSpPr>
        <p:grpSpPr>
          <a:xfrm>
            <a:off x="395536" y="968045"/>
            <a:ext cx="8168878" cy="5341287"/>
            <a:chOff x="611562" y="876108"/>
            <a:chExt cx="7488835" cy="5341287"/>
          </a:xfrm>
        </p:grpSpPr>
        <p:sp>
          <p:nvSpPr>
            <p:cNvPr id="100" name="正方形/長方形 57"/>
            <p:cNvSpPr/>
            <p:nvPr/>
          </p:nvSpPr>
          <p:spPr>
            <a:xfrm>
              <a:off x="971549" y="3921997"/>
              <a:ext cx="3981451" cy="2006600"/>
            </a:xfrm>
            <a:prstGeom prst="rect">
              <a:avLst/>
            </a:prstGeom>
            <a:solidFill>
              <a:srgbClr val="FFE2C5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Rectangle 74"/>
            <p:cNvSpPr/>
            <p:nvPr/>
          </p:nvSpPr>
          <p:spPr>
            <a:xfrm>
              <a:off x="939905" y="2423821"/>
              <a:ext cx="3981451" cy="138535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en-GB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"/>
            <p:cNvSpPr>
              <a:spLocks noChangeArrowheads="1"/>
            </p:cNvSpPr>
            <p:nvPr/>
          </p:nvSpPr>
          <p:spPr bwMode="auto">
            <a:xfrm>
              <a:off x="5795964" y="876108"/>
              <a:ext cx="2016125" cy="4871938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en-US" u="none"/>
            </a:p>
          </p:txBody>
        </p:sp>
        <p:sp>
          <p:nvSpPr>
            <p:cNvPr id="88" name="正方形/長方形 10"/>
            <p:cNvSpPr/>
            <p:nvPr/>
          </p:nvSpPr>
          <p:spPr>
            <a:xfrm>
              <a:off x="1116015" y="5187236"/>
              <a:ext cx="3743325" cy="669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正方形/長方形 26"/>
            <p:cNvSpPr/>
            <p:nvPr/>
          </p:nvSpPr>
          <p:spPr>
            <a:xfrm>
              <a:off x="6183315" y="2423821"/>
              <a:ext cx="1028700" cy="966788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正方形/長方形 26"/>
            <p:cNvSpPr/>
            <p:nvPr/>
          </p:nvSpPr>
          <p:spPr>
            <a:xfrm>
              <a:off x="6111875" y="2496844"/>
              <a:ext cx="1028700" cy="965200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正方形/長方形 4"/>
            <p:cNvSpPr/>
            <p:nvPr/>
          </p:nvSpPr>
          <p:spPr>
            <a:xfrm>
              <a:off x="1258889" y="5382497"/>
              <a:ext cx="1009651" cy="409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kumimoji="1"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omputing</a:t>
              </a:r>
            </a:p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Hardware</a:t>
              </a:r>
              <a:endParaRPr kumimoji="1"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正方形/長方形 6"/>
            <p:cNvSpPr/>
            <p:nvPr/>
          </p:nvSpPr>
          <p:spPr>
            <a:xfrm>
              <a:off x="2484439" y="5371386"/>
              <a:ext cx="1008063" cy="4111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Storage</a:t>
              </a:r>
              <a:endParaRPr kumimoji="1"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Hardware</a:t>
              </a:r>
              <a:endParaRPr kumimoji="1"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正方形/長方形 8"/>
            <p:cNvSpPr/>
            <p:nvPr/>
          </p:nvSpPr>
          <p:spPr>
            <a:xfrm>
              <a:off x="3708403" y="5371386"/>
              <a:ext cx="1008063" cy="4111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Network</a:t>
              </a:r>
              <a:endParaRPr kumimoji="1"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Hardware</a:t>
              </a:r>
              <a:endParaRPr kumimoji="1"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テキスト ボックス 11"/>
            <p:cNvSpPr txBox="1">
              <a:spLocks noChangeArrowheads="1"/>
            </p:cNvSpPr>
            <p:nvPr/>
          </p:nvSpPr>
          <p:spPr bwMode="auto">
            <a:xfrm>
              <a:off x="3396595" y="5139610"/>
              <a:ext cx="1391963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300" u="none">
                  <a:latin typeface="Times New Roman" charset="0"/>
                  <a:cs typeface="Times New Roman" charset="0"/>
                </a:rPr>
                <a:t>Hardware resources</a:t>
              </a:r>
              <a:endParaRPr kumimoji="1" lang="en-US" altLang="ja-JP" sz="1300" u="none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0" name="正方形/長方形 12"/>
            <p:cNvSpPr/>
            <p:nvPr/>
          </p:nvSpPr>
          <p:spPr>
            <a:xfrm>
              <a:off x="1093100" y="4712573"/>
              <a:ext cx="3743325" cy="287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Virtualization</a:t>
              </a:r>
              <a:r>
                <a:rPr lang="en-US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Layer</a:t>
              </a:r>
              <a:endParaRPr kumimoji="1"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正方形/長方形 14"/>
            <p:cNvSpPr/>
            <p:nvPr/>
          </p:nvSpPr>
          <p:spPr>
            <a:xfrm>
              <a:off x="5980113" y="4235159"/>
              <a:ext cx="1082675" cy="1368425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endParaRPr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GB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Virtualized</a:t>
              </a:r>
              <a:endParaRPr lang="en-GB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Infrastructure</a:t>
              </a:r>
            </a:p>
            <a:p>
              <a:pPr algn="ctr">
                <a:defRPr/>
              </a:pPr>
              <a:r>
                <a:rPr lang="en-US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Manager(s)</a:t>
              </a:r>
              <a:endParaRPr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kumimoji="1" lang="ja-JP" altLang="en-US" sz="130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正方形/長方形 26"/>
            <p:cNvSpPr/>
            <p:nvPr/>
          </p:nvSpPr>
          <p:spPr>
            <a:xfrm>
              <a:off x="6011866" y="2557171"/>
              <a:ext cx="1030287" cy="966788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VNF</a:t>
              </a:r>
            </a:p>
            <a:p>
              <a:pPr algn="ctr">
                <a:defRPr/>
              </a:pPr>
              <a:r>
                <a:rPr lang="en-US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Manager(s)</a:t>
              </a:r>
              <a:endParaRPr kumimoji="1"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正方形/長方形 30"/>
            <p:cNvSpPr/>
            <p:nvPr/>
          </p:nvSpPr>
          <p:spPr>
            <a:xfrm>
              <a:off x="2438401" y="3264549"/>
              <a:ext cx="1049339" cy="431800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VNF 2</a:t>
              </a:r>
              <a:endParaRPr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kumimoji="1" lang="ja-JP" altLang="en-US" sz="130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正方形/長方形 38"/>
            <p:cNvSpPr/>
            <p:nvPr/>
          </p:nvSpPr>
          <p:spPr>
            <a:xfrm>
              <a:off x="939905" y="1226747"/>
              <a:ext cx="3981451" cy="433387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OSS/BSS</a:t>
              </a:r>
              <a:endParaRPr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kumimoji="1" lang="ja-JP" altLang="en-US" sz="130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フリーフォーム 42"/>
            <p:cNvSpPr/>
            <p:nvPr/>
          </p:nvSpPr>
          <p:spPr>
            <a:xfrm flipV="1">
              <a:off x="4965701" y="4836819"/>
              <a:ext cx="1035051" cy="109415"/>
            </a:xfrm>
            <a:custGeom>
              <a:avLst/>
              <a:gdLst>
                <a:gd name="connsiteX0" fmla="*/ 0 w 1137684"/>
                <a:gd name="connsiteY0" fmla="*/ 0 h 0"/>
                <a:gd name="connsiteX1" fmla="*/ 1137684 w 113768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7684">
                  <a:moveTo>
                    <a:pt x="0" y="0"/>
                  </a:moveTo>
                  <a:lnTo>
                    <a:pt x="1137684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フリーフォーム 49"/>
            <p:cNvSpPr/>
            <p:nvPr/>
          </p:nvSpPr>
          <p:spPr>
            <a:xfrm>
              <a:off x="6465890" y="3865269"/>
              <a:ext cx="149225" cy="0"/>
            </a:xfrm>
            <a:custGeom>
              <a:avLst/>
              <a:gdLst>
                <a:gd name="connsiteX0" fmla="*/ 0 w 148856"/>
                <a:gd name="connsiteY0" fmla="*/ 0 h 0"/>
                <a:gd name="connsiteX1" fmla="*/ 148856 w 14885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856">
                  <a:moveTo>
                    <a:pt x="0" y="0"/>
                  </a:moveTo>
                  <a:lnTo>
                    <a:pt x="148856" y="0"/>
                  </a:ln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フリーフォーム 51"/>
            <p:cNvSpPr/>
            <p:nvPr/>
          </p:nvSpPr>
          <p:spPr>
            <a:xfrm>
              <a:off x="5416551" y="4832155"/>
              <a:ext cx="0" cy="160338"/>
            </a:xfrm>
            <a:custGeom>
              <a:avLst/>
              <a:gdLst>
                <a:gd name="connsiteX0" fmla="*/ 0 w 0"/>
                <a:gd name="connsiteY0" fmla="*/ 0 h 159489"/>
                <a:gd name="connsiteX1" fmla="*/ 0 w 0"/>
                <a:gd name="connsiteY1" fmla="*/ 159489 h 15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9489">
                  <a:moveTo>
                    <a:pt x="0" y="0"/>
                  </a:moveTo>
                  <a:lnTo>
                    <a:pt x="0" y="159489"/>
                  </a:ln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フリーフォーム 53"/>
            <p:cNvSpPr/>
            <p:nvPr/>
          </p:nvSpPr>
          <p:spPr>
            <a:xfrm>
              <a:off x="5341196" y="1364065"/>
              <a:ext cx="0" cy="158750"/>
            </a:xfrm>
            <a:custGeom>
              <a:avLst/>
              <a:gdLst>
                <a:gd name="connsiteX0" fmla="*/ 0 w 0"/>
                <a:gd name="connsiteY0" fmla="*/ 0 h 159489"/>
                <a:gd name="connsiteX1" fmla="*/ 0 w 0"/>
                <a:gd name="connsiteY1" fmla="*/ 159489 h 15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9489">
                  <a:moveTo>
                    <a:pt x="0" y="0"/>
                  </a:moveTo>
                  <a:lnTo>
                    <a:pt x="0" y="159489"/>
                  </a:ln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テキスト ボックス 58"/>
            <p:cNvSpPr txBox="1">
              <a:spLocks noChangeArrowheads="1"/>
            </p:cNvSpPr>
            <p:nvPr/>
          </p:nvSpPr>
          <p:spPr bwMode="auto">
            <a:xfrm>
              <a:off x="917814" y="3848972"/>
              <a:ext cx="53768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300" u="none">
                  <a:latin typeface="Times New Roman" charset="0"/>
                  <a:cs typeface="Times New Roman" charset="0"/>
                </a:rPr>
                <a:t>NFVI</a:t>
              </a:r>
              <a:endParaRPr kumimoji="1" lang="en-US" altLang="ja-JP" sz="1300" u="none">
                <a:latin typeface="Times New Roman" charset="0"/>
                <a:cs typeface="Times New Roman" charset="0"/>
              </a:endParaRPr>
            </a:p>
          </p:txBody>
        </p:sp>
        <p:cxnSp>
          <p:nvCxnSpPr>
            <p:cNvPr id="102" name="Straight Connector 56"/>
            <p:cNvCxnSpPr>
              <a:stCxn id="94" idx="2"/>
              <a:endCxn id="92" idx="0"/>
            </p:cNvCxnSpPr>
            <p:nvPr/>
          </p:nvCxnSpPr>
          <p:spPr>
            <a:xfrm>
              <a:off x="6518275" y="1926834"/>
              <a:ext cx="8732" cy="63033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57"/>
            <p:cNvCxnSpPr>
              <a:stCxn id="94" idx="3"/>
              <a:endCxn id="91" idx="3"/>
            </p:cNvCxnSpPr>
            <p:nvPr/>
          </p:nvCxnSpPr>
          <p:spPr>
            <a:xfrm>
              <a:off x="7035802" y="1443441"/>
              <a:ext cx="26988" cy="3475931"/>
            </a:xfrm>
            <a:prstGeom prst="bentConnector3">
              <a:avLst>
                <a:gd name="adj1" fmla="val 188820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フリーフォーム 49"/>
            <p:cNvSpPr/>
            <p:nvPr/>
          </p:nvSpPr>
          <p:spPr>
            <a:xfrm>
              <a:off x="6443666" y="2256189"/>
              <a:ext cx="149225" cy="0"/>
            </a:xfrm>
            <a:custGeom>
              <a:avLst/>
              <a:gdLst>
                <a:gd name="connsiteX0" fmla="*/ 0 w 148856"/>
                <a:gd name="connsiteY0" fmla="*/ 0 h 0"/>
                <a:gd name="connsiteX1" fmla="*/ 148856 w 14885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856">
                  <a:moveTo>
                    <a:pt x="0" y="0"/>
                  </a:moveTo>
                  <a:lnTo>
                    <a:pt x="148856" y="0"/>
                  </a:ln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フリーフォーム 49"/>
            <p:cNvSpPr/>
            <p:nvPr/>
          </p:nvSpPr>
          <p:spPr>
            <a:xfrm>
              <a:off x="7446966" y="3516019"/>
              <a:ext cx="149225" cy="0"/>
            </a:xfrm>
            <a:custGeom>
              <a:avLst/>
              <a:gdLst>
                <a:gd name="connsiteX0" fmla="*/ 0 w 148856"/>
                <a:gd name="connsiteY0" fmla="*/ 0 h 0"/>
                <a:gd name="connsiteX1" fmla="*/ 148856 w 14885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856">
                  <a:moveTo>
                    <a:pt x="0" y="0"/>
                  </a:moveTo>
                  <a:lnTo>
                    <a:pt x="148856" y="0"/>
                  </a:ln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フリーフォーム 53"/>
            <p:cNvSpPr/>
            <p:nvPr/>
          </p:nvSpPr>
          <p:spPr>
            <a:xfrm>
              <a:off x="5364088" y="2904262"/>
              <a:ext cx="0" cy="158750"/>
            </a:xfrm>
            <a:custGeom>
              <a:avLst/>
              <a:gdLst>
                <a:gd name="connsiteX0" fmla="*/ 0 w 0"/>
                <a:gd name="connsiteY0" fmla="*/ 0 h 159489"/>
                <a:gd name="connsiteX1" fmla="*/ 0 w 0"/>
                <a:gd name="connsiteY1" fmla="*/ 159489 h 15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9489">
                  <a:moveTo>
                    <a:pt x="0" y="0"/>
                  </a:moveTo>
                  <a:lnTo>
                    <a:pt x="0" y="159489"/>
                  </a:ln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正方形/長方形 30"/>
            <p:cNvSpPr/>
            <p:nvPr/>
          </p:nvSpPr>
          <p:spPr>
            <a:xfrm>
              <a:off x="3662366" y="3255024"/>
              <a:ext cx="1049337" cy="431800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VNF 3</a:t>
              </a:r>
              <a:endParaRPr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kumimoji="1" lang="ja-JP" altLang="en-US" sz="130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正方形/長方形 30"/>
            <p:cNvSpPr/>
            <p:nvPr/>
          </p:nvSpPr>
          <p:spPr>
            <a:xfrm>
              <a:off x="1214441" y="3264549"/>
              <a:ext cx="1049337" cy="431800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VNF 1</a:t>
              </a:r>
              <a:endParaRPr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kumimoji="1" lang="ja-JP" altLang="en-US" sz="130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9" name="Straight Connector 65"/>
            <p:cNvCxnSpPr>
              <a:stCxn id="108" idx="2"/>
            </p:cNvCxnSpPr>
            <p:nvPr/>
          </p:nvCxnSpPr>
          <p:spPr>
            <a:xfrm flipH="1">
              <a:off x="1738313" y="3696349"/>
              <a:ext cx="795" cy="225648"/>
            </a:xfrm>
            <a:prstGeom prst="line">
              <a:avLst/>
            </a:prstGeom>
            <a:ln w="28575" cmpd="sng">
              <a:solidFill>
                <a:srgbClr val="257EA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66"/>
            <p:cNvCxnSpPr>
              <a:stCxn id="93" idx="2"/>
              <a:endCxn id="100" idx="0"/>
            </p:cNvCxnSpPr>
            <p:nvPr/>
          </p:nvCxnSpPr>
          <p:spPr>
            <a:xfrm flipH="1">
              <a:off x="2962276" y="3696349"/>
              <a:ext cx="795" cy="225648"/>
            </a:xfrm>
            <a:prstGeom prst="line">
              <a:avLst/>
            </a:prstGeom>
            <a:ln w="28575" cmpd="sng">
              <a:solidFill>
                <a:srgbClr val="257EA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67"/>
            <p:cNvCxnSpPr>
              <a:stCxn id="107" idx="2"/>
            </p:cNvCxnSpPr>
            <p:nvPr/>
          </p:nvCxnSpPr>
          <p:spPr>
            <a:xfrm flipH="1">
              <a:off x="4186237" y="3686825"/>
              <a:ext cx="795" cy="235173"/>
            </a:xfrm>
            <a:prstGeom prst="line">
              <a:avLst/>
            </a:prstGeom>
            <a:ln w="28575" cmpd="sng">
              <a:solidFill>
                <a:srgbClr val="257EA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68"/>
            <p:cNvCxnSpPr>
              <a:stCxn id="92" idx="2"/>
              <a:endCxn id="91" idx="0"/>
            </p:cNvCxnSpPr>
            <p:nvPr/>
          </p:nvCxnSpPr>
          <p:spPr>
            <a:xfrm flipH="1">
              <a:off x="6523037" y="3523957"/>
              <a:ext cx="4763" cy="711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3"/>
            <p:cNvGrpSpPr>
              <a:grpSpLocks/>
            </p:cNvGrpSpPr>
            <p:nvPr/>
          </p:nvGrpSpPr>
          <p:grpSpPr bwMode="auto">
            <a:xfrm>
              <a:off x="1116013" y="5928590"/>
              <a:ext cx="2305051" cy="276999"/>
              <a:chOff x="1116013" y="6032500"/>
              <a:chExt cx="2305050" cy="277000"/>
            </a:xfrm>
          </p:grpSpPr>
          <p:cxnSp>
            <p:nvCxnSpPr>
              <p:cNvPr id="114" name="Straight Connector 69"/>
              <p:cNvCxnSpPr/>
              <p:nvPr/>
            </p:nvCxnSpPr>
            <p:spPr>
              <a:xfrm>
                <a:off x="1116013" y="6165850"/>
                <a:ext cx="288925" cy="0"/>
              </a:xfrm>
              <a:prstGeom prst="line">
                <a:avLst/>
              </a:prstGeom>
              <a:ln w="19050">
                <a:solidFill>
                  <a:srgbClr val="257EA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73"/>
              <p:cNvSpPr txBox="1">
                <a:spLocks noChangeArrowheads="1"/>
              </p:cNvSpPr>
              <p:nvPr/>
            </p:nvSpPr>
            <p:spPr bwMode="auto">
              <a:xfrm>
                <a:off x="1458913" y="6032500"/>
                <a:ext cx="1962150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u="none">
                    <a:latin typeface="Times New Roman" charset="0"/>
                    <a:cs typeface="Times New Roman" charset="0"/>
                  </a:rPr>
                  <a:t>Execution reference points</a:t>
                </a:r>
                <a:endParaRPr lang="en-GB" sz="1600" u="none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116" name="Group 4"/>
            <p:cNvGrpSpPr>
              <a:grpSpLocks/>
            </p:cNvGrpSpPr>
            <p:nvPr/>
          </p:nvGrpSpPr>
          <p:grpSpPr bwMode="auto">
            <a:xfrm>
              <a:off x="5614990" y="5929011"/>
              <a:ext cx="2485407" cy="276999"/>
              <a:chOff x="1106488" y="6321425"/>
              <a:chExt cx="2485406" cy="276999"/>
            </a:xfrm>
          </p:grpSpPr>
          <p:cxnSp>
            <p:nvCxnSpPr>
              <p:cNvPr id="117" name="Straight Connector 70"/>
              <p:cNvCxnSpPr/>
              <p:nvPr/>
            </p:nvCxnSpPr>
            <p:spPr>
              <a:xfrm>
                <a:off x="1106488" y="6486525"/>
                <a:ext cx="342900" cy="476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フリーフォーム 53"/>
              <p:cNvSpPr/>
              <p:nvPr/>
            </p:nvSpPr>
            <p:spPr>
              <a:xfrm>
                <a:off x="1277938" y="6408737"/>
                <a:ext cx="0" cy="160338"/>
              </a:xfrm>
              <a:custGeom>
                <a:avLst/>
                <a:gdLst>
                  <a:gd name="connsiteX0" fmla="*/ 0 w 0"/>
                  <a:gd name="connsiteY0" fmla="*/ 0 h 159489"/>
                  <a:gd name="connsiteX1" fmla="*/ 0 w 0"/>
                  <a:gd name="connsiteY1" fmla="*/ 159489 h 15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59489">
                    <a:moveTo>
                      <a:pt x="0" y="0"/>
                    </a:moveTo>
                    <a:lnTo>
                      <a:pt x="0" y="159489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ja-JP" altLang="en-US" u="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TextBox 74"/>
              <p:cNvSpPr txBox="1">
                <a:spLocks noChangeArrowheads="1"/>
              </p:cNvSpPr>
              <p:nvPr/>
            </p:nvSpPr>
            <p:spPr bwMode="auto">
              <a:xfrm>
                <a:off x="1466851" y="6321425"/>
                <a:ext cx="212504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u="none" dirty="0">
                    <a:latin typeface="Times New Roman" charset="0"/>
                    <a:cs typeface="Times New Roman" charset="0"/>
                  </a:rPr>
                  <a:t>Main </a:t>
                </a:r>
                <a:r>
                  <a:rPr lang="en-US" sz="1200" u="none" dirty="0" smtClean="0">
                    <a:latin typeface="Times New Roman" charset="0"/>
                    <a:cs typeface="Times New Roman" charset="0"/>
                  </a:rPr>
                  <a:t>NFV reference </a:t>
                </a:r>
                <a:r>
                  <a:rPr lang="en-US" sz="1200" u="none" dirty="0">
                    <a:latin typeface="Times New Roman" charset="0"/>
                    <a:cs typeface="Times New Roman" charset="0"/>
                  </a:rPr>
                  <a:t>points</a:t>
                </a:r>
                <a:endParaRPr lang="en-GB" sz="1600" u="none" dirty="0">
                  <a:latin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120" name="Group 2"/>
            <p:cNvGrpSpPr>
              <a:grpSpLocks/>
            </p:cNvGrpSpPr>
            <p:nvPr/>
          </p:nvGrpSpPr>
          <p:grpSpPr bwMode="auto">
            <a:xfrm>
              <a:off x="3535274" y="5940396"/>
              <a:ext cx="1970087" cy="276999"/>
              <a:chOff x="4762500" y="6013450"/>
              <a:chExt cx="1970088" cy="276999"/>
            </a:xfrm>
          </p:grpSpPr>
          <p:cxnSp>
            <p:nvCxnSpPr>
              <p:cNvPr id="121" name="Straight Connector 72"/>
              <p:cNvCxnSpPr/>
              <p:nvPr/>
            </p:nvCxnSpPr>
            <p:spPr>
              <a:xfrm>
                <a:off x="4762500" y="6186488"/>
                <a:ext cx="341312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75"/>
              <p:cNvSpPr txBox="1">
                <a:spLocks noChangeArrowheads="1"/>
              </p:cNvSpPr>
              <p:nvPr/>
            </p:nvSpPr>
            <p:spPr bwMode="auto">
              <a:xfrm>
                <a:off x="5111750" y="6013450"/>
                <a:ext cx="16208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u="none" dirty="0">
                    <a:latin typeface="Times New Roman" charset="0"/>
                    <a:cs typeface="Times New Roman" charset="0"/>
                  </a:rPr>
                  <a:t>Other reference points</a:t>
                </a:r>
                <a:endParaRPr lang="en-GB" sz="1600" u="none" dirty="0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23" name="フリーフォーム 53"/>
              <p:cNvSpPr/>
              <p:nvPr/>
            </p:nvSpPr>
            <p:spPr>
              <a:xfrm>
                <a:off x="4914900" y="6097588"/>
                <a:ext cx="0" cy="158750"/>
              </a:xfrm>
              <a:custGeom>
                <a:avLst/>
                <a:gdLst>
                  <a:gd name="connsiteX0" fmla="*/ 0 w 0"/>
                  <a:gd name="connsiteY0" fmla="*/ 0 h 159489"/>
                  <a:gd name="connsiteX1" fmla="*/ 0 w 0"/>
                  <a:gd name="connsiteY1" fmla="*/ 159489 h 15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59489">
                    <a:moveTo>
                      <a:pt x="0" y="0"/>
                    </a:moveTo>
                    <a:lnTo>
                      <a:pt x="0" y="159489"/>
                    </a:lnTo>
                  </a:path>
                </a:pathLst>
              </a:cu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ja-JP" altLang="en-US" u="none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4" name="Straight Connector 55"/>
            <p:cNvCxnSpPr>
              <a:stCxn id="88" idx="0"/>
              <a:endCxn id="90" idx="2"/>
            </p:cNvCxnSpPr>
            <p:nvPr/>
          </p:nvCxnSpPr>
          <p:spPr>
            <a:xfrm flipH="1" flipV="1">
              <a:off x="2964763" y="4999910"/>
              <a:ext cx="22915" cy="187326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正方形/長方形 4"/>
            <p:cNvSpPr/>
            <p:nvPr/>
          </p:nvSpPr>
          <p:spPr>
            <a:xfrm>
              <a:off x="1258889" y="4183934"/>
              <a:ext cx="1009651" cy="409575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Virtual Computing</a:t>
              </a:r>
              <a:endParaRPr kumimoji="1"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正方形/長方形 6"/>
            <p:cNvSpPr/>
            <p:nvPr/>
          </p:nvSpPr>
          <p:spPr>
            <a:xfrm>
              <a:off x="2484439" y="4172822"/>
              <a:ext cx="1008063" cy="411162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Virtual Storage</a:t>
              </a:r>
              <a:endParaRPr kumimoji="1"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正方形/長方形 8"/>
            <p:cNvSpPr/>
            <p:nvPr/>
          </p:nvSpPr>
          <p:spPr>
            <a:xfrm>
              <a:off x="3708403" y="4172822"/>
              <a:ext cx="1008063" cy="411162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Virtual Network</a:t>
              </a:r>
              <a:endParaRPr kumimoji="1"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正方形/長方形 10"/>
            <p:cNvSpPr/>
            <p:nvPr/>
          </p:nvSpPr>
          <p:spPr>
            <a:xfrm>
              <a:off x="1104900" y="4115672"/>
              <a:ext cx="3743325" cy="5254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正方形/長方形 30"/>
            <p:cNvSpPr/>
            <p:nvPr/>
          </p:nvSpPr>
          <p:spPr>
            <a:xfrm>
              <a:off x="2437605" y="2544222"/>
              <a:ext cx="1049339" cy="431800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EMS 2</a:t>
              </a:r>
              <a:endParaRPr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kumimoji="1" lang="ja-JP" altLang="en-US" sz="130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正方形/長方形 30"/>
            <p:cNvSpPr/>
            <p:nvPr/>
          </p:nvSpPr>
          <p:spPr>
            <a:xfrm>
              <a:off x="3645605" y="2545239"/>
              <a:ext cx="1049337" cy="431800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EMS 3</a:t>
              </a:r>
              <a:endParaRPr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kumimoji="1" lang="ja-JP" altLang="en-US" sz="130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正方形/長方形 30"/>
            <p:cNvSpPr/>
            <p:nvPr/>
          </p:nvSpPr>
          <p:spPr>
            <a:xfrm>
              <a:off x="1219204" y="2544222"/>
              <a:ext cx="1049337" cy="431800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altLang="ja-JP" sz="1300" u="none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EMS 1</a:t>
              </a:r>
              <a:endParaRPr lang="ja-JP" altLang="en-US" sz="13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kumimoji="1" lang="ja-JP" altLang="en-US" sz="130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4" name="Straight Connector 3"/>
            <p:cNvCxnSpPr>
              <a:stCxn id="130" idx="2"/>
              <a:endCxn id="93" idx="0"/>
            </p:cNvCxnSpPr>
            <p:nvPr/>
          </p:nvCxnSpPr>
          <p:spPr>
            <a:xfrm>
              <a:off x="2962276" y="2976021"/>
              <a:ext cx="795" cy="288528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9"/>
            <p:cNvCxnSpPr/>
            <p:nvPr/>
          </p:nvCxnSpPr>
          <p:spPr>
            <a:xfrm flipH="1">
              <a:off x="4921355" y="3001670"/>
              <a:ext cx="10905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"/>
            <p:cNvCxnSpPr>
              <a:stCxn id="95" idx="3"/>
            </p:cNvCxnSpPr>
            <p:nvPr/>
          </p:nvCxnSpPr>
          <p:spPr>
            <a:xfrm>
              <a:off x="4921355" y="1443439"/>
              <a:ext cx="86508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82"/>
            <p:cNvCxnSpPr/>
            <p:nvPr/>
          </p:nvCxnSpPr>
          <p:spPr>
            <a:xfrm flipH="1">
              <a:off x="2047877" y="1660134"/>
              <a:ext cx="7835" cy="76368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24"/>
            <p:cNvCxnSpPr/>
            <p:nvPr/>
          </p:nvCxnSpPr>
          <p:spPr>
            <a:xfrm>
              <a:off x="1947273" y="2041975"/>
              <a:ext cx="201211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85"/>
            <p:cNvCxnSpPr/>
            <p:nvPr/>
          </p:nvCxnSpPr>
          <p:spPr>
            <a:xfrm>
              <a:off x="2843809" y="3124663"/>
              <a:ext cx="201211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9221"/>
            <p:cNvCxnSpPr>
              <a:endCxn id="145" idx="3"/>
            </p:cNvCxnSpPr>
            <p:nvPr/>
          </p:nvCxnSpPr>
          <p:spPr>
            <a:xfrm flipH="1">
              <a:off x="4921355" y="1986884"/>
              <a:ext cx="874608" cy="0"/>
            </a:xfrm>
            <a:prstGeom prst="line">
              <a:avLst/>
            </a:prstGeom>
            <a:ln w="28575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06"/>
            <p:cNvCxnSpPr/>
            <p:nvPr/>
          </p:nvCxnSpPr>
          <p:spPr>
            <a:xfrm>
              <a:off x="4172745" y="2968679"/>
              <a:ext cx="795" cy="288528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07"/>
            <p:cNvCxnSpPr/>
            <p:nvPr/>
          </p:nvCxnSpPr>
          <p:spPr>
            <a:xfrm>
              <a:off x="4054277" y="3117321"/>
              <a:ext cx="201211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08"/>
            <p:cNvCxnSpPr/>
            <p:nvPr/>
          </p:nvCxnSpPr>
          <p:spPr>
            <a:xfrm>
              <a:off x="1738313" y="2988535"/>
              <a:ext cx="795" cy="288528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09"/>
            <p:cNvCxnSpPr/>
            <p:nvPr/>
          </p:nvCxnSpPr>
          <p:spPr>
            <a:xfrm>
              <a:off x="1619845" y="3137177"/>
              <a:ext cx="201211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Flowchart: Card 9240"/>
            <p:cNvSpPr/>
            <p:nvPr/>
          </p:nvSpPr>
          <p:spPr bwMode="auto">
            <a:xfrm>
              <a:off x="2699793" y="1752135"/>
              <a:ext cx="2221563" cy="469501"/>
            </a:xfrm>
            <a:prstGeom prst="flowChartPunchedCard">
              <a:avLst/>
            </a:prstGeom>
            <a:solidFill>
              <a:srgbClr val="FEFFB7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ja-JP" sz="1200" u="none" dirty="0" smtClean="0">
                  <a:latin typeface="Times New Roman" pitchFamily="18" charset="0"/>
                  <a:cs typeface="Times New Roman" pitchFamily="18" charset="0"/>
                </a:rPr>
                <a:t>Service, VNF and Infrastructure Description</a:t>
              </a:r>
              <a:endParaRPr lang="ja-JP" altLang="en-US" sz="1200" u="non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フリーフォーム 53"/>
            <p:cNvSpPr/>
            <p:nvPr/>
          </p:nvSpPr>
          <p:spPr>
            <a:xfrm>
              <a:off x="5364088" y="1896151"/>
              <a:ext cx="0" cy="158750"/>
            </a:xfrm>
            <a:custGeom>
              <a:avLst/>
              <a:gdLst>
                <a:gd name="connsiteX0" fmla="*/ 0 w 0"/>
                <a:gd name="connsiteY0" fmla="*/ 0 h 159489"/>
                <a:gd name="connsiteX1" fmla="*/ 0 w 0"/>
                <a:gd name="connsiteY1" fmla="*/ 159489 h 15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9489">
                  <a:moveTo>
                    <a:pt x="0" y="0"/>
                  </a:moveTo>
                  <a:lnTo>
                    <a:pt x="0" y="159489"/>
                  </a:ln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7" name="Elbow Connector 148"/>
            <p:cNvCxnSpPr>
              <a:stCxn id="95" idx="1"/>
              <a:endCxn id="88" idx="1"/>
            </p:cNvCxnSpPr>
            <p:nvPr/>
          </p:nvCxnSpPr>
          <p:spPr>
            <a:xfrm rot="10800000" flipH="1" flipV="1">
              <a:off x="939904" y="1443439"/>
              <a:ext cx="176109" cy="4078758"/>
            </a:xfrm>
            <a:prstGeom prst="bentConnector3">
              <a:avLst>
                <a:gd name="adj1" fmla="val -129806"/>
              </a:avLst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フリーフォーム 49"/>
            <p:cNvSpPr/>
            <p:nvPr/>
          </p:nvSpPr>
          <p:spPr>
            <a:xfrm>
              <a:off x="611562" y="3312075"/>
              <a:ext cx="149225" cy="0"/>
            </a:xfrm>
            <a:custGeom>
              <a:avLst/>
              <a:gdLst>
                <a:gd name="connsiteX0" fmla="*/ 0 w 148856"/>
                <a:gd name="connsiteY0" fmla="*/ 0 h 0"/>
                <a:gd name="connsiteX1" fmla="*/ 148856 w 14885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856">
                  <a:moveTo>
                    <a:pt x="0" y="0"/>
                  </a:moveTo>
                  <a:lnTo>
                    <a:pt x="148856" y="0"/>
                  </a:lnTo>
                </a:path>
              </a:pathLst>
            </a:cu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sz="1300" u="non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TextBox 84"/>
            <p:cNvSpPr txBox="1"/>
            <p:nvPr/>
          </p:nvSpPr>
          <p:spPr bwMode="auto">
            <a:xfrm>
              <a:off x="7596188" y="3332427"/>
              <a:ext cx="49587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u="none" dirty="0" smtClean="0"/>
                <a:t>Or-Vi</a:t>
              </a:r>
              <a:endParaRPr lang="en-US" sz="1200" u="none" dirty="0"/>
            </a:p>
          </p:txBody>
        </p:sp>
        <p:sp>
          <p:nvSpPr>
            <p:cNvPr id="150" name="TextBox 155"/>
            <p:cNvSpPr txBox="1"/>
            <p:nvPr/>
          </p:nvSpPr>
          <p:spPr bwMode="auto">
            <a:xfrm>
              <a:off x="6588224" y="2083136"/>
              <a:ext cx="70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u="none" dirty="0" smtClean="0"/>
                <a:t>Or-</a:t>
              </a:r>
              <a:r>
                <a:rPr lang="en-US" sz="1200" u="none" dirty="0" err="1" smtClean="0"/>
                <a:t>Vnfm</a:t>
              </a:r>
              <a:endParaRPr lang="en-US" sz="1200" u="none" dirty="0"/>
            </a:p>
          </p:txBody>
        </p:sp>
        <p:sp>
          <p:nvSpPr>
            <p:cNvPr id="151" name="TextBox 156"/>
            <p:cNvSpPr txBox="1"/>
            <p:nvPr/>
          </p:nvSpPr>
          <p:spPr bwMode="auto">
            <a:xfrm>
              <a:off x="6572056" y="3706164"/>
              <a:ext cx="680193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u="none" dirty="0" smtClean="0"/>
                <a:t>Vi-</a:t>
              </a:r>
              <a:r>
                <a:rPr lang="en-US" sz="1200" u="none" dirty="0" err="1" smtClean="0"/>
                <a:t>Vnfm</a:t>
              </a:r>
              <a:endParaRPr lang="en-US" sz="1200" u="none" dirty="0"/>
            </a:p>
          </p:txBody>
        </p:sp>
        <p:sp>
          <p:nvSpPr>
            <p:cNvPr id="152" name="TextBox 157"/>
            <p:cNvSpPr txBox="1"/>
            <p:nvPr/>
          </p:nvSpPr>
          <p:spPr bwMode="auto">
            <a:xfrm>
              <a:off x="5047470" y="1066900"/>
              <a:ext cx="59252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u="none" dirty="0" err="1" smtClean="0"/>
                <a:t>Os</a:t>
              </a:r>
              <a:r>
                <a:rPr lang="en-US" sz="1200" u="none" dirty="0" smtClean="0"/>
                <a:t>-Ma</a:t>
              </a:r>
              <a:endParaRPr lang="en-US" sz="1200" u="none" dirty="0"/>
            </a:p>
          </p:txBody>
        </p:sp>
        <p:sp>
          <p:nvSpPr>
            <p:cNvPr id="153" name="TextBox 158"/>
            <p:cNvSpPr txBox="1"/>
            <p:nvPr/>
          </p:nvSpPr>
          <p:spPr bwMode="auto">
            <a:xfrm>
              <a:off x="5015410" y="1608119"/>
              <a:ext cx="58481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u="none" dirty="0" smtClean="0"/>
                <a:t>Se-Ma</a:t>
              </a:r>
              <a:endParaRPr lang="en-US" sz="1200" u="none" dirty="0"/>
            </a:p>
          </p:txBody>
        </p:sp>
        <p:sp>
          <p:nvSpPr>
            <p:cNvPr id="154" name="TextBox 159"/>
            <p:cNvSpPr txBox="1"/>
            <p:nvPr/>
          </p:nvSpPr>
          <p:spPr bwMode="auto">
            <a:xfrm>
              <a:off x="5078247" y="2621623"/>
              <a:ext cx="72207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u="none" dirty="0" err="1" smtClean="0"/>
                <a:t>Ve-Vnfm</a:t>
              </a:r>
              <a:endParaRPr lang="en-US" sz="1200" u="none" dirty="0"/>
            </a:p>
          </p:txBody>
        </p:sp>
        <p:sp>
          <p:nvSpPr>
            <p:cNvPr id="155" name="TextBox 160"/>
            <p:cNvSpPr txBox="1"/>
            <p:nvPr/>
          </p:nvSpPr>
          <p:spPr bwMode="auto">
            <a:xfrm>
              <a:off x="5163782" y="4555159"/>
              <a:ext cx="480241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u="none" dirty="0" err="1" smtClean="0"/>
                <a:t>Nf</a:t>
              </a:r>
              <a:r>
                <a:rPr lang="en-US" sz="1200" u="none" dirty="0" smtClean="0"/>
                <a:t>-Vi</a:t>
              </a:r>
              <a:endParaRPr lang="en-US" sz="1200" u="none" dirty="0"/>
            </a:p>
          </p:txBody>
        </p:sp>
        <p:sp>
          <p:nvSpPr>
            <p:cNvPr id="156" name="TextBox 83"/>
            <p:cNvSpPr txBox="1"/>
            <p:nvPr/>
          </p:nvSpPr>
          <p:spPr bwMode="auto">
            <a:xfrm>
              <a:off x="3101275" y="3696351"/>
              <a:ext cx="54550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u="none" dirty="0" err="1" smtClean="0"/>
                <a:t>Vn-Nf</a:t>
              </a:r>
              <a:endParaRPr lang="en-US" sz="1200" u="none" dirty="0"/>
            </a:p>
          </p:txBody>
        </p:sp>
        <p:sp>
          <p:nvSpPr>
            <p:cNvPr id="157" name="TextBox 86"/>
            <p:cNvSpPr txBox="1"/>
            <p:nvPr/>
          </p:nvSpPr>
          <p:spPr bwMode="auto">
            <a:xfrm>
              <a:off x="2243507" y="4931520"/>
              <a:ext cx="533812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u="none" dirty="0" err="1" smtClean="0"/>
                <a:t>Vl</a:t>
              </a:r>
              <a:r>
                <a:rPr lang="en-US" sz="1200" u="none" dirty="0" smtClean="0"/>
                <a:t>-Ha</a:t>
              </a:r>
              <a:endParaRPr lang="en-US" sz="1200" u="none" dirty="0"/>
            </a:p>
          </p:txBody>
        </p:sp>
        <p:sp>
          <p:nvSpPr>
            <p:cNvPr id="94" name="正方形/長方形 36"/>
            <p:cNvSpPr/>
            <p:nvPr/>
          </p:nvSpPr>
          <p:spPr>
            <a:xfrm>
              <a:off x="6000749" y="960047"/>
              <a:ext cx="1035051" cy="966787"/>
            </a:xfrm>
            <a:prstGeom prst="rect">
              <a:avLst/>
            </a:prstGeom>
            <a:solidFill>
              <a:srgbClr val="FEFFB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1300" u="none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Orchestrator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82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Use Cases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13" y="1600202"/>
            <a:ext cx="4130675" cy="4525963"/>
          </a:xfrm>
        </p:spPr>
        <p:txBody>
          <a:bodyPr/>
          <a:lstStyle/>
          <a:p>
            <a:r>
              <a:rPr lang="en-GB" dirty="0"/>
              <a:t>Network Functions </a:t>
            </a:r>
            <a:r>
              <a:rPr lang="en-GB" dirty="0" smtClean="0"/>
              <a:t>Virtualisation </a:t>
            </a:r>
            <a:r>
              <a:rPr lang="en-GB" dirty="0"/>
              <a:t>Infrastructure as a </a:t>
            </a:r>
            <a:r>
              <a:rPr lang="en-GB" dirty="0" smtClean="0"/>
              <a:t>Service</a:t>
            </a:r>
          </a:p>
          <a:p>
            <a:pPr lvl="1"/>
            <a:r>
              <a:rPr lang="en-GB" sz="1600" dirty="0" smtClean="0"/>
              <a:t>Network functions go to the cloud</a:t>
            </a:r>
            <a:endParaRPr lang="en-US" sz="1600" dirty="0" smtClean="0"/>
          </a:p>
          <a:p>
            <a:r>
              <a:rPr lang="en-GB" dirty="0"/>
              <a:t>Virtual Network Function as a </a:t>
            </a:r>
            <a:r>
              <a:rPr lang="en-GB" dirty="0" smtClean="0"/>
              <a:t>Service</a:t>
            </a:r>
          </a:p>
          <a:p>
            <a:pPr lvl="1"/>
            <a:r>
              <a:rPr lang="en-GB" sz="1600" dirty="0" smtClean="0"/>
              <a:t>Ubiquitous, delocalized network functions</a:t>
            </a:r>
          </a:p>
          <a:p>
            <a:r>
              <a:rPr lang="en-GB" dirty="0"/>
              <a:t>Virtual Network Platform as a </a:t>
            </a:r>
            <a:r>
              <a:rPr lang="en-GB" dirty="0" smtClean="0"/>
              <a:t>Service</a:t>
            </a:r>
          </a:p>
          <a:p>
            <a:pPr lvl="1"/>
            <a:r>
              <a:rPr lang="en-GB" sz="1600" dirty="0" smtClean="0"/>
              <a:t>Applying multi-tenancy at the VNF level</a:t>
            </a:r>
          </a:p>
          <a:p>
            <a:r>
              <a:rPr lang="en-GB" dirty="0"/>
              <a:t>VNF Forwarding Graphs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GB" sz="1600" dirty="0" smtClean="0"/>
              <a:t>Building E2E services by composition</a:t>
            </a:r>
          </a:p>
          <a:p>
            <a:endParaRPr lang="en-GB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171" y="1958024"/>
            <a:ext cx="5168888" cy="36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0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Roles - </a:t>
            </a:r>
            <a:r>
              <a:rPr lang="en-GB" dirty="0" err="1" smtClean="0"/>
              <a:t>XaaS</a:t>
            </a:r>
            <a:r>
              <a:rPr lang="en-GB" dirty="0" smtClean="0"/>
              <a:t> for Network Services</a:t>
            </a:r>
            <a:endParaRPr lang="en-GB" dirty="0"/>
          </a:p>
        </p:txBody>
      </p:sp>
      <p:grpSp>
        <p:nvGrpSpPr>
          <p:cNvPr id="17" name="Agrupar 16"/>
          <p:cNvGrpSpPr/>
          <p:nvPr/>
        </p:nvGrpSpPr>
        <p:grpSpPr>
          <a:xfrm>
            <a:off x="1550197" y="5157192"/>
            <a:ext cx="6523655" cy="1033913"/>
            <a:chOff x="1383271" y="4834987"/>
            <a:chExt cx="5946522" cy="1033913"/>
          </a:xfrm>
        </p:grpSpPr>
        <p:sp>
          <p:nvSpPr>
            <p:cNvPr id="3" name="Rectángulo redondeado 2"/>
            <p:cNvSpPr/>
            <p:nvPr/>
          </p:nvSpPr>
          <p:spPr bwMode="auto">
            <a:xfrm>
              <a:off x="1383271" y="4834987"/>
              <a:ext cx="5946522" cy="1033913"/>
            </a:xfrm>
            <a:prstGeom prst="roundRect">
              <a:avLst/>
            </a:prstGeom>
            <a:solidFill>
              <a:schemeClr val="tx1">
                <a:lumMod val="25000"/>
                <a:lumOff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Elipse 5"/>
            <p:cNvSpPr/>
            <p:nvPr/>
          </p:nvSpPr>
          <p:spPr bwMode="auto">
            <a:xfrm>
              <a:off x="1712058" y="5028726"/>
              <a:ext cx="725852" cy="723379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err="1" smtClean="0">
                  <a:ln>
                    <a:noFill/>
                  </a:ln>
                  <a:solidFill>
                    <a:srgbClr val="1E4649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IaaS</a:t>
              </a:r>
              <a:endParaRPr kumimoji="0" lang="en-GB" sz="1100" b="0" i="0" u="none" strike="noStrike" cap="none" normalizeH="0" baseline="0" dirty="0">
                <a:ln>
                  <a:noFill/>
                </a:ln>
                <a:solidFill>
                  <a:srgbClr val="1E4649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Elipse 7"/>
            <p:cNvSpPr/>
            <p:nvPr/>
          </p:nvSpPr>
          <p:spPr bwMode="auto">
            <a:xfrm>
              <a:off x="2294079" y="5028728"/>
              <a:ext cx="764542" cy="723377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u="none" dirty="0" err="1" smtClean="0">
                  <a:solidFill>
                    <a:schemeClr val="accent1">
                      <a:lumMod val="25000"/>
                    </a:schemeClr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N</a:t>
              </a:r>
              <a:r>
                <a:rPr kumimoji="0" lang="en-GB" sz="11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aaS</a:t>
              </a:r>
              <a:endParaRPr kumimoji="0" lang="en-GB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3683130" y="5028728"/>
              <a:ext cx="744921" cy="723378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u="none" dirty="0" err="1" smtClean="0">
                  <a:solidFill>
                    <a:srgbClr val="1E4649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Na</a:t>
              </a:r>
              <a:r>
                <a:rPr kumimoji="0" lang="en-GB" sz="1100" b="0" i="0" u="none" strike="noStrike" cap="none" normalizeH="0" baseline="0" dirty="0" err="1" smtClean="0">
                  <a:ln>
                    <a:noFill/>
                  </a:ln>
                  <a:solidFill>
                    <a:srgbClr val="1E4649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aS</a:t>
              </a:r>
              <a:endParaRPr kumimoji="0" lang="en-GB" sz="1100" b="0" i="0" u="none" strike="noStrike" cap="none" normalizeH="0" baseline="0" dirty="0">
                <a:ln>
                  <a:noFill/>
                </a:ln>
                <a:solidFill>
                  <a:srgbClr val="1E4649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6230094" y="5028728"/>
              <a:ext cx="744921" cy="723378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u="none" dirty="0" err="1" smtClean="0">
                  <a:solidFill>
                    <a:schemeClr val="accent1">
                      <a:lumMod val="25000"/>
                    </a:schemeClr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S</a:t>
              </a:r>
              <a:r>
                <a:rPr kumimoji="0" lang="en-GB" sz="11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aaS</a:t>
              </a:r>
              <a:endParaRPr kumimoji="0" lang="en-GB" sz="11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624540" y="4869001"/>
            <a:ext cx="7396161" cy="307777"/>
            <a:chOff x="846700" y="3933899"/>
            <a:chExt cx="7396161" cy="307777"/>
          </a:xfrm>
        </p:grpSpPr>
        <p:cxnSp>
          <p:nvCxnSpPr>
            <p:cNvPr id="13" name="Conector recto 12"/>
            <p:cNvCxnSpPr/>
            <p:nvPr/>
          </p:nvCxnSpPr>
          <p:spPr bwMode="auto">
            <a:xfrm>
              <a:off x="846700" y="4087788"/>
              <a:ext cx="6523654" cy="0"/>
            </a:xfrm>
            <a:prstGeom prst="line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257EA5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CuadroTexto 14"/>
            <p:cNvSpPr txBox="1"/>
            <p:nvPr/>
          </p:nvSpPr>
          <p:spPr>
            <a:xfrm>
              <a:off x="7329793" y="3933899"/>
              <a:ext cx="913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u="none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NFVIaaS</a:t>
              </a:r>
              <a:endParaRPr lang="en-GB" sz="1400" u="non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1550197" y="3284140"/>
            <a:ext cx="6523655" cy="1168331"/>
            <a:chOff x="1416022" y="2867873"/>
            <a:chExt cx="6523654" cy="1113270"/>
          </a:xfrm>
        </p:grpSpPr>
        <p:sp>
          <p:nvSpPr>
            <p:cNvPr id="18" name="Rectángulo redondeado 17"/>
            <p:cNvSpPr/>
            <p:nvPr/>
          </p:nvSpPr>
          <p:spPr bwMode="auto">
            <a:xfrm>
              <a:off x="1416022" y="2867873"/>
              <a:ext cx="6523654" cy="1113270"/>
            </a:xfrm>
            <a:prstGeom prst="roundRect">
              <a:avLst/>
            </a:prstGeom>
            <a:solidFill>
              <a:srgbClr val="CCFFCC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Hosting Service Provider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Rectángulo 18"/>
            <p:cNvSpPr/>
            <p:nvPr/>
          </p:nvSpPr>
          <p:spPr bwMode="auto">
            <a:xfrm>
              <a:off x="1970068" y="3137475"/>
              <a:ext cx="715331" cy="306584"/>
            </a:xfrm>
            <a:prstGeom prst="rect">
              <a:avLst/>
            </a:prstGeom>
            <a:solidFill>
              <a:srgbClr val="F0A757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" name="Rectángulo 19"/>
            <p:cNvSpPr/>
            <p:nvPr/>
          </p:nvSpPr>
          <p:spPr bwMode="auto">
            <a:xfrm>
              <a:off x="2166262" y="3377469"/>
              <a:ext cx="715331" cy="306584"/>
            </a:xfrm>
            <a:prstGeom prst="rect">
              <a:avLst/>
            </a:prstGeom>
            <a:solidFill>
              <a:srgbClr val="F0A757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" name="Rectángulo 20"/>
            <p:cNvSpPr/>
            <p:nvPr/>
          </p:nvSpPr>
          <p:spPr bwMode="auto">
            <a:xfrm>
              <a:off x="2333260" y="3588265"/>
              <a:ext cx="715331" cy="306584"/>
            </a:xfrm>
            <a:prstGeom prst="rect">
              <a:avLst/>
            </a:prstGeom>
            <a:solidFill>
              <a:srgbClr val="F0A757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3" name="Rectángulo 22"/>
            <p:cNvSpPr/>
            <p:nvPr/>
          </p:nvSpPr>
          <p:spPr bwMode="auto">
            <a:xfrm>
              <a:off x="3631509" y="3170347"/>
              <a:ext cx="715331" cy="3065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4" name="Rectángulo 23"/>
            <p:cNvSpPr/>
            <p:nvPr/>
          </p:nvSpPr>
          <p:spPr bwMode="auto">
            <a:xfrm>
              <a:off x="3827703" y="3410341"/>
              <a:ext cx="715331" cy="3065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Rectángulo 24"/>
            <p:cNvSpPr/>
            <p:nvPr/>
          </p:nvSpPr>
          <p:spPr bwMode="auto">
            <a:xfrm>
              <a:off x="3994701" y="3621137"/>
              <a:ext cx="715331" cy="3065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7" name="Rectángulo 26"/>
            <p:cNvSpPr/>
            <p:nvPr/>
          </p:nvSpPr>
          <p:spPr bwMode="auto">
            <a:xfrm>
              <a:off x="5382596" y="3173337"/>
              <a:ext cx="715331" cy="306584"/>
            </a:xfrm>
            <a:prstGeom prst="rect">
              <a:avLst/>
            </a:prstGeom>
            <a:solidFill>
              <a:srgbClr val="F8838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8" name="Rectángulo 27"/>
            <p:cNvSpPr/>
            <p:nvPr/>
          </p:nvSpPr>
          <p:spPr bwMode="auto">
            <a:xfrm>
              <a:off x="5578790" y="3413331"/>
              <a:ext cx="715331" cy="306584"/>
            </a:xfrm>
            <a:prstGeom prst="rect">
              <a:avLst/>
            </a:prstGeom>
            <a:solidFill>
              <a:srgbClr val="F8838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ángulo 28"/>
            <p:cNvSpPr/>
            <p:nvPr/>
          </p:nvSpPr>
          <p:spPr bwMode="auto">
            <a:xfrm>
              <a:off x="5745788" y="3624127"/>
              <a:ext cx="715331" cy="306584"/>
            </a:xfrm>
            <a:prstGeom prst="rect">
              <a:avLst/>
            </a:prstGeom>
            <a:solidFill>
              <a:srgbClr val="F8838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38" name="Group 18"/>
          <p:cNvGrpSpPr/>
          <p:nvPr/>
        </p:nvGrpSpPr>
        <p:grpSpPr>
          <a:xfrm>
            <a:off x="2770780" y="4447021"/>
            <a:ext cx="255913" cy="532985"/>
            <a:chOff x="1896991" y="948564"/>
            <a:chExt cx="447585" cy="1123427"/>
          </a:xfrm>
        </p:grpSpPr>
        <p:sp>
          <p:nvSpPr>
            <p:cNvPr id="39" name="Oval 9"/>
            <p:cNvSpPr/>
            <p:nvPr/>
          </p:nvSpPr>
          <p:spPr>
            <a:xfrm>
              <a:off x="1982183" y="948564"/>
              <a:ext cx="283169" cy="381466"/>
            </a:xfrm>
            <a:prstGeom prst="ellipse">
              <a:avLst/>
            </a:prstGeom>
            <a:solidFill>
              <a:srgbClr val="F0A757"/>
            </a:solidFill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Rectangle 14"/>
            <p:cNvSpPr/>
            <p:nvPr/>
          </p:nvSpPr>
          <p:spPr>
            <a:xfrm rot="18835810" flipV="1">
              <a:off x="2087831" y="1431642"/>
              <a:ext cx="278023" cy="45719"/>
            </a:xfrm>
            <a:prstGeom prst="rect">
              <a:avLst/>
            </a:prstGeom>
            <a:solidFill>
              <a:srgbClr val="F0A757"/>
            </a:solidFill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Rectangle 15"/>
            <p:cNvSpPr/>
            <p:nvPr/>
          </p:nvSpPr>
          <p:spPr>
            <a:xfrm rot="2654537" flipV="1">
              <a:off x="1896991" y="1446746"/>
              <a:ext cx="278023" cy="45719"/>
            </a:xfrm>
            <a:prstGeom prst="rect">
              <a:avLst/>
            </a:prstGeom>
            <a:solidFill>
              <a:srgbClr val="F0A757"/>
            </a:solidFill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Rectangle 16"/>
            <p:cNvSpPr/>
            <p:nvPr/>
          </p:nvSpPr>
          <p:spPr>
            <a:xfrm rot="2654537" flipV="1">
              <a:off x="2066553" y="1890900"/>
              <a:ext cx="278023" cy="45719"/>
            </a:xfrm>
            <a:prstGeom prst="rect">
              <a:avLst/>
            </a:prstGeom>
            <a:solidFill>
              <a:srgbClr val="F0A757"/>
            </a:solidFill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Rectangle 17"/>
            <p:cNvSpPr/>
            <p:nvPr/>
          </p:nvSpPr>
          <p:spPr>
            <a:xfrm rot="18605347" flipV="1">
              <a:off x="1896991" y="1910120"/>
              <a:ext cx="278023" cy="45719"/>
            </a:xfrm>
            <a:prstGeom prst="rect">
              <a:avLst/>
            </a:prstGeom>
            <a:solidFill>
              <a:srgbClr val="F0A757"/>
            </a:solidFill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Rectangle 10"/>
            <p:cNvSpPr/>
            <p:nvPr/>
          </p:nvSpPr>
          <p:spPr>
            <a:xfrm>
              <a:off x="2108082" y="1321449"/>
              <a:ext cx="45719" cy="531948"/>
            </a:xfrm>
            <a:prstGeom prst="rect">
              <a:avLst/>
            </a:prstGeom>
            <a:solidFill>
              <a:srgbClr val="F0A757"/>
            </a:solidFill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5" name="Group 18"/>
          <p:cNvGrpSpPr/>
          <p:nvPr/>
        </p:nvGrpSpPr>
        <p:grpSpPr>
          <a:xfrm>
            <a:off x="4425256" y="4487062"/>
            <a:ext cx="255913" cy="532985"/>
            <a:chOff x="1896991" y="948564"/>
            <a:chExt cx="447585" cy="1123427"/>
          </a:xfrm>
          <a:solidFill>
            <a:srgbClr val="00BACF"/>
          </a:solidFill>
        </p:grpSpPr>
        <p:sp>
          <p:nvSpPr>
            <p:cNvPr id="46" name="Oval 9"/>
            <p:cNvSpPr/>
            <p:nvPr/>
          </p:nvSpPr>
          <p:spPr>
            <a:xfrm>
              <a:off x="1982183" y="948564"/>
              <a:ext cx="283169" cy="381466"/>
            </a:xfrm>
            <a:prstGeom prst="ellipse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Rectangle 14"/>
            <p:cNvSpPr/>
            <p:nvPr/>
          </p:nvSpPr>
          <p:spPr>
            <a:xfrm rot="18835810" flipV="1">
              <a:off x="2087831" y="1431642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48" name="Rectangle 15"/>
            <p:cNvSpPr/>
            <p:nvPr/>
          </p:nvSpPr>
          <p:spPr>
            <a:xfrm rot="2654537" flipV="1">
              <a:off x="1896991" y="1446746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Rectangle 16"/>
            <p:cNvSpPr/>
            <p:nvPr/>
          </p:nvSpPr>
          <p:spPr>
            <a:xfrm rot="2654537" flipV="1">
              <a:off x="2066553" y="189090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Rectangle 17"/>
            <p:cNvSpPr/>
            <p:nvPr/>
          </p:nvSpPr>
          <p:spPr>
            <a:xfrm rot="18605347" flipV="1">
              <a:off x="1896991" y="191012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Rectangle 10"/>
            <p:cNvSpPr/>
            <p:nvPr/>
          </p:nvSpPr>
          <p:spPr>
            <a:xfrm>
              <a:off x="2108082" y="1321449"/>
              <a:ext cx="45719" cy="531948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2" name="Group 18"/>
          <p:cNvGrpSpPr/>
          <p:nvPr/>
        </p:nvGrpSpPr>
        <p:grpSpPr>
          <a:xfrm>
            <a:off x="6339382" y="4487062"/>
            <a:ext cx="255913" cy="532985"/>
            <a:chOff x="1896991" y="948564"/>
            <a:chExt cx="447585" cy="1123427"/>
          </a:xfrm>
          <a:solidFill>
            <a:srgbClr val="F88389"/>
          </a:solidFill>
        </p:grpSpPr>
        <p:sp>
          <p:nvSpPr>
            <p:cNvPr id="53" name="Oval 9"/>
            <p:cNvSpPr/>
            <p:nvPr/>
          </p:nvSpPr>
          <p:spPr>
            <a:xfrm>
              <a:off x="1982183" y="948564"/>
              <a:ext cx="283169" cy="381466"/>
            </a:xfrm>
            <a:prstGeom prst="ellipse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Rectangle 14"/>
            <p:cNvSpPr/>
            <p:nvPr/>
          </p:nvSpPr>
          <p:spPr>
            <a:xfrm rot="18835810" flipV="1">
              <a:off x="2087831" y="1431642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Rectangle 15"/>
            <p:cNvSpPr/>
            <p:nvPr/>
          </p:nvSpPr>
          <p:spPr>
            <a:xfrm rot="2654537" flipV="1">
              <a:off x="1896991" y="1446746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Rectangle 16"/>
            <p:cNvSpPr/>
            <p:nvPr/>
          </p:nvSpPr>
          <p:spPr>
            <a:xfrm rot="2654537" flipV="1">
              <a:off x="2066553" y="189090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Rectangle 17"/>
            <p:cNvSpPr/>
            <p:nvPr/>
          </p:nvSpPr>
          <p:spPr>
            <a:xfrm rot="18605347" flipV="1">
              <a:off x="1896991" y="191012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Rectangle 10"/>
            <p:cNvSpPr/>
            <p:nvPr/>
          </p:nvSpPr>
          <p:spPr>
            <a:xfrm>
              <a:off x="2108082" y="1321449"/>
              <a:ext cx="45719" cy="531948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9" name="CuadroTexto 58"/>
          <p:cNvSpPr txBox="1"/>
          <p:nvPr/>
        </p:nvSpPr>
        <p:spPr>
          <a:xfrm>
            <a:off x="1406733" y="4533935"/>
            <a:ext cx="123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none" dirty="0" smtClean="0">
                <a:solidFill>
                  <a:srgbClr val="257EA5"/>
                </a:solidFill>
              </a:rPr>
              <a:t>VNF Tenants</a:t>
            </a:r>
            <a:endParaRPr lang="en-GB" sz="1400" u="none" dirty="0">
              <a:solidFill>
                <a:srgbClr val="257EA5"/>
              </a:solidFill>
            </a:endParaRPr>
          </a:p>
        </p:txBody>
      </p:sp>
      <p:grpSp>
        <p:nvGrpSpPr>
          <p:cNvPr id="119" name="Agrupar 118"/>
          <p:cNvGrpSpPr/>
          <p:nvPr/>
        </p:nvGrpSpPr>
        <p:grpSpPr>
          <a:xfrm>
            <a:off x="2019920" y="1268760"/>
            <a:ext cx="837996" cy="532985"/>
            <a:chOff x="568034" y="1321492"/>
            <a:chExt cx="837996" cy="532985"/>
          </a:xfrm>
        </p:grpSpPr>
        <p:grpSp>
          <p:nvGrpSpPr>
            <p:cNvPr id="110" name="Group 18"/>
            <p:cNvGrpSpPr/>
            <p:nvPr/>
          </p:nvGrpSpPr>
          <p:grpSpPr>
            <a:xfrm>
              <a:off x="568034" y="1321492"/>
              <a:ext cx="255913" cy="532985"/>
              <a:chOff x="1896991" y="948564"/>
              <a:chExt cx="447585" cy="1123427"/>
            </a:xfrm>
            <a:solidFill>
              <a:srgbClr val="008000"/>
            </a:solidFill>
          </p:grpSpPr>
          <p:sp>
            <p:nvSpPr>
              <p:cNvPr id="111" name="Oval 9"/>
              <p:cNvSpPr/>
              <p:nvPr/>
            </p:nvSpPr>
            <p:spPr>
              <a:xfrm>
                <a:off x="1982183" y="948564"/>
                <a:ext cx="283169" cy="381466"/>
              </a:xfrm>
              <a:prstGeom prst="ellipse">
                <a:avLst/>
              </a:prstGeom>
              <a:grpFill/>
              <a:ln w="12700" cmpd="sng">
                <a:noFill/>
              </a:ln>
              <a:effectLst>
                <a:glow rad="63500">
                  <a:schemeClr val="bg1">
                    <a:lumMod val="85000"/>
                    <a:alpha val="2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u="none" dirty="0" smtClean="0">
                  <a:solidFill>
                    <a:srgbClr val="CCCCCC">
                      <a:lumMod val="50000"/>
                    </a:srgb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2" name="Rectangle 14"/>
              <p:cNvSpPr/>
              <p:nvPr/>
            </p:nvSpPr>
            <p:spPr>
              <a:xfrm rot="18835810" flipV="1">
                <a:off x="2087831" y="1431642"/>
                <a:ext cx="278023" cy="45719"/>
              </a:xfrm>
              <a:prstGeom prst="rect">
                <a:avLst/>
              </a:prstGeom>
              <a:grpFill/>
              <a:ln w="12700" cmpd="sng">
                <a:noFill/>
              </a:ln>
              <a:effectLst>
                <a:glow rad="63500">
                  <a:schemeClr val="bg1">
                    <a:lumMod val="85000"/>
                    <a:alpha val="2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u="none" dirty="0" smtClean="0">
                  <a:solidFill>
                    <a:srgbClr val="CCCCCC">
                      <a:lumMod val="50000"/>
                    </a:srgb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3" name="Rectangle 15"/>
              <p:cNvSpPr/>
              <p:nvPr/>
            </p:nvSpPr>
            <p:spPr>
              <a:xfrm rot="2654537" flipV="1">
                <a:off x="1896991" y="1446746"/>
                <a:ext cx="278023" cy="45719"/>
              </a:xfrm>
              <a:prstGeom prst="rect">
                <a:avLst/>
              </a:prstGeom>
              <a:grpFill/>
              <a:ln w="12700" cmpd="sng">
                <a:noFill/>
              </a:ln>
              <a:effectLst>
                <a:glow rad="63500">
                  <a:schemeClr val="bg1">
                    <a:lumMod val="85000"/>
                    <a:alpha val="2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u="none" dirty="0" smtClean="0">
                  <a:solidFill>
                    <a:srgbClr val="CCCCCC">
                      <a:lumMod val="50000"/>
                    </a:srgb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4" name="Rectangle 16"/>
              <p:cNvSpPr/>
              <p:nvPr/>
            </p:nvSpPr>
            <p:spPr>
              <a:xfrm rot="2654537" flipV="1">
                <a:off x="2066553" y="1890900"/>
                <a:ext cx="278023" cy="45719"/>
              </a:xfrm>
              <a:prstGeom prst="rect">
                <a:avLst/>
              </a:prstGeom>
              <a:grpFill/>
              <a:ln w="12700" cmpd="sng">
                <a:noFill/>
              </a:ln>
              <a:effectLst>
                <a:glow rad="63500">
                  <a:schemeClr val="bg1">
                    <a:lumMod val="85000"/>
                    <a:alpha val="2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u="none" dirty="0" smtClean="0">
                  <a:solidFill>
                    <a:srgbClr val="CCCCCC">
                      <a:lumMod val="50000"/>
                    </a:srgb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" name="Rectangle 17"/>
              <p:cNvSpPr/>
              <p:nvPr/>
            </p:nvSpPr>
            <p:spPr>
              <a:xfrm rot="18605347" flipV="1">
                <a:off x="1896991" y="1910120"/>
                <a:ext cx="278023" cy="45719"/>
              </a:xfrm>
              <a:prstGeom prst="rect">
                <a:avLst/>
              </a:prstGeom>
              <a:grpFill/>
              <a:ln w="12700" cmpd="sng">
                <a:noFill/>
              </a:ln>
              <a:effectLst>
                <a:glow rad="63500">
                  <a:schemeClr val="bg1">
                    <a:lumMod val="85000"/>
                    <a:alpha val="2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u="none" dirty="0" smtClean="0">
                  <a:solidFill>
                    <a:srgbClr val="CCCCCC">
                      <a:lumMod val="50000"/>
                    </a:srgb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6" name="Rectangle 10"/>
              <p:cNvSpPr/>
              <p:nvPr/>
            </p:nvSpPr>
            <p:spPr>
              <a:xfrm>
                <a:off x="2108082" y="1321449"/>
                <a:ext cx="45719" cy="531948"/>
              </a:xfrm>
              <a:prstGeom prst="rect">
                <a:avLst/>
              </a:prstGeom>
              <a:grpFill/>
              <a:ln w="12700" cmpd="sng">
                <a:noFill/>
              </a:ln>
              <a:effectLst>
                <a:glow rad="63500">
                  <a:schemeClr val="bg1">
                    <a:lumMod val="85000"/>
                    <a:alpha val="2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u="none" dirty="0" smtClean="0">
                  <a:solidFill>
                    <a:srgbClr val="CCCCCC">
                      <a:lumMod val="50000"/>
                    </a:srgb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18" name="CuadroTexto 117"/>
            <p:cNvSpPr txBox="1"/>
            <p:nvPr/>
          </p:nvSpPr>
          <p:spPr>
            <a:xfrm>
              <a:off x="855454" y="1473971"/>
              <a:ext cx="5505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u="none" dirty="0" smtClean="0">
                  <a:solidFill>
                    <a:srgbClr val="008000"/>
                  </a:solidFill>
                </a:rPr>
                <a:t>NSP</a:t>
              </a:r>
              <a:endParaRPr lang="en-GB" sz="1400" u="none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30" name="Agrupar 129"/>
          <p:cNvGrpSpPr/>
          <p:nvPr/>
        </p:nvGrpSpPr>
        <p:grpSpPr>
          <a:xfrm>
            <a:off x="22495" y="1321278"/>
            <a:ext cx="7486989" cy="1647101"/>
            <a:chOff x="-634387" y="852694"/>
            <a:chExt cx="7486989" cy="1647101"/>
          </a:xfrm>
        </p:grpSpPr>
        <p:sp>
          <p:nvSpPr>
            <p:cNvPr id="66" name="Rectángulo 65"/>
            <p:cNvSpPr/>
            <p:nvPr/>
          </p:nvSpPr>
          <p:spPr bwMode="auto">
            <a:xfrm>
              <a:off x="1864348" y="1636142"/>
              <a:ext cx="715331" cy="321748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7" name="Rectángulo 66"/>
            <p:cNvSpPr/>
            <p:nvPr/>
          </p:nvSpPr>
          <p:spPr bwMode="auto">
            <a:xfrm>
              <a:off x="3584978" y="1603168"/>
              <a:ext cx="715331" cy="321748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8" name="Rectángulo 67"/>
            <p:cNvSpPr/>
            <p:nvPr/>
          </p:nvSpPr>
          <p:spPr bwMode="auto">
            <a:xfrm>
              <a:off x="2649565" y="2177058"/>
              <a:ext cx="715331" cy="321748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9" name="Rectángulo 68"/>
            <p:cNvSpPr/>
            <p:nvPr/>
          </p:nvSpPr>
          <p:spPr bwMode="auto">
            <a:xfrm>
              <a:off x="5382596" y="1442294"/>
              <a:ext cx="715331" cy="321748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0" name="Rectángulo 69"/>
            <p:cNvSpPr/>
            <p:nvPr/>
          </p:nvSpPr>
          <p:spPr bwMode="auto">
            <a:xfrm>
              <a:off x="5846019" y="2178047"/>
              <a:ext cx="715331" cy="321748"/>
            </a:xfrm>
            <a:prstGeom prst="rect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Gill Sans" charset="0"/>
                </a:rPr>
                <a:t>VNF</a:t>
              </a: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79" name="Conector angular 78"/>
            <p:cNvCxnSpPr>
              <a:stCxn id="66" idx="2"/>
              <a:endCxn id="68" idx="1"/>
            </p:cNvCxnSpPr>
            <p:nvPr/>
          </p:nvCxnSpPr>
          <p:spPr bwMode="auto">
            <a:xfrm>
              <a:off x="2222014" y="1957890"/>
              <a:ext cx="427551" cy="380042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0" name="Conector angular 78"/>
            <p:cNvCxnSpPr>
              <a:stCxn id="66" idx="3"/>
              <a:endCxn id="67" idx="1"/>
            </p:cNvCxnSpPr>
            <p:nvPr/>
          </p:nvCxnSpPr>
          <p:spPr bwMode="auto">
            <a:xfrm flipV="1">
              <a:off x="2579679" y="1764042"/>
              <a:ext cx="1005299" cy="32974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" name="Conector angular 78"/>
            <p:cNvCxnSpPr>
              <a:stCxn id="68" idx="0"/>
              <a:endCxn id="67" idx="2"/>
            </p:cNvCxnSpPr>
            <p:nvPr/>
          </p:nvCxnSpPr>
          <p:spPr bwMode="auto">
            <a:xfrm flipV="1">
              <a:off x="3007231" y="1924916"/>
              <a:ext cx="935413" cy="252142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Conector angular 78"/>
            <p:cNvCxnSpPr>
              <a:stCxn id="68" idx="3"/>
              <a:endCxn id="70" idx="1"/>
            </p:cNvCxnSpPr>
            <p:nvPr/>
          </p:nvCxnSpPr>
          <p:spPr bwMode="auto">
            <a:xfrm>
              <a:off x="3364896" y="2337932"/>
              <a:ext cx="2481123" cy="989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Conector angular 78"/>
            <p:cNvCxnSpPr>
              <a:stCxn id="67" idx="3"/>
              <a:endCxn id="69" idx="1"/>
            </p:cNvCxnSpPr>
            <p:nvPr/>
          </p:nvCxnSpPr>
          <p:spPr bwMode="auto">
            <a:xfrm flipV="1">
              <a:off x="4300309" y="1603168"/>
              <a:ext cx="1082287" cy="160874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2" name="Conector angular 78"/>
            <p:cNvCxnSpPr>
              <a:stCxn id="70" idx="0"/>
              <a:endCxn id="69" idx="2"/>
            </p:cNvCxnSpPr>
            <p:nvPr/>
          </p:nvCxnSpPr>
          <p:spPr bwMode="auto">
            <a:xfrm flipH="1" flipV="1">
              <a:off x="5740262" y="1764042"/>
              <a:ext cx="463423" cy="414005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9" name="Conector angular 78"/>
            <p:cNvCxnSpPr>
              <a:endCxn id="66" idx="1"/>
            </p:cNvCxnSpPr>
            <p:nvPr/>
          </p:nvCxnSpPr>
          <p:spPr bwMode="auto">
            <a:xfrm>
              <a:off x="1416022" y="1797016"/>
              <a:ext cx="448326" cy="0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008000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2" name="Conector angular 78"/>
            <p:cNvCxnSpPr>
              <a:endCxn id="70" idx="3"/>
            </p:cNvCxnSpPr>
            <p:nvPr/>
          </p:nvCxnSpPr>
          <p:spPr bwMode="auto">
            <a:xfrm flipH="1">
              <a:off x="6561350" y="2338921"/>
              <a:ext cx="291252" cy="0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008000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7" name="Conector angular 78"/>
            <p:cNvCxnSpPr>
              <a:endCxn id="69" idx="0"/>
            </p:cNvCxnSpPr>
            <p:nvPr/>
          </p:nvCxnSpPr>
          <p:spPr bwMode="auto">
            <a:xfrm>
              <a:off x="5740262" y="852694"/>
              <a:ext cx="0" cy="589600"/>
            </a:xfrm>
            <a:prstGeom prst="straightConnector1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rgbClr val="008000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0" name="CuadroTexto 119"/>
            <p:cNvSpPr txBox="1"/>
            <p:nvPr/>
          </p:nvSpPr>
          <p:spPr>
            <a:xfrm>
              <a:off x="-634387" y="1212479"/>
              <a:ext cx="2053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u="none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VNF Forwarding Graph</a:t>
              </a:r>
              <a:endParaRPr lang="en-GB" sz="1400" u="non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2" name="Group 18"/>
          <p:cNvGrpSpPr/>
          <p:nvPr/>
        </p:nvGrpSpPr>
        <p:grpSpPr>
          <a:xfrm>
            <a:off x="7803644" y="1917772"/>
            <a:ext cx="255913" cy="532985"/>
            <a:chOff x="1896991" y="948564"/>
            <a:chExt cx="447585" cy="1123427"/>
          </a:xfrm>
          <a:solidFill>
            <a:srgbClr val="800000"/>
          </a:solidFill>
        </p:grpSpPr>
        <p:sp>
          <p:nvSpPr>
            <p:cNvPr id="124" name="Oval 9"/>
            <p:cNvSpPr/>
            <p:nvPr/>
          </p:nvSpPr>
          <p:spPr>
            <a:xfrm>
              <a:off x="1982183" y="948564"/>
              <a:ext cx="283169" cy="381466"/>
            </a:xfrm>
            <a:prstGeom prst="ellipse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25" name="Rectangle 14"/>
            <p:cNvSpPr/>
            <p:nvPr/>
          </p:nvSpPr>
          <p:spPr>
            <a:xfrm rot="18835810" flipV="1">
              <a:off x="2087831" y="1431642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26" name="Rectangle 15"/>
            <p:cNvSpPr/>
            <p:nvPr/>
          </p:nvSpPr>
          <p:spPr>
            <a:xfrm rot="2654537" flipV="1">
              <a:off x="1896991" y="1446746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27" name="Rectangle 16"/>
            <p:cNvSpPr/>
            <p:nvPr/>
          </p:nvSpPr>
          <p:spPr>
            <a:xfrm rot="2654537" flipV="1">
              <a:off x="2066553" y="189090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28" name="Rectangle 17"/>
            <p:cNvSpPr/>
            <p:nvPr/>
          </p:nvSpPr>
          <p:spPr>
            <a:xfrm rot="18605347" flipV="1">
              <a:off x="1896991" y="191012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29" name="Rectangle 10"/>
            <p:cNvSpPr/>
            <p:nvPr/>
          </p:nvSpPr>
          <p:spPr>
            <a:xfrm>
              <a:off x="2108082" y="1321449"/>
              <a:ext cx="45718" cy="531948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3" name="CuadroTexto 122"/>
          <p:cNvSpPr txBox="1"/>
          <p:nvPr/>
        </p:nvSpPr>
        <p:spPr>
          <a:xfrm>
            <a:off x="7072250" y="1922653"/>
            <a:ext cx="693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none" dirty="0" smtClean="0">
                <a:solidFill>
                  <a:srgbClr val="800000"/>
                </a:solidFill>
              </a:rPr>
              <a:t>Admin</a:t>
            </a:r>
          </a:p>
          <a:p>
            <a:pPr algn="ctr"/>
            <a:r>
              <a:rPr lang="en-GB" sz="1400" u="none" dirty="0" smtClean="0">
                <a:solidFill>
                  <a:srgbClr val="800000"/>
                </a:solidFill>
              </a:rPr>
              <a:t>User</a:t>
            </a:r>
            <a:endParaRPr lang="en-GB" sz="1400" u="none" dirty="0">
              <a:solidFill>
                <a:srgbClr val="800000"/>
              </a:solidFill>
            </a:endParaRPr>
          </a:p>
        </p:txBody>
      </p:sp>
      <p:cxnSp>
        <p:nvCxnSpPr>
          <p:cNvPr id="90" name="Conector recto 89"/>
          <p:cNvCxnSpPr/>
          <p:nvPr/>
        </p:nvCxnSpPr>
        <p:spPr bwMode="auto">
          <a:xfrm>
            <a:off x="2022741" y="1844824"/>
            <a:ext cx="3690225" cy="0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25400" cap="flat" cmpd="sng" algn="ctr">
            <a:solidFill>
              <a:srgbClr val="257EA5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94" name="Group 18"/>
          <p:cNvGrpSpPr/>
          <p:nvPr/>
        </p:nvGrpSpPr>
        <p:grpSpPr>
          <a:xfrm>
            <a:off x="2514185" y="2561844"/>
            <a:ext cx="255913" cy="532985"/>
            <a:chOff x="1896991" y="948564"/>
            <a:chExt cx="447585" cy="1123427"/>
          </a:xfrm>
          <a:solidFill>
            <a:srgbClr val="800000"/>
          </a:solidFill>
        </p:grpSpPr>
        <p:sp>
          <p:nvSpPr>
            <p:cNvPr id="96" name="Oval 9"/>
            <p:cNvSpPr/>
            <p:nvPr/>
          </p:nvSpPr>
          <p:spPr>
            <a:xfrm>
              <a:off x="1982183" y="948564"/>
              <a:ext cx="283169" cy="381466"/>
            </a:xfrm>
            <a:prstGeom prst="ellipse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97" name="Rectangle 14"/>
            <p:cNvSpPr/>
            <p:nvPr/>
          </p:nvSpPr>
          <p:spPr>
            <a:xfrm rot="18835810" flipV="1">
              <a:off x="2087831" y="1431642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98" name="Rectangle 15"/>
            <p:cNvSpPr/>
            <p:nvPr/>
          </p:nvSpPr>
          <p:spPr>
            <a:xfrm rot="2654537" flipV="1">
              <a:off x="1896991" y="1446746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00" name="Rectangle 16"/>
            <p:cNvSpPr/>
            <p:nvPr/>
          </p:nvSpPr>
          <p:spPr>
            <a:xfrm rot="2654537" flipV="1">
              <a:off x="2066553" y="189090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01" name="Rectangle 17"/>
            <p:cNvSpPr/>
            <p:nvPr/>
          </p:nvSpPr>
          <p:spPr>
            <a:xfrm rot="18605347" flipV="1">
              <a:off x="1896991" y="191012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03" name="Rectangle 10"/>
            <p:cNvSpPr/>
            <p:nvPr/>
          </p:nvSpPr>
          <p:spPr>
            <a:xfrm>
              <a:off x="2108082" y="1321449"/>
              <a:ext cx="45719" cy="531948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5" name="CuadroTexto 94"/>
          <p:cNvSpPr txBox="1"/>
          <p:nvPr/>
        </p:nvSpPr>
        <p:spPr>
          <a:xfrm>
            <a:off x="1780794" y="2610157"/>
            <a:ext cx="693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none" dirty="0" smtClean="0">
                <a:solidFill>
                  <a:srgbClr val="800000"/>
                </a:solidFill>
              </a:rPr>
              <a:t>Admin</a:t>
            </a:r>
          </a:p>
          <a:p>
            <a:pPr algn="ctr"/>
            <a:r>
              <a:rPr lang="en-GB" sz="1400" u="none" dirty="0" smtClean="0">
                <a:solidFill>
                  <a:srgbClr val="800000"/>
                </a:solidFill>
              </a:rPr>
              <a:t>User</a:t>
            </a:r>
            <a:endParaRPr lang="en-GB" sz="1400" u="none" dirty="0">
              <a:solidFill>
                <a:srgbClr val="800000"/>
              </a:solidFill>
            </a:endParaRPr>
          </a:p>
        </p:txBody>
      </p:sp>
      <p:grpSp>
        <p:nvGrpSpPr>
          <p:cNvPr id="104" name="Agrupar 103"/>
          <p:cNvGrpSpPr/>
          <p:nvPr/>
        </p:nvGrpSpPr>
        <p:grpSpPr>
          <a:xfrm>
            <a:off x="721537" y="2984812"/>
            <a:ext cx="2076251" cy="307777"/>
            <a:chOff x="785268" y="3835156"/>
            <a:chExt cx="2076251" cy="307777"/>
          </a:xfrm>
        </p:grpSpPr>
        <p:cxnSp>
          <p:nvCxnSpPr>
            <p:cNvPr id="105" name="Conector recto 104"/>
            <p:cNvCxnSpPr/>
            <p:nvPr/>
          </p:nvCxnSpPr>
          <p:spPr bwMode="auto">
            <a:xfrm flipV="1">
              <a:off x="1613926" y="4009991"/>
              <a:ext cx="1247593" cy="1"/>
            </a:xfrm>
            <a:prstGeom prst="line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6" name="CuadroTexto 105"/>
            <p:cNvSpPr txBox="1"/>
            <p:nvPr/>
          </p:nvSpPr>
          <p:spPr>
            <a:xfrm>
              <a:off x="785268" y="3835156"/>
              <a:ext cx="87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u="none" dirty="0" err="1" smtClean="0">
                  <a:solidFill>
                    <a:srgbClr val="257EA5"/>
                  </a:solidFill>
                </a:rPr>
                <a:t>VNFaaS</a:t>
              </a:r>
              <a:endParaRPr lang="en-GB" sz="1400" u="none" dirty="0">
                <a:solidFill>
                  <a:srgbClr val="257EA5"/>
                </a:solidFill>
              </a:endParaRPr>
            </a:p>
          </p:txBody>
        </p:sp>
      </p:grpSp>
      <p:grpSp>
        <p:nvGrpSpPr>
          <p:cNvPr id="109" name="Group 18"/>
          <p:cNvGrpSpPr/>
          <p:nvPr/>
        </p:nvGrpSpPr>
        <p:grpSpPr>
          <a:xfrm>
            <a:off x="5652120" y="1052736"/>
            <a:ext cx="255913" cy="532985"/>
            <a:chOff x="1896991" y="948564"/>
            <a:chExt cx="447585" cy="1123427"/>
          </a:xfrm>
          <a:solidFill>
            <a:schemeClr val="accent2"/>
          </a:solidFill>
        </p:grpSpPr>
        <p:sp>
          <p:nvSpPr>
            <p:cNvPr id="132" name="Oval 9"/>
            <p:cNvSpPr/>
            <p:nvPr/>
          </p:nvSpPr>
          <p:spPr>
            <a:xfrm>
              <a:off x="1982183" y="948564"/>
              <a:ext cx="283169" cy="381466"/>
            </a:xfrm>
            <a:prstGeom prst="ellipse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chemeClr val="accent4"/>
                </a:solidFill>
                <a:latin typeface="Calibri"/>
                <a:cs typeface="Calibri"/>
              </a:endParaRPr>
            </a:p>
          </p:txBody>
        </p:sp>
        <p:sp>
          <p:nvSpPr>
            <p:cNvPr id="133" name="Rectangle 14"/>
            <p:cNvSpPr/>
            <p:nvPr/>
          </p:nvSpPr>
          <p:spPr>
            <a:xfrm rot="18835810" flipV="1">
              <a:off x="2087831" y="1431642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chemeClr val="accent4"/>
                </a:solidFill>
                <a:latin typeface="Calibri"/>
                <a:cs typeface="Calibri"/>
              </a:endParaRPr>
            </a:p>
          </p:txBody>
        </p:sp>
        <p:sp>
          <p:nvSpPr>
            <p:cNvPr id="134" name="Rectangle 15"/>
            <p:cNvSpPr/>
            <p:nvPr/>
          </p:nvSpPr>
          <p:spPr>
            <a:xfrm rot="2654537" flipV="1">
              <a:off x="1896991" y="1446746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chemeClr val="accent4"/>
                </a:solidFill>
                <a:latin typeface="Calibri"/>
                <a:cs typeface="Calibri"/>
              </a:endParaRPr>
            </a:p>
          </p:txBody>
        </p:sp>
        <p:sp>
          <p:nvSpPr>
            <p:cNvPr id="135" name="Rectangle 16"/>
            <p:cNvSpPr/>
            <p:nvPr/>
          </p:nvSpPr>
          <p:spPr>
            <a:xfrm rot="2654537" flipV="1">
              <a:off x="2066553" y="189090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chemeClr val="accent4"/>
                </a:solidFill>
                <a:latin typeface="Calibri"/>
                <a:cs typeface="Calibri"/>
              </a:endParaRPr>
            </a:p>
          </p:txBody>
        </p:sp>
        <p:sp>
          <p:nvSpPr>
            <p:cNvPr id="136" name="Rectangle 17"/>
            <p:cNvSpPr/>
            <p:nvPr/>
          </p:nvSpPr>
          <p:spPr>
            <a:xfrm rot="18605347" flipV="1">
              <a:off x="1896991" y="191012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chemeClr val="accent4"/>
                </a:solidFill>
                <a:latin typeface="Calibri"/>
                <a:cs typeface="Calibri"/>
              </a:endParaRPr>
            </a:p>
          </p:txBody>
        </p:sp>
        <p:sp>
          <p:nvSpPr>
            <p:cNvPr id="137" name="Rectangle 10"/>
            <p:cNvSpPr/>
            <p:nvPr/>
          </p:nvSpPr>
          <p:spPr>
            <a:xfrm>
              <a:off x="2108082" y="1321449"/>
              <a:ext cx="45718" cy="531948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chemeClr val="accent4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1" name="CuadroTexto 130"/>
          <p:cNvSpPr txBox="1"/>
          <p:nvPr/>
        </p:nvSpPr>
        <p:spPr>
          <a:xfrm>
            <a:off x="5836025" y="1321023"/>
            <a:ext cx="56938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u="none" dirty="0" smtClean="0">
                <a:solidFill>
                  <a:schemeClr val="accent2"/>
                </a:solidFill>
              </a:rPr>
              <a:t>User</a:t>
            </a:r>
            <a:endParaRPr lang="en-GB" sz="1400" u="none" dirty="0">
              <a:solidFill>
                <a:schemeClr val="accent2"/>
              </a:solidFill>
            </a:endParaRPr>
          </a:p>
        </p:txBody>
      </p:sp>
      <p:sp>
        <p:nvSpPr>
          <p:cNvPr id="108" name="Elipse 107"/>
          <p:cNvSpPr/>
          <p:nvPr/>
        </p:nvSpPr>
        <p:spPr bwMode="auto">
          <a:xfrm>
            <a:off x="5926441" y="5350930"/>
            <a:ext cx="817219" cy="723378"/>
          </a:xfrm>
          <a:prstGeom prst="ellipse">
            <a:avLst/>
          </a:prstGeom>
          <a:noFill/>
          <a:ln w="254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u="none" dirty="0" err="1" smtClean="0">
                <a:solidFill>
                  <a:schemeClr val="accent1">
                    <a:lumMod val="25000"/>
                  </a:schemeClr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  <a:t>P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  <a:t>aaS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8" name="Elipse 137"/>
          <p:cNvSpPr/>
          <p:nvPr/>
        </p:nvSpPr>
        <p:spPr bwMode="auto">
          <a:xfrm>
            <a:off x="4997581" y="5350932"/>
            <a:ext cx="817219" cy="723378"/>
          </a:xfrm>
          <a:prstGeom prst="ellipse">
            <a:avLst/>
          </a:prstGeom>
          <a:noFill/>
          <a:ln w="254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u="none" dirty="0" err="1" smtClean="0">
                <a:solidFill>
                  <a:schemeClr val="accent1">
                    <a:lumMod val="25000"/>
                  </a:schemeClr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  <a:t>P</a:t>
            </a:r>
            <a:r>
              <a:rPr kumimoji="0" lang="en-GB" sz="11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rPr>
              <a:t>aaS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39" name="Agrupar 138"/>
          <p:cNvGrpSpPr/>
          <p:nvPr/>
        </p:nvGrpSpPr>
        <p:grpSpPr>
          <a:xfrm>
            <a:off x="6948767" y="2317759"/>
            <a:ext cx="1997899" cy="307777"/>
            <a:chOff x="2203136" y="3849793"/>
            <a:chExt cx="1997898" cy="307777"/>
          </a:xfrm>
        </p:grpSpPr>
        <p:cxnSp>
          <p:nvCxnSpPr>
            <p:cNvPr id="140" name="Conector recto 139"/>
            <p:cNvCxnSpPr/>
            <p:nvPr/>
          </p:nvCxnSpPr>
          <p:spPr bwMode="auto">
            <a:xfrm>
              <a:off x="2203136" y="4003682"/>
              <a:ext cx="1131760" cy="6309"/>
            </a:xfrm>
            <a:prstGeom prst="line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 w="254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1" name="CuadroTexto 140"/>
            <p:cNvSpPr txBox="1"/>
            <p:nvPr/>
          </p:nvSpPr>
          <p:spPr>
            <a:xfrm>
              <a:off x="3314942" y="3849793"/>
              <a:ext cx="886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u="none" dirty="0" err="1" smtClean="0">
                  <a:solidFill>
                    <a:srgbClr val="257EA5"/>
                  </a:solidFill>
                </a:rPr>
                <a:t>VNPaaS</a:t>
              </a:r>
              <a:endParaRPr lang="en-GB" sz="1400" u="none" dirty="0">
                <a:solidFill>
                  <a:srgbClr val="257EA5"/>
                </a:solidFill>
              </a:endParaRPr>
            </a:p>
          </p:txBody>
        </p:sp>
      </p:grpSp>
      <p:grpSp>
        <p:nvGrpSpPr>
          <p:cNvPr id="117" name="Group 18"/>
          <p:cNvGrpSpPr/>
          <p:nvPr/>
        </p:nvGrpSpPr>
        <p:grpSpPr>
          <a:xfrm>
            <a:off x="1043608" y="5229200"/>
            <a:ext cx="255913" cy="532985"/>
            <a:chOff x="1896991" y="948564"/>
            <a:chExt cx="447585" cy="1123427"/>
          </a:xfrm>
          <a:solidFill>
            <a:schemeClr val="tx1"/>
          </a:solidFill>
        </p:grpSpPr>
        <p:sp>
          <p:nvSpPr>
            <p:cNvPr id="121" name="Oval 9"/>
            <p:cNvSpPr/>
            <p:nvPr/>
          </p:nvSpPr>
          <p:spPr>
            <a:xfrm>
              <a:off x="1982183" y="948564"/>
              <a:ext cx="283169" cy="381466"/>
            </a:xfrm>
            <a:prstGeom prst="ellipse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42" name="Rectangle 14"/>
            <p:cNvSpPr/>
            <p:nvPr/>
          </p:nvSpPr>
          <p:spPr>
            <a:xfrm rot="18835810" flipV="1">
              <a:off x="2087831" y="1431642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43" name="Rectangle 15"/>
            <p:cNvSpPr/>
            <p:nvPr/>
          </p:nvSpPr>
          <p:spPr>
            <a:xfrm rot="2654537" flipV="1">
              <a:off x="1896991" y="1446746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44" name="Rectangle 16"/>
            <p:cNvSpPr/>
            <p:nvPr/>
          </p:nvSpPr>
          <p:spPr>
            <a:xfrm rot="2654537" flipV="1">
              <a:off x="2066553" y="189090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45" name="Rectangle 17"/>
            <p:cNvSpPr/>
            <p:nvPr/>
          </p:nvSpPr>
          <p:spPr>
            <a:xfrm rot="18605347" flipV="1">
              <a:off x="1896991" y="1910120"/>
              <a:ext cx="278023" cy="45719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  <p:sp>
          <p:nvSpPr>
            <p:cNvPr id="146" name="Rectangle 10"/>
            <p:cNvSpPr/>
            <p:nvPr/>
          </p:nvSpPr>
          <p:spPr>
            <a:xfrm>
              <a:off x="2108082" y="1321449"/>
              <a:ext cx="45719" cy="531948"/>
            </a:xfrm>
            <a:prstGeom prst="rect">
              <a:avLst/>
            </a:prstGeom>
            <a:grpFill/>
            <a:ln w="12700" cmpd="sng">
              <a:noFill/>
            </a:ln>
            <a:effectLst>
              <a:glow rad="63500">
                <a:schemeClr val="bg1">
                  <a:lumMod val="85000"/>
                  <a:alpha val="2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u="none" dirty="0" smtClean="0">
                <a:solidFill>
                  <a:srgbClr val="CCCCCC">
                    <a:lumMod val="50000"/>
                  </a:srgb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7" name="CuadroTexto 146"/>
          <p:cNvSpPr txBox="1"/>
          <p:nvPr/>
        </p:nvSpPr>
        <p:spPr>
          <a:xfrm>
            <a:off x="107504" y="5229200"/>
            <a:ext cx="85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none" dirty="0" smtClean="0">
                <a:solidFill>
                  <a:srgbClr val="257EA5"/>
                </a:solidFill>
              </a:rPr>
              <a:t>NFVI</a:t>
            </a:r>
            <a:br>
              <a:rPr lang="en-GB" sz="1400" u="none" dirty="0" smtClean="0">
                <a:solidFill>
                  <a:srgbClr val="257EA5"/>
                </a:solidFill>
              </a:rPr>
            </a:br>
            <a:r>
              <a:rPr lang="en-GB" sz="1400" u="none" dirty="0" smtClean="0">
                <a:solidFill>
                  <a:srgbClr val="257EA5"/>
                </a:solidFill>
              </a:rPr>
              <a:t>Provider</a:t>
            </a:r>
            <a:endParaRPr lang="en-GB" sz="1400" u="none" dirty="0">
              <a:solidFill>
                <a:srgbClr val="257E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3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Ain’t Cloud Applied to Carriers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71600" y="1196752"/>
            <a:ext cx="7380755" cy="720080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The network differs from the computing environment in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2 key factors…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2204865"/>
            <a:ext cx="3312368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2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u="none" dirty="0" smtClean="0"/>
              <a:t>Data plane workloads</a:t>
            </a:r>
          </a:p>
          <a:p>
            <a:pPr marL="0" indent="0">
              <a:buNone/>
            </a:pPr>
            <a:r>
              <a:rPr lang="en-US" sz="2000" u="none" dirty="0" smtClean="0"/>
              <a:t>(which are huge!)</a:t>
            </a:r>
            <a:endParaRPr lang="en-US" sz="2000" u="none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3284985"/>
            <a:ext cx="3312368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2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u="none" dirty="0" smtClean="0"/>
              <a:t>Network </a:t>
            </a:r>
            <a:r>
              <a:rPr lang="en-US" sz="2000" b="1" u="none" dirty="0"/>
              <a:t>requires shape </a:t>
            </a:r>
            <a:r>
              <a:rPr lang="en-US" sz="2000" u="none" dirty="0" smtClean="0"/>
              <a:t/>
            </a:r>
            <a:br>
              <a:rPr lang="en-US" sz="2000" u="none" dirty="0" smtClean="0"/>
            </a:br>
            <a:r>
              <a:rPr lang="en-US" sz="2000" u="none" dirty="0" smtClean="0"/>
              <a:t>(+ E2E interconnection)</a:t>
            </a:r>
            <a:endParaRPr lang="en-US" sz="2000" b="1" u="none" dirty="0"/>
          </a:p>
        </p:txBody>
      </p:sp>
      <p:sp>
        <p:nvSpPr>
          <p:cNvPr id="6" name="5 Pentágono"/>
          <p:cNvSpPr/>
          <p:nvPr/>
        </p:nvSpPr>
        <p:spPr bwMode="auto">
          <a:xfrm>
            <a:off x="4572002" y="2204865"/>
            <a:ext cx="108012" cy="792088"/>
          </a:xfrm>
          <a:prstGeom prst="homePlate">
            <a:avLst>
              <a:gd name="adj" fmla="val 9917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" name="6 Pentágono"/>
          <p:cNvSpPr/>
          <p:nvPr/>
        </p:nvSpPr>
        <p:spPr bwMode="auto">
          <a:xfrm>
            <a:off x="4572002" y="3295624"/>
            <a:ext cx="108012" cy="792088"/>
          </a:xfrm>
          <a:prstGeom prst="homePlate">
            <a:avLst>
              <a:gd name="adj" fmla="val 9917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32050" y="2204865"/>
            <a:ext cx="3420315" cy="792088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>
              <a:spcBef>
                <a:spcPct val="20000"/>
              </a:spcBef>
              <a:buClr>
                <a:schemeClr val="tx2"/>
              </a:buClr>
              <a:buSzPct val="20000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u="none" dirty="0" smtClean="0"/>
              <a:t>HIGH PRESSURE ON </a:t>
            </a:r>
            <a:r>
              <a:rPr lang="en-US" sz="2000" b="1" u="none" dirty="0" smtClean="0"/>
              <a:t>PERFORMANCE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96119" y="3217776"/>
            <a:ext cx="3420315" cy="1003312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buClr>
                <a:schemeClr val="tx2"/>
              </a:buClr>
              <a:buSzPct val="200000"/>
              <a:buNone/>
              <a:defRPr sz="2400" b="1">
                <a:solidFill>
                  <a:schemeClr val="tx1"/>
                </a:solidFill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US" sz="2000" b="0" u="none" dirty="0"/>
              <a:t>GLOBAL NETWORK VIEW IS REQUIRED FOR </a:t>
            </a:r>
            <a:r>
              <a:rPr lang="en-US" sz="2000" u="none" dirty="0"/>
              <a:t>MANAGEMENT</a:t>
            </a:r>
          </a:p>
        </p:txBody>
      </p:sp>
      <p:sp>
        <p:nvSpPr>
          <p:cNvPr id="10" name="9 Elipse"/>
          <p:cNvSpPr/>
          <p:nvPr/>
        </p:nvSpPr>
        <p:spPr bwMode="auto">
          <a:xfrm>
            <a:off x="755576" y="2060848"/>
            <a:ext cx="288032" cy="288032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rPr>
              <a:t>1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755576" y="3155965"/>
            <a:ext cx="288032" cy="288032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rPr>
              <a:t>2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971600" y="4509120"/>
            <a:ext cx="74888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u="none" kern="0" dirty="0" smtClean="0"/>
              <a:t>…which are big challenges for vanilla cloud computing.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637239" y="5301211"/>
            <a:ext cx="8111243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u="none" kern="0" dirty="0" smtClean="0"/>
              <a:t>AN ADAPTED VIRTUALIZATION ENVIRONMENT IS NEEDED</a:t>
            </a:r>
            <a:r>
              <a:rPr lang="en-US" sz="2000" u="none" kern="0" dirty="0" smtClean="0"/>
              <a:t> </a:t>
            </a:r>
            <a:br>
              <a:rPr lang="en-US" sz="2000" u="none" kern="0" dirty="0" smtClean="0"/>
            </a:br>
            <a:r>
              <a:rPr lang="en-US" sz="2000" u="none" kern="0" dirty="0" smtClean="0"/>
              <a:t>TO OBTAIN </a:t>
            </a:r>
            <a:r>
              <a:rPr lang="en-US" sz="2000" b="1" u="none" kern="0" dirty="0" smtClean="0"/>
              <a:t>CARRIER-CLASS</a:t>
            </a:r>
            <a:r>
              <a:rPr lang="en-US" sz="2000" u="none" kern="0" dirty="0" smtClean="0"/>
              <a:t> BEHAVIOUR</a:t>
            </a:r>
            <a:endParaRPr lang="en-US" sz="2000" b="1" u="none" kern="0" dirty="0" smtClean="0"/>
          </a:p>
        </p:txBody>
      </p:sp>
    </p:spTree>
    <p:extLst>
      <p:ext uri="{BB962C8B-B14F-4D97-AF65-F5344CB8AC3E}">
        <p14:creationId xmlns:p14="http://schemas.microsoft.com/office/powerpoint/2010/main" val="400301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 smtClean="0"/>
              <a:t>Proper </a:t>
            </a:r>
            <a:r>
              <a:rPr lang="en-GB" dirty="0"/>
              <a:t>B</a:t>
            </a:r>
            <a:r>
              <a:rPr lang="en-GB" dirty="0" smtClean="0"/>
              <a:t>alance between NFV &amp; SDN</a:t>
            </a:r>
            <a:endParaRPr lang="en-GB" sz="2400" dirty="0"/>
          </a:p>
        </p:txBody>
      </p:sp>
      <p:pic>
        <p:nvPicPr>
          <p:cNvPr id="199" name="Picture 2" descr="http://eetd.lbl.gov/newsletter/nl34/images/datacenter-doors.jpg"/>
          <p:cNvPicPr>
            <a:picLocks noChangeAspect="1" noChangeArrowheads="1"/>
          </p:cNvPicPr>
          <p:nvPr/>
        </p:nvPicPr>
        <p:blipFill>
          <a:blip r:embed="rId3"/>
          <a:srcRect l="2428" t="6490" b="5907"/>
          <a:stretch>
            <a:fillRect/>
          </a:stretch>
        </p:blipFill>
        <p:spPr bwMode="auto">
          <a:xfrm>
            <a:off x="171357" y="2481990"/>
            <a:ext cx="3600949" cy="2152311"/>
          </a:xfrm>
          <a:prstGeom prst="rect">
            <a:avLst/>
          </a:prstGeom>
          <a:noFill/>
        </p:spPr>
      </p:pic>
      <p:sp>
        <p:nvSpPr>
          <p:cNvPr id="205" name="Rectángulo 4"/>
          <p:cNvSpPr>
            <a:spLocks noChangeArrowheads="1"/>
          </p:cNvSpPr>
          <p:nvPr/>
        </p:nvSpPr>
        <p:spPr bwMode="auto">
          <a:xfrm>
            <a:off x="4499992" y="2559473"/>
            <a:ext cx="4464496" cy="203093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44000" tIns="72000" rIns="36000" bIns="0" anchor="t"/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u="none" kern="0" dirty="0" smtClean="0">
                <a:solidFill>
                  <a:srgbClr val="123E51"/>
                </a:solidFill>
              </a:rPr>
              <a:t>Separation of HW and SW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u="none" kern="0" dirty="0" smtClean="0">
                <a:solidFill>
                  <a:srgbClr val="123E51"/>
                </a:solidFill>
              </a:rPr>
              <a:t>No vertical integration</a:t>
            </a:r>
          </a:p>
          <a:p>
            <a:pPr marL="628650" lvl="1" indent="-171450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u="none" kern="0" dirty="0" smtClean="0">
                <a:solidFill>
                  <a:srgbClr val="123E51"/>
                </a:solidFill>
              </a:rPr>
              <a:t>HW vendor ≠ SW vendor ≠ </a:t>
            </a:r>
            <a:r>
              <a:rPr lang="en-US" sz="1400" u="none" kern="0" dirty="0" err="1" smtClean="0">
                <a:solidFill>
                  <a:srgbClr val="123E51"/>
                </a:solidFill>
              </a:rPr>
              <a:t>Mgmt</a:t>
            </a:r>
            <a:r>
              <a:rPr lang="en-US" sz="1400" u="none" kern="0" dirty="0">
                <a:solidFill>
                  <a:srgbClr val="123E51"/>
                </a:solidFill>
              </a:rPr>
              <a:t> </a:t>
            </a:r>
            <a:r>
              <a:rPr lang="en-US" sz="1400" u="none" kern="0" dirty="0" smtClean="0">
                <a:solidFill>
                  <a:srgbClr val="123E51"/>
                </a:solidFill>
              </a:rPr>
              <a:t>vendor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u="none" kern="0" dirty="0" smtClean="0">
                <a:solidFill>
                  <a:srgbClr val="123E51"/>
                </a:solidFill>
              </a:rPr>
              <a:t>Once network elements are SW-based, HW can be managed as a pool of resources</a:t>
            </a:r>
            <a:endParaRPr lang="en-GB" sz="1600" u="none" kern="0" dirty="0">
              <a:solidFill>
                <a:srgbClr val="123E51"/>
              </a:solidFill>
            </a:endParaRPr>
          </a:p>
        </p:txBody>
      </p:sp>
      <p:sp>
        <p:nvSpPr>
          <p:cNvPr id="206" name="18 Rectángulo"/>
          <p:cNvSpPr>
            <a:spLocks noChangeArrowheads="1"/>
          </p:cNvSpPr>
          <p:nvPr/>
        </p:nvSpPr>
        <p:spPr bwMode="auto">
          <a:xfrm>
            <a:off x="4499992" y="2204864"/>
            <a:ext cx="4464496" cy="369332"/>
          </a:xfrm>
          <a:prstGeom prst="rect">
            <a:avLst/>
          </a:prstGeom>
          <a:gradFill rotWithShape="1">
            <a:gsLst>
              <a:gs pos="0">
                <a:srgbClr val="00B3C3">
                  <a:tint val="50000"/>
                  <a:satMod val="300000"/>
                </a:srgbClr>
              </a:gs>
              <a:gs pos="35000">
                <a:srgbClr val="00B3C3">
                  <a:tint val="37000"/>
                  <a:satMod val="300000"/>
                </a:srgbClr>
              </a:gs>
              <a:gs pos="100000">
                <a:srgbClr val="00B3C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B3C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u="none" kern="0" dirty="0" smtClean="0">
                <a:solidFill>
                  <a:srgbClr val="123E51"/>
                </a:solidFill>
                <a:ea typeface="ヒラギノ角ゴ ProN W3"/>
                <a:cs typeface="+mn-cs"/>
              </a:rPr>
              <a:t>NFV</a:t>
            </a:r>
            <a:endParaRPr lang="en-GB" sz="1800" u="none" kern="0" dirty="0" smtClean="0">
              <a:solidFill>
                <a:srgbClr val="123E51"/>
              </a:solidFill>
              <a:ea typeface="ヒラギノ角ゴ ProN W3"/>
              <a:cs typeface="+mn-cs"/>
            </a:endParaRPr>
          </a:p>
        </p:txBody>
      </p:sp>
      <p:sp>
        <p:nvSpPr>
          <p:cNvPr id="207" name="Rectángulo 4"/>
          <p:cNvSpPr>
            <a:spLocks noChangeArrowheads="1"/>
          </p:cNvSpPr>
          <p:nvPr/>
        </p:nvSpPr>
        <p:spPr bwMode="auto">
          <a:xfrm>
            <a:off x="4499992" y="5341028"/>
            <a:ext cx="4464496" cy="89628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44000" tIns="72000" rIns="36000" bIns="0" anchor="t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u="none" kern="0" dirty="0" smtClean="0">
                <a:solidFill>
                  <a:srgbClr val="123E51"/>
                </a:solidFill>
              </a:rPr>
              <a:t>Virtual backplane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u="none" kern="0" dirty="0" smtClean="0">
                <a:solidFill>
                  <a:srgbClr val="123E51"/>
                </a:solidFill>
              </a:rPr>
              <a:t>Separation of control and data plane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600" u="none" kern="0" dirty="0" smtClean="0">
                <a:solidFill>
                  <a:srgbClr val="123E51"/>
                </a:solidFill>
              </a:rPr>
              <a:t>Easy orchestration with SW domain</a:t>
            </a:r>
          </a:p>
        </p:txBody>
      </p:sp>
      <p:sp>
        <p:nvSpPr>
          <p:cNvPr id="208" name="18 Rectángulo"/>
          <p:cNvSpPr>
            <a:spLocks noChangeArrowheads="1"/>
          </p:cNvSpPr>
          <p:nvPr/>
        </p:nvSpPr>
        <p:spPr bwMode="auto">
          <a:xfrm>
            <a:off x="4499992" y="4941168"/>
            <a:ext cx="4464496" cy="369332"/>
          </a:xfrm>
          <a:prstGeom prst="rect">
            <a:avLst/>
          </a:prstGeom>
          <a:gradFill rotWithShape="1">
            <a:gsLst>
              <a:gs pos="0">
                <a:srgbClr val="00B3C3">
                  <a:tint val="50000"/>
                  <a:satMod val="300000"/>
                </a:srgbClr>
              </a:gs>
              <a:gs pos="35000">
                <a:srgbClr val="00B3C3">
                  <a:tint val="37000"/>
                  <a:satMod val="300000"/>
                </a:srgbClr>
              </a:gs>
              <a:gs pos="100000">
                <a:srgbClr val="00B3C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B3C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u="none" kern="0" dirty="0" smtClean="0">
                <a:solidFill>
                  <a:srgbClr val="123E51"/>
                </a:solidFill>
                <a:ea typeface="ヒラギノ角ゴ ProN W3"/>
                <a:cs typeface="+mn-cs"/>
              </a:rPr>
              <a:t>Infrastructural SDN</a:t>
            </a:r>
            <a:endParaRPr lang="en-GB" sz="1800" u="none" kern="0" dirty="0" smtClean="0">
              <a:solidFill>
                <a:srgbClr val="123E51"/>
              </a:solidFill>
              <a:ea typeface="ヒラギノ角ゴ ProN W3"/>
              <a:cs typeface="+mn-cs"/>
            </a:endParaRPr>
          </a:p>
        </p:txBody>
      </p:sp>
      <p:cxnSp>
        <p:nvCxnSpPr>
          <p:cNvPr id="209" name="208 Conector recto"/>
          <p:cNvCxnSpPr/>
          <p:nvPr/>
        </p:nvCxnSpPr>
        <p:spPr bwMode="auto">
          <a:xfrm>
            <a:off x="578072" y="4528275"/>
            <a:ext cx="826198" cy="604084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0" name="209 Conector recto"/>
          <p:cNvCxnSpPr/>
          <p:nvPr/>
        </p:nvCxnSpPr>
        <p:spPr bwMode="auto">
          <a:xfrm flipH="1">
            <a:off x="2687202" y="4483200"/>
            <a:ext cx="594310" cy="649169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1" name="210 Conector recto"/>
          <p:cNvCxnSpPr/>
          <p:nvPr/>
        </p:nvCxnSpPr>
        <p:spPr bwMode="auto">
          <a:xfrm>
            <a:off x="1609464" y="4565316"/>
            <a:ext cx="82216" cy="558767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2" name="211 Conector recto"/>
          <p:cNvCxnSpPr/>
          <p:nvPr/>
        </p:nvCxnSpPr>
        <p:spPr bwMode="auto">
          <a:xfrm flipH="1">
            <a:off x="2302532" y="4535548"/>
            <a:ext cx="109228" cy="588533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3" name="212 Conector recto"/>
          <p:cNvCxnSpPr/>
          <p:nvPr/>
        </p:nvCxnSpPr>
        <p:spPr bwMode="auto">
          <a:xfrm>
            <a:off x="107504" y="4869160"/>
            <a:ext cx="8928992" cy="0"/>
          </a:xfrm>
          <a:prstGeom prst="line">
            <a:avLst/>
          </a:prstGeom>
          <a:noFill/>
          <a:ln w="38100" cap="flat" cmpd="sng" algn="ctr">
            <a:solidFill>
              <a:srgbClr val="123E51">
                <a:lumMod val="50000"/>
                <a:lumOff val="50000"/>
              </a:srgbClr>
            </a:solidFill>
            <a:prstDash val="sysDash"/>
            <a:headEnd type="none" w="med" len="med"/>
            <a:tailEnd type="none" w="med" len="med"/>
          </a:ln>
          <a:effectLst/>
        </p:spPr>
      </p:cxnSp>
      <p:grpSp>
        <p:nvGrpSpPr>
          <p:cNvPr id="214" name="213 Grupo"/>
          <p:cNvGrpSpPr/>
          <p:nvPr/>
        </p:nvGrpSpPr>
        <p:grpSpPr>
          <a:xfrm>
            <a:off x="848947" y="3199430"/>
            <a:ext cx="1160176" cy="1406867"/>
            <a:chOff x="3377395" y="3274856"/>
            <a:chExt cx="1160176" cy="1406861"/>
          </a:xfrm>
        </p:grpSpPr>
        <p:sp>
          <p:nvSpPr>
            <p:cNvPr id="215" name="214 Rectángulo"/>
            <p:cNvSpPr/>
            <p:nvPr/>
          </p:nvSpPr>
          <p:spPr bwMode="auto">
            <a:xfrm>
              <a:off x="3487038" y="4151723"/>
              <a:ext cx="1036298" cy="47829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u="none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215 Rectángulo"/>
            <p:cNvSpPr/>
            <p:nvPr/>
          </p:nvSpPr>
          <p:spPr bwMode="auto">
            <a:xfrm>
              <a:off x="3965330" y="3274856"/>
              <a:ext cx="558006" cy="87686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u="none" kern="0" dirty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17" name="59 Grupo"/>
            <p:cNvGrpSpPr>
              <a:grpSpLocks noChangeAspect="1"/>
            </p:cNvGrpSpPr>
            <p:nvPr/>
          </p:nvGrpSpPr>
          <p:grpSpPr>
            <a:xfrm>
              <a:off x="3953200" y="3992283"/>
              <a:ext cx="584371" cy="620457"/>
              <a:chOff x="1270316" y="4473360"/>
              <a:chExt cx="897028" cy="952423"/>
            </a:xfrm>
          </p:grpSpPr>
          <p:pic>
            <p:nvPicPr>
              <p:cNvPr id="225" name="224 Imagen" descr="computer_databas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62338" y="4473360"/>
                <a:ext cx="611826" cy="611826"/>
              </a:xfrm>
              <a:prstGeom prst="rect">
                <a:avLst/>
              </a:prstGeom>
            </p:spPr>
          </p:pic>
          <p:sp>
            <p:nvSpPr>
              <p:cNvPr id="226" name="230 CuadroTexto"/>
              <p:cNvSpPr txBox="1">
                <a:spLocks noChangeArrowheads="1"/>
              </p:cNvSpPr>
              <p:nvPr/>
            </p:nvSpPr>
            <p:spPr bwMode="auto">
              <a:xfrm>
                <a:off x="1270316" y="5024205"/>
                <a:ext cx="897028" cy="401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u="none" kern="0" dirty="0" smtClean="0">
                    <a:solidFill>
                      <a:sysClr val="windowText" lastClr="000000"/>
                    </a:solidFill>
                  </a:rPr>
                  <a:t>DHCP</a:t>
                </a:r>
              </a:p>
            </p:txBody>
          </p:sp>
        </p:grpSp>
        <p:grpSp>
          <p:nvGrpSpPr>
            <p:cNvPr id="218" name="65 Grupo"/>
            <p:cNvGrpSpPr>
              <a:grpSpLocks noChangeAspect="1"/>
            </p:cNvGrpSpPr>
            <p:nvPr/>
          </p:nvGrpSpPr>
          <p:grpSpPr>
            <a:xfrm>
              <a:off x="3932721" y="3385505"/>
              <a:ext cx="560883" cy="608635"/>
              <a:chOff x="4933898" y="5573251"/>
              <a:chExt cx="858355" cy="931433"/>
            </a:xfrm>
          </p:grpSpPr>
          <p:pic>
            <p:nvPicPr>
              <p:cNvPr id="223" name="Picture 4" descr="C:\Users\ralds.HI\AppData\Local\Microsoft\Windows\Temporary Internet Files\Content.IE5\FWE8XLXN\MC900290439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20866" y="5573251"/>
                <a:ext cx="494901" cy="584425"/>
              </a:xfrm>
              <a:prstGeom prst="rect">
                <a:avLst/>
              </a:prstGeom>
              <a:noFill/>
            </p:spPr>
          </p:pic>
          <p:sp>
            <p:nvSpPr>
              <p:cNvPr id="224" name="230 CuadroTexto"/>
              <p:cNvSpPr txBox="1">
                <a:spLocks noChangeArrowheads="1"/>
              </p:cNvSpPr>
              <p:nvPr/>
            </p:nvSpPr>
            <p:spPr bwMode="auto">
              <a:xfrm>
                <a:off x="4933898" y="6104327"/>
                <a:ext cx="858355" cy="400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u="none" kern="0" dirty="0" smtClean="0">
                    <a:solidFill>
                      <a:sysClr val="windowText" lastClr="000000"/>
                    </a:solidFill>
                  </a:rPr>
                  <a:t>UPnP</a:t>
                </a:r>
              </a:p>
            </p:txBody>
          </p:sp>
        </p:grpSp>
        <p:grpSp>
          <p:nvGrpSpPr>
            <p:cNvPr id="219" name="63 Grupo"/>
            <p:cNvGrpSpPr>
              <a:grpSpLocks noChangeAspect="1"/>
            </p:cNvGrpSpPr>
            <p:nvPr/>
          </p:nvGrpSpPr>
          <p:grpSpPr>
            <a:xfrm>
              <a:off x="3377395" y="4162074"/>
              <a:ext cx="655041" cy="519643"/>
              <a:chOff x="2955350" y="5589238"/>
              <a:chExt cx="1307597" cy="1037318"/>
            </a:xfrm>
          </p:grpSpPr>
          <p:pic>
            <p:nvPicPr>
              <p:cNvPr id="220" name="Picture 9" descr="C:\Users\ralds.HI\AppData\Local\Microsoft\Windows\Temporary Internet Files\Content.IE5\C3I80XX6\MC900360628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33559" y="5878508"/>
                <a:ext cx="1001008" cy="237503"/>
              </a:xfrm>
              <a:prstGeom prst="rect">
                <a:avLst/>
              </a:prstGeom>
              <a:noFill/>
            </p:spPr>
          </p:pic>
          <p:pic>
            <p:nvPicPr>
              <p:cNvPr id="221" name="Picture 8" descr="C:\Users\ralds.HI\AppData\Local\Microsoft\Windows\Temporary Internet Files\Content.IE5\FWE8XLXN\MC900234456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65780" y="5589238"/>
                <a:ext cx="644022" cy="526771"/>
              </a:xfrm>
              <a:prstGeom prst="rect">
                <a:avLst/>
              </a:prstGeom>
              <a:noFill/>
            </p:spPr>
          </p:pic>
          <p:sp>
            <p:nvSpPr>
              <p:cNvPr id="222" name="230 CuadroTexto"/>
              <p:cNvSpPr txBox="1">
                <a:spLocks noChangeArrowheads="1"/>
              </p:cNvSpPr>
              <p:nvPr/>
            </p:nvSpPr>
            <p:spPr bwMode="auto">
              <a:xfrm>
                <a:off x="2955350" y="6104329"/>
                <a:ext cx="1307597" cy="52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u="none" kern="0" dirty="0" smtClean="0">
                    <a:solidFill>
                      <a:sysClr val="windowText" lastClr="000000"/>
                    </a:solidFill>
                  </a:rPr>
                  <a:t>TR-069</a:t>
                </a:r>
              </a:p>
            </p:txBody>
          </p:sp>
        </p:grpSp>
      </p:grpSp>
      <p:grpSp>
        <p:nvGrpSpPr>
          <p:cNvPr id="227" name="226 Grupo"/>
          <p:cNvGrpSpPr/>
          <p:nvPr/>
        </p:nvGrpSpPr>
        <p:grpSpPr>
          <a:xfrm>
            <a:off x="386604" y="2800091"/>
            <a:ext cx="1138912" cy="1753735"/>
            <a:chOff x="2929032" y="2876280"/>
            <a:chExt cx="1138912" cy="1753734"/>
          </a:xfrm>
        </p:grpSpPr>
        <p:sp>
          <p:nvSpPr>
            <p:cNvPr id="228" name="227 Rectángulo"/>
            <p:cNvSpPr/>
            <p:nvPr/>
          </p:nvSpPr>
          <p:spPr bwMode="auto">
            <a:xfrm>
              <a:off x="2929032" y="2876280"/>
              <a:ext cx="558006" cy="1753734"/>
            </a:xfrm>
            <a:prstGeom prst="rect">
              <a:avLst/>
            </a:prstGeom>
            <a:solidFill>
              <a:srgbClr val="4BA57E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u="none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9" name="228 Rectángulo"/>
            <p:cNvSpPr/>
            <p:nvPr/>
          </p:nvSpPr>
          <p:spPr bwMode="auto">
            <a:xfrm>
              <a:off x="3487038" y="3284984"/>
              <a:ext cx="478291" cy="866739"/>
            </a:xfrm>
            <a:prstGeom prst="rect">
              <a:avLst/>
            </a:prstGeom>
            <a:solidFill>
              <a:srgbClr val="4BA57E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u="none" kern="0" dirty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30" name="229 Grupo"/>
            <p:cNvGrpSpPr/>
            <p:nvPr/>
          </p:nvGrpSpPr>
          <p:grpSpPr>
            <a:xfrm>
              <a:off x="2937964" y="3707422"/>
              <a:ext cx="665085" cy="701561"/>
              <a:chOff x="2937964" y="3707422"/>
              <a:chExt cx="665085" cy="701561"/>
            </a:xfrm>
          </p:grpSpPr>
          <p:pic>
            <p:nvPicPr>
              <p:cNvPr id="234" name="233 Imagen" descr="1195429795336159975juanjo_Router_svg_med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67631" y="3707422"/>
                <a:ext cx="452241" cy="299986"/>
              </a:xfrm>
              <a:prstGeom prst="rect">
                <a:avLst/>
              </a:prstGeom>
            </p:spPr>
          </p:pic>
          <p:sp>
            <p:nvSpPr>
              <p:cNvPr id="235" name="230 CuadroTexto"/>
              <p:cNvSpPr txBox="1">
                <a:spLocks noChangeArrowheads="1"/>
              </p:cNvSpPr>
              <p:nvPr/>
            </p:nvSpPr>
            <p:spPr bwMode="auto">
              <a:xfrm>
                <a:off x="2937964" y="3978096"/>
                <a:ext cx="66508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u="none" kern="0" dirty="0" smtClean="0">
                    <a:solidFill>
                      <a:sysClr val="windowText" lastClr="000000"/>
                    </a:solidFill>
                  </a:rPr>
                  <a:t>IPv4 / IPv6</a:t>
                </a:r>
              </a:p>
            </p:txBody>
          </p:sp>
        </p:grpSp>
        <p:grpSp>
          <p:nvGrpSpPr>
            <p:cNvPr id="231" name="230 Grupo"/>
            <p:cNvGrpSpPr/>
            <p:nvPr/>
          </p:nvGrpSpPr>
          <p:grpSpPr>
            <a:xfrm>
              <a:off x="3347864" y="3391196"/>
              <a:ext cx="720080" cy="685876"/>
              <a:chOff x="3347864" y="3391196"/>
              <a:chExt cx="720080" cy="685876"/>
            </a:xfrm>
          </p:grpSpPr>
          <p:sp>
            <p:nvSpPr>
              <p:cNvPr id="232" name="230 CuadroTexto"/>
              <p:cNvSpPr txBox="1">
                <a:spLocks noChangeArrowheads="1"/>
              </p:cNvSpPr>
              <p:nvPr/>
            </p:nvSpPr>
            <p:spPr bwMode="auto">
              <a:xfrm>
                <a:off x="3347864" y="3646185"/>
                <a:ext cx="72008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u="none" kern="0" dirty="0" smtClean="0">
                    <a:solidFill>
                      <a:sysClr val="windowText" lastClr="000000"/>
                    </a:solidFill>
                  </a:rPr>
                  <a:t>Session </a:t>
                </a:r>
                <a:r>
                  <a:rPr lang="en-GB" sz="1100" b="1" u="none" kern="0" dirty="0" err="1" smtClean="0">
                    <a:solidFill>
                      <a:sysClr val="windowText" lastClr="000000"/>
                    </a:solidFill>
                  </a:rPr>
                  <a:t>mgmt</a:t>
                </a:r>
                <a:endParaRPr lang="en-GB" sz="1100" b="1" u="none" kern="0" dirty="0" smtClea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33" name="Picture 4" descr="http://www.boingboing.net/assets_mt/2010/11/05/internet_is_made_of_pipes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563888" y="3391196"/>
                <a:ext cx="326113" cy="24050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8" name="237 Rectángulo"/>
          <p:cNvSpPr/>
          <p:nvPr/>
        </p:nvSpPr>
        <p:spPr bwMode="auto">
          <a:xfrm>
            <a:off x="1979712" y="2800851"/>
            <a:ext cx="1036298" cy="1753735"/>
          </a:xfrm>
          <a:prstGeom prst="rect">
            <a:avLst/>
          </a:prstGeom>
          <a:solidFill>
            <a:srgbClr val="C0000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u="none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39" name="238 Rectángulo"/>
          <p:cNvSpPr/>
          <p:nvPr/>
        </p:nvSpPr>
        <p:spPr bwMode="auto">
          <a:xfrm>
            <a:off x="2988254" y="3833668"/>
            <a:ext cx="478291" cy="720080"/>
          </a:xfrm>
          <a:prstGeom prst="rect">
            <a:avLst/>
          </a:prstGeom>
          <a:solidFill>
            <a:srgbClr val="C00000">
              <a:alpha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u="none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240" name="54 Grupo"/>
          <p:cNvGrpSpPr>
            <a:grpSpLocks noChangeAspect="1"/>
          </p:cNvGrpSpPr>
          <p:nvPr/>
        </p:nvGrpSpPr>
        <p:grpSpPr>
          <a:xfrm>
            <a:off x="2198172" y="3497596"/>
            <a:ext cx="500933" cy="638663"/>
            <a:chOff x="2528261" y="3419696"/>
            <a:chExt cx="780741" cy="995403"/>
          </a:xfrm>
        </p:grpSpPr>
        <p:grpSp>
          <p:nvGrpSpPr>
            <p:cNvPr id="241" name="45 Grupo"/>
            <p:cNvGrpSpPr/>
            <p:nvPr/>
          </p:nvGrpSpPr>
          <p:grpSpPr>
            <a:xfrm>
              <a:off x="2628578" y="3419696"/>
              <a:ext cx="591626" cy="557414"/>
              <a:chOff x="4384675" y="5266500"/>
              <a:chExt cx="764183" cy="682780"/>
            </a:xfrm>
          </p:grpSpPr>
          <p:sp>
            <p:nvSpPr>
              <p:cNvPr id="243" name="242 Rectángulo"/>
              <p:cNvSpPr/>
              <p:nvPr/>
            </p:nvSpPr>
            <p:spPr bwMode="auto">
              <a:xfrm>
                <a:off x="4384675" y="5266500"/>
                <a:ext cx="764183" cy="682780"/>
              </a:xfrm>
              <a:prstGeom prst="rect">
                <a:avLst/>
              </a:prstGeom>
              <a:solidFill>
                <a:srgbClr val="123E51"/>
              </a:solidFill>
              <a:ln w="9525" cap="flat" cmpd="sng" algn="ctr">
                <a:solidFill>
                  <a:srgbClr val="9292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 b="1" u="none" kern="0" dirty="0" smtClean="0">
                  <a:solidFill>
                    <a:srgbClr val="123E51"/>
                  </a:solidFill>
                </a:endParaRPr>
              </a:p>
            </p:txBody>
          </p:sp>
          <p:sp>
            <p:nvSpPr>
              <p:cNvPr id="244" name="243 Flecha derecha"/>
              <p:cNvSpPr/>
              <p:nvPr/>
            </p:nvSpPr>
            <p:spPr bwMode="auto">
              <a:xfrm>
                <a:off x="4557232" y="5391866"/>
                <a:ext cx="447610" cy="106716"/>
              </a:xfrm>
              <a:prstGeom prst="right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292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 b="1" u="none" kern="0" dirty="0" smtClean="0">
                  <a:solidFill>
                    <a:srgbClr val="123E51"/>
                  </a:solidFill>
                </a:endParaRPr>
              </a:p>
            </p:txBody>
          </p:sp>
          <p:sp>
            <p:nvSpPr>
              <p:cNvPr id="245" name="244 Flecha derecha"/>
              <p:cNvSpPr/>
              <p:nvPr/>
            </p:nvSpPr>
            <p:spPr bwMode="auto">
              <a:xfrm rot="10800000">
                <a:off x="4557232" y="5544266"/>
                <a:ext cx="447610" cy="106716"/>
              </a:xfrm>
              <a:prstGeom prst="right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292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 b="1" u="none" kern="0" dirty="0" smtClean="0">
                  <a:solidFill>
                    <a:srgbClr val="123E51"/>
                  </a:solidFill>
                </a:endParaRPr>
              </a:p>
            </p:txBody>
          </p:sp>
          <p:sp>
            <p:nvSpPr>
              <p:cNvPr id="246" name="245 Flecha derecha"/>
              <p:cNvSpPr/>
              <p:nvPr/>
            </p:nvSpPr>
            <p:spPr bwMode="auto">
              <a:xfrm rot="10800000">
                <a:off x="4557232" y="5696666"/>
                <a:ext cx="447610" cy="106716"/>
              </a:xfrm>
              <a:prstGeom prst="right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9292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 b="1" u="none" kern="0" dirty="0" smtClean="0">
                  <a:solidFill>
                    <a:srgbClr val="123E51"/>
                  </a:solidFill>
                </a:endParaRPr>
              </a:p>
            </p:txBody>
          </p:sp>
        </p:grpSp>
        <p:sp>
          <p:nvSpPr>
            <p:cNvPr id="242" name="230 CuadroTexto"/>
            <p:cNvSpPr txBox="1">
              <a:spLocks noChangeArrowheads="1"/>
            </p:cNvSpPr>
            <p:nvPr/>
          </p:nvSpPr>
          <p:spPr bwMode="auto">
            <a:xfrm>
              <a:off x="2528261" y="3983376"/>
              <a:ext cx="780741" cy="43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u="none" kern="0" dirty="0" smtClean="0">
                  <a:solidFill>
                    <a:sysClr val="windowText" lastClr="000000"/>
                  </a:solidFill>
                </a:rPr>
                <a:t>NAT</a:t>
              </a:r>
            </a:p>
          </p:txBody>
        </p:sp>
      </p:grpSp>
      <p:grpSp>
        <p:nvGrpSpPr>
          <p:cNvPr id="247" name="246 Grupo"/>
          <p:cNvGrpSpPr/>
          <p:nvPr/>
        </p:nvGrpSpPr>
        <p:grpSpPr>
          <a:xfrm>
            <a:off x="2989981" y="3895391"/>
            <a:ext cx="474578" cy="689699"/>
            <a:chOff x="4055025" y="5270695"/>
            <a:chExt cx="474578" cy="689697"/>
          </a:xfrm>
        </p:grpSpPr>
        <p:sp>
          <p:nvSpPr>
            <p:cNvPr id="248" name="230 CuadroTexto"/>
            <p:cNvSpPr txBox="1">
              <a:spLocks noChangeArrowheads="1"/>
            </p:cNvSpPr>
            <p:nvPr/>
          </p:nvSpPr>
          <p:spPr bwMode="auto">
            <a:xfrm>
              <a:off x="4055025" y="5529506"/>
              <a:ext cx="474578" cy="43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b="1" u="none" kern="0" dirty="0" smtClean="0">
                  <a:solidFill>
                    <a:sysClr val="windowText" lastClr="000000"/>
                  </a:solidFill>
                </a:rPr>
                <a:t>NAT </a:t>
              </a:r>
              <a:br>
                <a:rPr lang="en-GB" sz="1100" b="1" u="none" kern="0" dirty="0" smtClean="0">
                  <a:solidFill>
                    <a:sysClr val="windowText" lastClr="000000"/>
                  </a:solidFill>
                </a:rPr>
              </a:br>
              <a:r>
                <a:rPr lang="en-GB" sz="1100" b="1" u="none" kern="0" dirty="0" smtClean="0">
                  <a:solidFill>
                    <a:sysClr val="windowText" lastClr="000000"/>
                  </a:solidFill>
                </a:rPr>
                <a:t>ctrl.</a:t>
              </a:r>
            </a:p>
          </p:txBody>
        </p:sp>
        <p:pic>
          <p:nvPicPr>
            <p:cNvPr id="249" name="Picture 4" descr="http://images.huffingtonpost.com/2008-06-27-vickieNOTWIDE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67944" y="5270695"/>
              <a:ext cx="429958" cy="308614"/>
            </a:xfrm>
            <a:prstGeom prst="rect">
              <a:avLst/>
            </a:prstGeom>
            <a:noFill/>
          </p:spPr>
        </p:pic>
      </p:grpSp>
      <p:grpSp>
        <p:nvGrpSpPr>
          <p:cNvPr id="250" name="249 Grupo"/>
          <p:cNvGrpSpPr/>
          <p:nvPr/>
        </p:nvGrpSpPr>
        <p:grpSpPr>
          <a:xfrm>
            <a:off x="2942460" y="2800077"/>
            <a:ext cx="582211" cy="775537"/>
            <a:chOff x="4492243" y="3861048"/>
            <a:chExt cx="582211" cy="775538"/>
          </a:xfrm>
        </p:grpSpPr>
        <p:sp>
          <p:nvSpPr>
            <p:cNvPr id="251" name="250 Rectángulo"/>
            <p:cNvSpPr/>
            <p:nvPr/>
          </p:nvSpPr>
          <p:spPr bwMode="auto">
            <a:xfrm>
              <a:off x="4524375" y="3861048"/>
              <a:ext cx="473869" cy="768102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u="none" kern="0" dirty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2" name="251 Grupo"/>
            <p:cNvGrpSpPr/>
            <p:nvPr/>
          </p:nvGrpSpPr>
          <p:grpSpPr>
            <a:xfrm>
              <a:off x="4492243" y="3861048"/>
              <a:ext cx="582211" cy="775538"/>
              <a:chOff x="4492243" y="3861048"/>
              <a:chExt cx="582211" cy="775538"/>
            </a:xfrm>
          </p:grpSpPr>
          <p:sp>
            <p:nvSpPr>
              <p:cNvPr id="253" name="230 CuadroTexto"/>
              <p:cNvSpPr txBox="1">
                <a:spLocks noChangeArrowheads="1"/>
              </p:cNvSpPr>
              <p:nvPr/>
            </p:nvSpPr>
            <p:spPr bwMode="auto">
              <a:xfrm>
                <a:off x="4492243" y="4221088"/>
                <a:ext cx="582211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u="none" kern="0" dirty="0" smtClean="0">
                    <a:solidFill>
                      <a:srgbClr val="FFFFFF"/>
                    </a:solidFill>
                  </a:rPr>
                  <a:t>Pool </a:t>
                </a:r>
                <a:br>
                  <a:rPr lang="en-GB" sz="1050" b="1" u="none" kern="0" dirty="0" smtClean="0">
                    <a:solidFill>
                      <a:srgbClr val="FFFFFF"/>
                    </a:solidFill>
                  </a:rPr>
                </a:br>
                <a:r>
                  <a:rPr lang="en-GB" sz="1050" b="1" u="none" kern="0" dirty="0" smtClean="0">
                    <a:solidFill>
                      <a:srgbClr val="FFFFFF"/>
                    </a:solidFill>
                  </a:rPr>
                  <a:t>admin</a:t>
                </a:r>
              </a:p>
            </p:txBody>
          </p:sp>
          <p:pic>
            <p:nvPicPr>
              <p:cNvPr id="254" name="Picture 8" descr="http://www.mtz.jovenclub.cu/swl/wp-content/uploads/2011/10/openstacklogo.jpg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873" r="18473" b="27806"/>
              <a:stretch>
                <a:fillRect/>
              </a:stretch>
            </p:blipFill>
            <p:spPr bwMode="auto">
              <a:xfrm>
                <a:off x="4551908" y="3861048"/>
                <a:ext cx="308124" cy="334715"/>
              </a:xfrm>
              <a:prstGeom prst="rect">
                <a:avLst/>
              </a:prstGeom>
              <a:noFill/>
            </p:spPr>
          </p:pic>
          <p:pic>
            <p:nvPicPr>
              <p:cNvPr id="255" name="Picture 6" descr="http://siliconangle.com/files/2011/04/openflowlogo.png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90968" y="4033838"/>
                <a:ext cx="264413" cy="25478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7" name="96 Imagen" descr="1195424143626751174switch_jakub_angelis_01_svg_m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1618" y="4725144"/>
            <a:ext cx="2385575" cy="1494703"/>
          </a:xfrm>
          <a:prstGeom prst="rect">
            <a:avLst/>
          </a:prstGeom>
        </p:spPr>
      </p:pic>
      <p:sp>
        <p:nvSpPr>
          <p:cNvPr id="62" name="18 Rectángulo"/>
          <p:cNvSpPr>
            <a:spLocks noChangeArrowheads="1"/>
          </p:cNvSpPr>
          <p:nvPr/>
        </p:nvSpPr>
        <p:spPr bwMode="auto">
          <a:xfrm>
            <a:off x="107504" y="1115452"/>
            <a:ext cx="8856984" cy="369332"/>
          </a:xfrm>
          <a:prstGeom prst="rect">
            <a:avLst/>
          </a:prstGeom>
          <a:gradFill rotWithShape="1">
            <a:gsLst>
              <a:gs pos="0">
                <a:srgbClr val="00B3C3">
                  <a:tint val="50000"/>
                  <a:satMod val="300000"/>
                </a:srgbClr>
              </a:gs>
              <a:gs pos="35000">
                <a:srgbClr val="00B3C3">
                  <a:tint val="37000"/>
                  <a:satMod val="300000"/>
                </a:srgbClr>
              </a:gs>
              <a:gs pos="100000">
                <a:srgbClr val="00B3C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B3C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u="none" kern="0" dirty="0" smtClean="0">
                <a:solidFill>
                  <a:srgbClr val="123E51"/>
                </a:solidFill>
                <a:ea typeface="ヒラギノ角ゴ ProN W3"/>
                <a:cs typeface="+mn-cs"/>
              </a:rPr>
              <a:t>Service-layer SDN</a:t>
            </a:r>
          </a:p>
        </p:txBody>
      </p:sp>
      <p:sp>
        <p:nvSpPr>
          <p:cNvPr id="63" name="Rectángulo 4"/>
          <p:cNvSpPr>
            <a:spLocks noChangeArrowheads="1"/>
          </p:cNvSpPr>
          <p:nvPr/>
        </p:nvSpPr>
        <p:spPr bwMode="auto">
          <a:xfrm>
            <a:off x="107504" y="1484783"/>
            <a:ext cx="8856984" cy="50405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44000" tIns="72000" rIns="36000" bIns="0" anchor="t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u="none" kern="0" dirty="0" smtClean="0">
                <a:solidFill>
                  <a:srgbClr val="123E51"/>
                </a:solidFill>
              </a:rPr>
              <a:t>Simplify management, closing the gap between business logic and operation</a:t>
            </a:r>
            <a:endParaRPr lang="en-GB" sz="1600" u="none" kern="0" dirty="0">
              <a:solidFill>
                <a:srgbClr val="123E51"/>
              </a:solidFill>
            </a:endParaRPr>
          </a:p>
        </p:txBody>
      </p:sp>
      <p:cxnSp>
        <p:nvCxnSpPr>
          <p:cNvPr id="65" name="212 Conector recto"/>
          <p:cNvCxnSpPr/>
          <p:nvPr/>
        </p:nvCxnSpPr>
        <p:spPr bwMode="auto">
          <a:xfrm>
            <a:off x="35496" y="2132856"/>
            <a:ext cx="8928992" cy="0"/>
          </a:xfrm>
          <a:prstGeom prst="line">
            <a:avLst/>
          </a:prstGeom>
          <a:noFill/>
          <a:ln w="38100" cap="flat" cmpd="sng" algn="ctr">
            <a:solidFill>
              <a:srgbClr val="123E51">
                <a:lumMod val="50000"/>
                <a:lumOff val="50000"/>
              </a:srgbClr>
            </a:solidFill>
            <a:prstDash val="sysDash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41665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Evolutionary Approach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5"/>
            <a:ext cx="533893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NFV </a:t>
            </a:r>
            <a:r>
              <a:rPr lang="en-GB" sz="2000" dirty="0" smtClean="0"/>
              <a:t>and SDN imply </a:t>
            </a:r>
            <a:r>
              <a:rPr lang="en-GB" sz="2000" dirty="0" smtClean="0"/>
              <a:t>a significant change for current network infrastructures</a:t>
            </a:r>
          </a:p>
          <a:p>
            <a:pPr lvl="1"/>
            <a:r>
              <a:rPr lang="en-GB" sz="1800" dirty="0" smtClean="0"/>
              <a:t>No zero-day approach is feasible</a:t>
            </a:r>
          </a:p>
          <a:p>
            <a:pPr lvl="1"/>
            <a:r>
              <a:rPr lang="en-GB" sz="1800" dirty="0" smtClean="0"/>
              <a:t>Avoiding disruptions</a:t>
            </a:r>
          </a:p>
          <a:p>
            <a:r>
              <a:rPr lang="en-GB" sz="2000" dirty="0" smtClean="0"/>
              <a:t>Identify relevant use cases</a:t>
            </a:r>
          </a:p>
          <a:p>
            <a:pPr lvl="1"/>
            <a:r>
              <a:rPr lang="en-GB" sz="1800" dirty="0" smtClean="0"/>
              <a:t>Emerging services</a:t>
            </a:r>
          </a:p>
          <a:p>
            <a:pPr lvl="1"/>
            <a:r>
              <a:rPr lang="en-GB" sz="1800" dirty="0" smtClean="0"/>
              <a:t>Reuse of equipment still in amortization</a:t>
            </a:r>
          </a:p>
          <a:p>
            <a:pPr lvl="1"/>
            <a:r>
              <a:rPr lang="en-GB" sz="1800" dirty="0" smtClean="0"/>
              <a:t>Leverage on new planned elements </a:t>
            </a:r>
            <a:r>
              <a:rPr lang="en-GB" sz="1800" dirty="0"/>
              <a:t>i</a:t>
            </a:r>
            <a:r>
              <a:rPr lang="en-GB" sz="1800" dirty="0" smtClean="0"/>
              <a:t>n architecture</a:t>
            </a:r>
          </a:p>
          <a:p>
            <a:r>
              <a:rPr lang="en-GB" sz="2000" dirty="0" smtClean="0"/>
              <a:t>Plan for phased deployments</a:t>
            </a:r>
          </a:p>
          <a:p>
            <a:pPr lvl="1"/>
            <a:r>
              <a:rPr lang="en-GB" sz="1800" dirty="0" smtClean="0"/>
              <a:t>Interworking with existing infrastructure</a:t>
            </a:r>
          </a:p>
          <a:p>
            <a:pPr lvl="1"/>
            <a:r>
              <a:rPr lang="en-GB" sz="1800" dirty="0" smtClean="0"/>
              <a:t>Not breaking current operational practice</a:t>
            </a:r>
          </a:p>
          <a:p>
            <a:r>
              <a:rPr lang="en-GB" sz="2000" dirty="0" smtClean="0"/>
              <a:t>Take advantage of </a:t>
            </a:r>
            <a:r>
              <a:rPr lang="en-GB" sz="2000" dirty="0" smtClean="0"/>
              <a:t>virtualization advantages</a:t>
            </a:r>
            <a:endParaRPr lang="en-GB" sz="2000" dirty="0" smtClean="0"/>
          </a:p>
          <a:p>
            <a:pPr lvl="1"/>
            <a:r>
              <a:rPr lang="en-GB" sz="1800" dirty="0" smtClean="0"/>
              <a:t>Flexibility</a:t>
            </a:r>
          </a:p>
          <a:p>
            <a:pPr lvl="1"/>
            <a:r>
              <a:rPr lang="en-GB" sz="1800" dirty="0" smtClean="0"/>
              <a:t>Extensibility</a:t>
            </a:r>
          </a:p>
          <a:p>
            <a:pPr lvl="1"/>
            <a:r>
              <a:rPr lang="en-GB" sz="1800" dirty="0" smtClean="0"/>
              <a:t>Reusability</a:t>
            </a:r>
            <a:endParaRPr lang="en-GB" sz="2000" dirty="0" smtClean="0"/>
          </a:p>
          <a:p>
            <a:endParaRPr lang="en-GB" sz="2000" dirty="0"/>
          </a:p>
        </p:txBody>
      </p:sp>
      <p:grpSp>
        <p:nvGrpSpPr>
          <p:cNvPr id="9" name="43 Grupo"/>
          <p:cNvGrpSpPr/>
          <p:nvPr/>
        </p:nvGrpSpPr>
        <p:grpSpPr>
          <a:xfrm>
            <a:off x="5652120" y="1628803"/>
            <a:ext cx="1296144" cy="993820"/>
            <a:chOff x="523332" y="1196753"/>
            <a:chExt cx="1582871" cy="1213668"/>
          </a:xfrm>
        </p:grpSpPr>
        <p:pic>
          <p:nvPicPr>
            <p:cNvPr id="10" name="48 Imagen" descr="090409-deep-packet-inspecti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680" y="1196753"/>
              <a:ext cx="1407523" cy="1198613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 l="5556" r="5967"/>
            <a:stretch>
              <a:fillRect/>
            </a:stretch>
          </p:blipFill>
          <p:spPr bwMode="auto">
            <a:xfrm>
              <a:off x="523332" y="1910705"/>
              <a:ext cx="480711" cy="499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47 Grupo"/>
          <p:cNvGrpSpPr/>
          <p:nvPr/>
        </p:nvGrpSpPr>
        <p:grpSpPr>
          <a:xfrm>
            <a:off x="7380321" y="2204864"/>
            <a:ext cx="1337127" cy="1220429"/>
            <a:chOff x="630837" y="2771180"/>
            <a:chExt cx="1769550" cy="1700119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3886" y="3042940"/>
              <a:ext cx="1690858" cy="116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3569" y="2771180"/>
              <a:ext cx="770410" cy="830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35 CuadroTexto"/>
            <p:cNvSpPr txBox="1"/>
            <p:nvPr/>
          </p:nvSpPr>
          <p:spPr>
            <a:xfrm>
              <a:off x="630837" y="4042550"/>
              <a:ext cx="1769550" cy="428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u="none" dirty="0" smtClean="0">
                  <a:solidFill>
                    <a:schemeClr val="bg2"/>
                  </a:solidFill>
                  <a:latin typeface="+mn-lt"/>
                  <a:cs typeface="Calibri" pitchFamily="34" charset="0"/>
                </a:rPr>
                <a:t>Soft-Node</a:t>
              </a:r>
              <a:endParaRPr lang="en-GB" sz="1400" b="1" u="none" dirty="0">
                <a:solidFill>
                  <a:schemeClr val="bg2"/>
                </a:solidFill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16" name="Picture 3" descr="C:\Users\ibrahim\Desktop\SAIL\Demo Lisboa\DEMO_lisboa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83" y="3789041"/>
            <a:ext cx="67594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openflow.org/img/newlogo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2149" y="3501017"/>
            <a:ext cx="1568175" cy="41510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grpSp>
        <p:nvGrpSpPr>
          <p:cNvPr id="18" name="50 Grupo"/>
          <p:cNvGrpSpPr/>
          <p:nvPr/>
        </p:nvGrpSpPr>
        <p:grpSpPr>
          <a:xfrm>
            <a:off x="7380312" y="4365107"/>
            <a:ext cx="1080120" cy="1040879"/>
            <a:chOff x="684243" y="4788451"/>
            <a:chExt cx="1421959" cy="1370296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95219" y="4788451"/>
              <a:ext cx="1062010" cy="106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895219" y="5184384"/>
              <a:ext cx="353673" cy="149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895219" y="5326753"/>
              <a:ext cx="353673" cy="149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895219" y="5469122"/>
              <a:ext cx="353673" cy="149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895219" y="5611491"/>
              <a:ext cx="353673" cy="149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28 CuadroTexto"/>
            <p:cNvSpPr txBox="1"/>
            <p:nvPr/>
          </p:nvSpPr>
          <p:spPr>
            <a:xfrm>
              <a:off x="684243" y="5753565"/>
              <a:ext cx="1421959" cy="4051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2"/>
                  </a:solidFill>
                  <a:latin typeface="+mn-lt"/>
                  <a:cs typeface="Calibri" pitchFamily="34" charset="0"/>
                </a:rPr>
                <a:t>DS </a:t>
              </a:r>
              <a:r>
                <a:rPr lang="en-GB" sz="1400" b="1" dirty="0" err="1" smtClean="0">
                  <a:solidFill>
                    <a:schemeClr val="bg2"/>
                  </a:solidFill>
                  <a:latin typeface="+mn-lt"/>
                  <a:cs typeface="Calibri" pitchFamily="34" charset="0"/>
                </a:rPr>
                <a:t>vCPE</a:t>
              </a:r>
              <a:endParaRPr lang="en-GB" sz="1400" b="1" dirty="0">
                <a:solidFill>
                  <a:schemeClr val="bg2"/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17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Rectángulo redondeado"/>
          <p:cNvSpPr/>
          <p:nvPr/>
        </p:nvSpPr>
        <p:spPr bwMode="auto">
          <a:xfrm>
            <a:off x="4764628" y="3809194"/>
            <a:ext cx="4235164" cy="1342481"/>
          </a:xfrm>
          <a:prstGeom prst="roundRect">
            <a:avLst>
              <a:gd name="adj" fmla="val 4815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400" u="none" kern="0" smtClean="0">
              <a:solidFill>
                <a:srgbClr val="FFFFFF"/>
              </a:solidFill>
              <a:latin typeface="Arial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4" name="53 Rectángulo redondeado"/>
          <p:cNvSpPr/>
          <p:nvPr/>
        </p:nvSpPr>
        <p:spPr bwMode="auto">
          <a:xfrm>
            <a:off x="358168" y="3830196"/>
            <a:ext cx="3938396" cy="1254989"/>
          </a:xfrm>
          <a:prstGeom prst="roundRect">
            <a:avLst>
              <a:gd name="adj" fmla="val 4815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400" u="none" kern="0" smtClean="0">
              <a:solidFill>
                <a:srgbClr val="FFFFFF"/>
              </a:solidFill>
              <a:latin typeface="Arial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5" name="CuadroTexto 3"/>
          <p:cNvSpPr txBox="1"/>
          <p:nvPr/>
        </p:nvSpPr>
        <p:spPr>
          <a:xfrm>
            <a:off x="323528" y="3830204"/>
            <a:ext cx="39370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200" b="1" u="none" dirty="0" smtClean="0">
                <a:solidFill>
                  <a:srgbClr val="123E51"/>
                </a:solidFill>
                <a:latin typeface="Arial"/>
              </a:rPr>
              <a:t>Simple, stable </a:t>
            </a:r>
            <a:r>
              <a:rPr lang="en-GB" sz="1200" u="none" dirty="0" smtClean="0">
                <a:solidFill>
                  <a:srgbClr val="123E51"/>
                </a:solidFill>
                <a:latin typeface="Arial"/>
              </a:rPr>
              <a:t>along the time and </a:t>
            </a:r>
            <a:r>
              <a:rPr lang="en-GB" sz="1200" b="1" u="none" dirty="0" smtClean="0">
                <a:solidFill>
                  <a:srgbClr val="123E51"/>
                </a:solidFill>
                <a:latin typeface="Arial"/>
              </a:rPr>
              <a:t>cheaper</a:t>
            </a:r>
            <a:r>
              <a:rPr lang="en-GB" sz="1200" u="none" dirty="0" smtClean="0">
                <a:solidFill>
                  <a:srgbClr val="123E51"/>
                </a:solidFill>
                <a:latin typeface="Arial"/>
              </a:rPr>
              <a:t> customer premises equipment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1200" b="1" u="none" dirty="0" smtClean="0">
              <a:solidFill>
                <a:srgbClr val="123E51"/>
              </a:solidFill>
              <a:latin typeface="Arial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200" b="1" u="none" dirty="0" smtClean="0">
                <a:solidFill>
                  <a:srgbClr val="123E51"/>
                </a:solidFill>
                <a:latin typeface="Arial"/>
              </a:rPr>
              <a:t>Quick and transparent </a:t>
            </a:r>
            <a:r>
              <a:rPr lang="en-GB" sz="1200" u="none" dirty="0" smtClean="0">
                <a:solidFill>
                  <a:srgbClr val="123E51"/>
                </a:solidFill>
                <a:latin typeface="Arial"/>
              </a:rPr>
              <a:t>migration to </a:t>
            </a:r>
            <a:r>
              <a:rPr lang="en-GB" sz="1200" b="1" u="none" dirty="0" smtClean="0">
                <a:solidFill>
                  <a:srgbClr val="123E51"/>
                </a:solidFill>
                <a:latin typeface="Arial"/>
              </a:rPr>
              <a:t>IPv6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1200" u="none" dirty="0">
              <a:solidFill>
                <a:srgbClr val="123E51"/>
              </a:solidFill>
              <a:latin typeface="Arial"/>
            </a:endParaRPr>
          </a:p>
        </p:txBody>
      </p:sp>
      <p:sp>
        <p:nvSpPr>
          <p:cNvPr id="56" name="CuadroTexto 3"/>
          <p:cNvSpPr txBox="1"/>
          <p:nvPr/>
        </p:nvSpPr>
        <p:spPr>
          <a:xfrm>
            <a:off x="4692620" y="3766684"/>
            <a:ext cx="4214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200" b="1" u="none" dirty="0" smtClean="0">
                <a:solidFill>
                  <a:srgbClr val="123E51"/>
                </a:solidFill>
                <a:latin typeface="Arial"/>
              </a:rPr>
              <a:t>Service evolution and operation </a:t>
            </a:r>
            <a:r>
              <a:rPr lang="en-GB" sz="1200" u="none" dirty="0" smtClean="0">
                <a:solidFill>
                  <a:srgbClr val="123E51"/>
                </a:solidFill>
                <a:latin typeface="Arial"/>
              </a:rPr>
              <a:t>is supported </a:t>
            </a:r>
            <a:r>
              <a:rPr lang="en-GB" sz="1200" b="1" u="none" dirty="0" smtClean="0">
                <a:solidFill>
                  <a:srgbClr val="123E51"/>
                </a:solidFill>
                <a:latin typeface="Arial"/>
              </a:rPr>
              <a:t>inside </a:t>
            </a:r>
            <a:r>
              <a:rPr lang="en-GB" sz="1200" b="1" u="none" dirty="0" err="1" smtClean="0">
                <a:solidFill>
                  <a:srgbClr val="123E51"/>
                </a:solidFill>
                <a:latin typeface="Arial"/>
              </a:rPr>
              <a:t>telco</a:t>
            </a:r>
            <a:r>
              <a:rPr lang="en-GB" sz="1200" b="1" u="none" dirty="0" smtClean="0">
                <a:solidFill>
                  <a:srgbClr val="123E51"/>
                </a:solidFill>
                <a:latin typeface="Arial"/>
              </a:rPr>
              <a:t> network</a:t>
            </a:r>
            <a:endParaRPr lang="en-GB" sz="1200" u="none" dirty="0" smtClean="0">
              <a:solidFill>
                <a:srgbClr val="123E51"/>
              </a:solidFill>
              <a:latin typeface="Arial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200" b="1" u="none" dirty="0" smtClean="0">
                <a:solidFill>
                  <a:srgbClr val="123E51"/>
                </a:solidFill>
                <a:latin typeface="Arial"/>
              </a:rPr>
              <a:t>Monetize cloud and video </a:t>
            </a:r>
            <a:r>
              <a:rPr lang="en-GB" sz="1200" u="none" dirty="0" smtClean="0">
                <a:solidFill>
                  <a:srgbClr val="123E51"/>
                </a:solidFill>
                <a:latin typeface="Arial"/>
              </a:rPr>
              <a:t>services (virtual set top box)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200" u="none" dirty="0" smtClean="0">
                <a:solidFill>
                  <a:srgbClr val="123E51"/>
                </a:solidFill>
                <a:latin typeface="Arial"/>
              </a:rPr>
              <a:t>Monetize </a:t>
            </a:r>
            <a:r>
              <a:rPr lang="en-GB" sz="1200" b="1" u="none" dirty="0" smtClean="0">
                <a:solidFill>
                  <a:srgbClr val="123E51"/>
                </a:solidFill>
                <a:latin typeface="Arial"/>
              </a:rPr>
              <a:t>security and digital identity </a:t>
            </a:r>
            <a:r>
              <a:rPr lang="en-GB" sz="1200" u="none" dirty="0" smtClean="0">
                <a:solidFill>
                  <a:srgbClr val="123E51"/>
                </a:solidFill>
                <a:latin typeface="Arial"/>
              </a:rPr>
              <a:t>features </a:t>
            </a:r>
            <a:endParaRPr lang="en-GB" sz="1200" u="none" dirty="0">
              <a:solidFill>
                <a:srgbClr val="123E51"/>
              </a:solidFill>
              <a:latin typeface="Arial"/>
            </a:endParaRPr>
          </a:p>
        </p:txBody>
      </p:sp>
      <p:grpSp>
        <p:nvGrpSpPr>
          <p:cNvPr id="86" name="85 Grupo"/>
          <p:cNvGrpSpPr/>
          <p:nvPr/>
        </p:nvGrpSpPr>
        <p:grpSpPr>
          <a:xfrm>
            <a:off x="5940162" y="5445224"/>
            <a:ext cx="2961593" cy="792088"/>
            <a:chOff x="3563888" y="620688"/>
            <a:chExt cx="2961593" cy="792088"/>
          </a:xfrm>
        </p:grpSpPr>
        <p:sp>
          <p:nvSpPr>
            <p:cNvPr id="52" name="51 Rectángulo redondeado"/>
            <p:cNvSpPr/>
            <p:nvPr/>
          </p:nvSpPr>
          <p:spPr bwMode="auto">
            <a:xfrm>
              <a:off x="3563888" y="980728"/>
              <a:ext cx="2961593" cy="356653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u="none" smtClean="0"/>
            </a:p>
          </p:txBody>
        </p:sp>
        <p:sp>
          <p:nvSpPr>
            <p:cNvPr id="83" name="82 Rectángulo redondeado"/>
            <p:cNvSpPr/>
            <p:nvPr/>
          </p:nvSpPr>
          <p:spPr bwMode="auto">
            <a:xfrm>
              <a:off x="3635895" y="1051042"/>
              <a:ext cx="2006507" cy="21602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ES" u="none" smtClean="0"/>
            </a:p>
          </p:txBody>
        </p:sp>
        <p:grpSp>
          <p:nvGrpSpPr>
            <p:cNvPr id="82" name="81 Grupo"/>
            <p:cNvGrpSpPr/>
            <p:nvPr/>
          </p:nvGrpSpPr>
          <p:grpSpPr>
            <a:xfrm>
              <a:off x="3635896" y="955953"/>
              <a:ext cx="2880320" cy="456823"/>
              <a:chOff x="3635896" y="908720"/>
              <a:chExt cx="2880320" cy="456823"/>
            </a:xfrm>
          </p:grpSpPr>
          <p:sp>
            <p:nvSpPr>
              <p:cNvPr id="76" name="75 Rectángulo"/>
              <p:cNvSpPr/>
              <p:nvPr/>
            </p:nvSpPr>
            <p:spPr bwMode="auto">
              <a:xfrm>
                <a:off x="3635896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GB" sz="1200" u="none" dirty="0" smtClean="0">
                    <a:solidFill>
                      <a:srgbClr val="FFFFFF"/>
                    </a:solidFill>
                  </a:rPr>
                  <a:t>EXPLORE</a:t>
                </a:r>
              </a:p>
            </p:txBody>
          </p:sp>
          <p:sp>
            <p:nvSpPr>
              <p:cNvPr id="77" name="76 Rectángulo"/>
              <p:cNvSpPr/>
              <p:nvPr/>
            </p:nvSpPr>
            <p:spPr bwMode="auto">
              <a:xfrm>
                <a:off x="4460881" y="908720"/>
                <a:ext cx="543167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200" u="none" dirty="0" err="1" smtClean="0">
                    <a:solidFill>
                      <a:srgbClr val="FFFFFF"/>
                    </a:solidFill>
                  </a:rPr>
                  <a:t>PoC</a:t>
                </a:r>
                <a:endParaRPr lang="en-GB" sz="1200" u="none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77 Rectángulo"/>
              <p:cNvSpPr/>
              <p:nvPr/>
            </p:nvSpPr>
            <p:spPr bwMode="auto">
              <a:xfrm>
                <a:off x="5147795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GB" sz="1200" b="1" u="none" dirty="0" smtClean="0">
                    <a:solidFill>
                      <a:srgbClr val="FFFFFF"/>
                    </a:solidFill>
                  </a:rPr>
                  <a:t>TRIAL</a:t>
                </a:r>
              </a:p>
            </p:txBody>
          </p:sp>
          <p:sp>
            <p:nvSpPr>
              <p:cNvPr id="80" name="79 Rectángulo"/>
              <p:cNvSpPr/>
              <p:nvPr/>
            </p:nvSpPr>
            <p:spPr bwMode="auto">
              <a:xfrm>
                <a:off x="5795867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GB" sz="1200" u="none" dirty="0" smtClean="0">
                    <a:solidFill>
                      <a:srgbClr val="123E51"/>
                    </a:solidFill>
                  </a:rPr>
                  <a:t>DEPLOY</a:t>
                </a:r>
              </a:p>
            </p:txBody>
          </p:sp>
        </p:grpSp>
        <p:grpSp>
          <p:nvGrpSpPr>
            <p:cNvPr id="84" name="83 Grupo"/>
            <p:cNvGrpSpPr/>
            <p:nvPr/>
          </p:nvGrpSpPr>
          <p:grpSpPr>
            <a:xfrm>
              <a:off x="4427984" y="980728"/>
              <a:ext cx="1296413" cy="356653"/>
              <a:chOff x="4427984" y="959339"/>
              <a:chExt cx="1296413" cy="450050"/>
            </a:xfrm>
          </p:grpSpPr>
          <p:cxnSp>
            <p:nvCxnSpPr>
              <p:cNvPr id="69" name="68 Conector recto"/>
              <p:cNvCxnSpPr/>
              <p:nvPr/>
            </p:nvCxnSpPr>
            <p:spPr bwMode="auto">
              <a:xfrm>
                <a:off x="4427984" y="959339"/>
                <a:ext cx="0" cy="45005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75" name="74 Conector recto"/>
              <p:cNvCxnSpPr/>
              <p:nvPr/>
            </p:nvCxnSpPr>
            <p:spPr bwMode="auto">
              <a:xfrm>
                <a:off x="5076056" y="959339"/>
                <a:ext cx="0" cy="45005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79" name="78 Conector recto"/>
              <p:cNvCxnSpPr/>
              <p:nvPr/>
            </p:nvCxnSpPr>
            <p:spPr bwMode="auto">
              <a:xfrm>
                <a:off x="5724397" y="959339"/>
                <a:ext cx="0" cy="45005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</p:cxnSp>
        </p:grpSp>
        <p:sp>
          <p:nvSpPr>
            <p:cNvPr id="85" name="84 Rectángulo"/>
            <p:cNvSpPr/>
            <p:nvPr/>
          </p:nvSpPr>
          <p:spPr bwMode="auto">
            <a:xfrm>
              <a:off x="3601988" y="620688"/>
              <a:ext cx="1330052" cy="45682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200" b="1" i="1" u="none" dirty="0" smtClean="0">
                  <a:solidFill>
                    <a:srgbClr val="000000"/>
                  </a:solidFill>
                </a:rPr>
                <a:t>MATURITY LEVEL</a:t>
              </a:r>
            </a:p>
          </p:txBody>
        </p:sp>
      </p:grpSp>
      <p:sp>
        <p:nvSpPr>
          <p:cNvPr id="87" name="86 Rectángulo redondeado"/>
          <p:cNvSpPr/>
          <p:nvPr/>
        </p:nvSpPr>
        <p:spPr bwMode="auto">
          <a:xfrm>
            <a:off x="287210" y="908727"/>
            <a:ext cx="8712591" cy="2582543"/>
          </a:xfrm>
          <a:prstGeom prst="roundRect">
            <a:avLst>
              <a:gd name="adj" fmla="val 3860"/>
            </a:avLst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87 Rectángulo redondeado"/>
          <p:cNvSpPr/>
          <p:nvPr/>
        </p:nvSpPr>
        <p:spPr bwMode="auto">
          <a:xfrm>
            <a:off x="369933" y="1032411"/>
            <a:ext cx="4778141" cy="658653"/>
          </a:xfrm>
          <a:prstGeom prst="round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9" name="88 Conector recto"/>
          <p:cNvCxnSpPr/>
          <p:nvPr/>
        </p:nvCxnSpPr>
        <p:spPr bwMode="auto">
          <a:xfrm>
            <a:off x="3362325" y="3074903"/>
            <a:ext cx="2343150" cy="0"/>
          </a:xfrm>
          <a:prstGeom prst="line">
            <a:avLst/>
          </a:prstGeom>
          <a:solidFill>
            <a:srgbClr val="123E5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89 Rectángulo redondeado"/>
          <p:cNvSpPr/>
          <p:nvPr/>
        </p:nvSpPr>
        <p:spPr bwMode="auto">
          <a:xfrm>
            <a:off x="1353671" y="2472125"/>
            <a:ext cx="1994203" cy="773553"/>
          </a:xfrm>
          <a:prstGeom prst="roundRect">
            <a:avLst/>
          </a:prstGeom>
          <a:solidFill>
            <a:srgbClr val="378DB3">
              <a:alpha val="68000"/>
            </a:srgbClr>
          </a:solidFill>
          <a:ln w="9525" cap="flat" cmpd="sng" algn="ctr">
            <a:solidFill>
              <a:srgbClr val="92929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smtClean="0">
              <a:ln>
                <a:noFill/>
              </a:ln>
              <a:solidFill>
                <a:srgbClr val="123E51"/>
              </a:solidFill>
              <a:effectLst/>
              <a:uLnTx/>
              <a:uFillTx/>
              <a:latin typeface="TheSansCorrespondence" pitchFamily="34" charset="0"/>
            </a:endParaRPr>
          </a:p>
        </p:txBody>
      </p:sp>
      <p:grpSp>
        <p:nvGrpSpPr>
          <p:cNvPr id="91" name="57 Grupo"/>
          <p:cNvGrpSpPr>
            <a:grpSpLocks noChangeAspect="1"/>
          </p:cNvGrpSpPr>
          <p:nvPr/>
        </p:nvGrpSpPr>
        <p:grpSpPr>
          <a:xfrm>
            <a:off x="2247170" y="2671833"/>
            <a:ext cx="597940" cy="448364"/>
            <a:chOff x="2950975" y="4484682"/>
            <a:chExt cx="1595926" cy="1196702"/>
          </a:xfrm>
        </p:grpSpPr>
        <p:pic>
          <p:nvPicPr>
            <p:cNvPr id="92" name="91 Imagen" descr="1195424143626751174switch_jakub_angelis_01_svg_me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7623" y="4484682"/>
              <a:ext cx="967052" cy="606019"/>
            </a:xfrm>
            <a:prstGeom prst="rect">
              <a:avLst/>
            </a:prstGeom>
          </p:spPr>
        </p:pic>
        <p:sp>
          <p:nvSpPr>
            <p:cNvPr id="93" name="230 CuadroTexto"/>
            <p:cNvSpPr txBox="1">
              <a:spLocks noChangeArrowheads="1"/>
            </p:cNvSpPr>
            <p:nvPr/>
          </p:nvSpPr>
          <p:spPr bwMode="auto">
            <a:xfrm>
              <a:off x="2950975" y="5024210"/>
              <a:ext cx="1595926" cy="65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 u="none" smtClean="0">
                  <a:latin typeface="Arial"/>
                </a:rPr>
                <a:t>Switch</a:t>
              </a:r>
              <a:endParaRPr lang="en-GB" sz="1000" b="1" u="none">
                <a:latin typeface="Arial"/>
              </a:endParaRPr>
            </a:p>
          </p:txBody>
        </p:sp>
      </p:grpSp>
      <p:grpSp>
        <p:nvGrpSpPr>
          <p:cNvPr id="94" name="58 Grupo"/>
          <p:cNvGrpSpPr/>
          <p:nvPr/>
        </p:nvGrpSpPr>
        <p:grpSpPr>
          <a:xfrm>
            <a:off x="1353587" y="2616138"/>
            <a:ext cx="990050" cy="505010"/>
            <a:chOff x="1630808" y="4329242"/>
            <a:chExt cx="2492141" cy="1194101"/>
          </a:xfrm>
        </p:grpSpPr>
        <p:pic>
          <p:nvPicPr>
            <p:cNvPr id="95" name="94 Imagen" descr="12065572121317625675no_hope_Wireless_access_point_svg_m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2556570" y="4329242"/>
              <a:ext cx="633442" cy="683934"/>
            </a:xfrm>
            <a:prstGeom prst="rect">
              <a:avLst/>
            </a:prstGeom>
          </p:spPr>
        </p:pic>
        <p:sp>
          <p:nvSpPr>
            <p:cNvPr id="96" name="230 CuadroTexto"/>
            <p:cNvSpPr txBox="1">
              <a:spLocks noChangeArrowheads="1"/>
            </p:cNvSpPr>
            <p:nvPr/>
          </p:nvSpPr>
          <p:spPr bwMode="auto">
            <a:xfrm>
              <a:off x="1630808" y="4941151"/>
              <a:ext cx="2492141" cy="58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 u="none" smtClean="0">
                  <a:latin typeface="Arial"/>
                </a:rPr>
                <a:t>Access Point</a:t>
              </a:r>
              <a:endParaRPr lang="en-GB" sz="1000" b="1" u="none">
                <a:latin typeface="Arial"/>
              </a:endParaRPr>
            </a:p>
          </p:txBody>
        </p:sp>
      </p:grpSp>
      <p:grpSp>
        <p:nvGrpSpPr>
          <p:cNvPr id="97" name="56 Grupo"/>
          <p:cNvGrpSpPr>
            <a:grpSpLocks noChangeAspect="1"/>
          </p:cNvGrpSpPr>
          <p:nvPr/>
        </p:nvGrpSpPr>
        <p:grpSpPr>
          <a:xfrm>
            <a:off x="2771805" y="2598226"/>
            <a:ext cx="633507" cy="530098"/>
            <a:chOff x="3772730" y="3933056"/>
            <a:chExt cx="1509186" cy="1262834"/>
          </a:xfrm>
        </p:grpSpPr>
        <p:sp>
          <p:nvSpPr>
            <p:cNvPr id="98" name="Freeform 9"/>
            <p:cNvSpPr>
              <a:spLocks/>
            </p:cNvSpPr>
            <p:nvPr/>
          </p:nvSpPr>
          <p:spPr bwMode="auto">
            <a:xfrm rot="5400000">
              <a:off x="4247927" y="4212456"/>
              <a:ext cx="676275" cy="117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73"/>
                </a:cxn>
                <a:cxn ang="0">
                  <a:pos x="61" y="54"/>
                </a:cxn>
                <a:cxn ang="0">
                  <a:pos x="79" y="44"/>
                </a:cxn>
                <a:cxn ang="0">
                  <a:pos x="102" y="46"/>
                </a:cxn>
                <a:cxn ang="0">
                  <a:pos x="120" y="60"/>
                </a:cxn>
                <a:cxn ang="0">
                  <a:pos x="127" y="81"/>
                </a:cxn>
                <a:cxn ang="0">
                  <a:pos x="149" y="66"/>
                </a:cxn>
                <a:cxn ang="0">
                  <a:pos x="162" y="50"/>
                </a:cxn>
                <a:cxn ang="0">
                  <a:pos x="183" y="43"/>
                </a:cxn>
                <a:cxn ang="0">
                  <a:pos x="204" y="50"/>
                </a:cxn>
                <a:cxn ang="0">
                  <a:pos x="218" y="66"/>
                </a:cxn>
                <a:cxn ang="0">
                  <a:pos x="240" y="81"/>
                </a:cxn>
                <a:cxn ang="0">
                  <a:pos x="247" y="60"/>
                </a:cxn>
                <a:cxn ang="0">
                  <a:pos x="263" y="46"/>
                </a:cxn>
                <a:cxn ang="0">
                  <a:pos x="286" y="44"/>
                </a:cxn>
                <a:cxn ang="0">
                  <a:pos x="305" y="54"/>
                </a:cxn>
                <a:cxn ang="0">
                  <a:pos x="315" y="73"/>
                </a:cxn>
                <a:cxn ang="0">
                  <a:pos x="337" y="73"/>
                </a:cxn>
                <a:cxn ang="0">
                  <a:pos x="346" y="54"/>
                </a:cxn>
                <a:cxn ang="0">
                  <a:pos x="365" y="44"/>
                </a:cxn>
                <a:cxn ang="0">
                  <a:pos x="388" y="46"/>
                </a:cxn>
                <a:cxn ang="0">
                  <a:pos x="405" y="60"/>
                </a:cxn>
                <a:cxn ang="0">
                  <a:pos x="411" y="81"/>
                </a:cxn>
                <a:cxn ang="0">
                  <a:pos x="433" y="66"/>
                </a:cxn>
                <a:cxn ang="0">
                  <a:pos x="447" y="50"/>
                </a:cxn>
                <a:cxn ang="0">
                  <a:pos x="468" y="43"/>
                </a:cxn>
                <a:cxn ang="0">
                  <a:pos x="489" y="50"/>
                </a:cxn>
                <a:cxn ang="0">
                  <a:pos x="503" y="66"/>
                </a:cxn>
                <a:cxn ang="0">
                  <a:pos x="505" y="89"/>
                </a:cxn>
                <a:cxn ang="0">
                  <a:pos x="495" y="107"/>
                </a:cxn>
                <a:cxn ang="0">
                  <a:pos x="476" y="118"/>
                </a:cxn>
                <a:cxn ang="0">
                  <a:pos x="453" y="115"/>
                </a:cxn>
                <a:cxn ang="0">
                  <a:pos x="437" y="102"/>
                </a:cxn>
                <a:cxn ang="0">
                  <a:pos x="430" y="81"/>
                </a:cxn>
                <a:cxn ang="0">
                  <a:pos x="408" y="96"/>
                </a:cxn>
                <a:cxn ang="0">
                  <a:pos x="394" y="112"/>
                </a:cxn>
                <a:cxn ang="0">
                  <a:pos x="373" y="119"/>
                </a:cxn>
                <a:cxn ang="0">
                  <a:pos x="352" y="112"/>
                </a:cxn>
                <a:cxn ang="0">
                  <a:pos x="338" y="96"/>
                </a:cxn>
                <a:cxn ang="0">
                  <a:pos x="316" y="81"/>
                </a:cxn>
                <a:cxn ang="0">
                  <a:pos x="310" y="102"/>
                </a:cxn>
                <a:cxn ang="0">
                  <a:pos x="293" y="115"/>
                </a:cxn>
                <a:cxn ang="0">
                  <a:pos x="270" y="118"/>
                </a:cxn>
                <a:cxn ang="0">
                  <a:pos x="251" y="107"/>
                </a:cxn>
                <a:cxn ang="0">
                  <a:pos x="241" y="89"/>
                </a:cxn>
                <a:cxn ang="0">
                  <a:pos x="220" y="89"/>
                </a:cxn>
                <a:cxn ang="0">
                  <a:pos x="210" y="107"/>
                </a:cxn>
                <a:cxn ang="0">
                  <a:pos x="191" y="118"/>
                </a:cxn>
                <a:cxn ang="0">
                  <a:pos x="168" y="115"/>
                </a:cxn>
                <a:cxn ang="0">
                  <a:pos x="152" y="102"/>
                </a:cxn>
                <a:cxn ang="0">
                  <a:pos x="145" y="81"/>
                </a:cxn>
                <a:cxn ang="0">
                  <a:pos x="123" y="96"/>
                </a:cxn>
                <a:cxn ang="0">
                  <a:pos x="109" y="112"/>
                </a:cxn>
                <a:cxn ang="0">
                  <a:pos x="87" y="119"/>
                </a:cxn>
                <a:cxn ang="0">
                  <a:pos x="67" y="112"/>
                </a:cxn>
                <a:cxn ang="0">
                  <a:pos x="53" y="96"/>
                </a:cxn>
                <a:cxn ang="0">
                  <a:pos x="0" y="81"/>
                </a:cxn>
              </a:cxnLst>
              <a:rect l="0" t="0" r="r" b="b"/>
              <a:pathLst>
                <a:path w="852" h="149">
                  <a:moveTo>
                    <a:pt x="852" y="149"/>
                  </a:moveTo>
                  <a:lnTo>
                    <a:pt x="852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  <a:lnTo>
                    <a:pt x="51" y="73"/>
                  </a:lnTo>
                  <a:lnTo>
                    <a:pt x="53" y="66"/>
                  </a:lnTo>
                  <a:lnTo>
                    <a:pt x="56" y="60"/>
                  </a:lnTo>
                  <a:lnTo>
                    <a:pt x="61" y="54"/>
                  </a:lnTo>
                  <a:lnTo>
                    <a:pt x="67" y="50"/>
                  </a:lnTo>
                  <a:lnTo>
                    <a:pt x="72" y="46"/>
                  </a:lnTo>
                  <a:lnTo>
                    <a:pt x="79" y="44"/>
                  </a:lnTo>
                  <a:lnTo>
                    <a:pt x="87" y="43"/>
                  </a:lnTo>
                  <a:lnTo>
                    <a:pt x="96" y="44"/>
                  </a:lnTo>
                  <a:lnTo>
                    <a:pt x="102" y="46"/>
                  </a:lnTo>
                  <a:lnTo>
                    <a:pt x="109" y="50"/>
                  </a:lnTo>
                  <a:lnTo>
                    <a:pt x="115" y="54"/>
                  </a:lnTo>
                  <a:lnTo>
                    <a:pt x="120" y="60"/>
                  </a:lnTo>
                  <a:lnTo>
                    <a:pt x="123" y="66"/>
                  </a:lnTo>
                  <a:lnTo>
                    <a:pt x="125" y="73"/>
                  </a:lnTo>
                  <a:lnTo>
                    <a:pt x="127" y="81"/>
                  </a:lnTo>
                  <a:lnTo>
                    <a:pt x="145" y="81"/>
                  </a:lnTo>
                  <a:lnTo>
                    <a:pt x="146" y="73"/>
                  </a:lnTo>
                  <a:lnTo>
                    <a:pt x="149" y="66"/>
                  </a:lnTo>
                  <a:lnTo>
                    <a:pt x="152" y="60"/>
                  </a:lnTo>
                  <a:lnTo>
                    <a:pt x="157" y="54"/>
                  </a:lnTo>
                  <a:lnTo>
                    <a:pt x="162" y="50"/>
                  </a:lnTo>
                  <a:lnTo>
                    <a:pt x="168" y="46"/>
                  </a:lnTo>
                  <a:lnTo>
                    <a:pt x="175" y="44"/>
                  </a:lnTo>
                  <a:lnTo>
                    <a:pt x="183" y="43"/>
                  </a:lnTo>
                  <a:lnTo>
                    <a:pt x="191" y="44"/>
                  </a:lnTo>
                  <a:lnTo>
                    <a:pt x="198" y="46"/>
                  </a:lnTo>
                  <a:lnTo>
                    <a:pt x="204" y="50"/>
                  </a:lnTo>
                  <a:lnTo>
                    <a:pt x="210" y="54"/>
                  </a:lnTo>
                  <a:lnTo>
                    <a:pt x="214" y="60"/>
                  </a:lnTo>
                  <a:lnTo>
                    <a:pt x="218" y="66"/>
                  </a:lnTo>
                  <a:lnTo>
                    <a:pt x="220" y="73"/>
                  </a:lnTo>
                  <a:lnTo>
                    <a:pt x="221" y="81"/>
                  </a:lnTo>
                  <a:lnTo>
                    <a:pt x="240" y="81"/>
                  </a:lnTo>
                  <a:lnTo>
                    <a:pt x="241" y="73"/>
                  </a:lnTo>
                  <a:lnTo>
                    <a:pt x="243" y="66"/>
                  </a:lnTo>
                  <a:lnTo>
                    <a:pt x="247" y="60"/>
                  </a:lnTo>
                  <a:lnTo>
                    <a:pt x="251" y="54"/>
                  </a:lnTo>
                  <a:lnTo>
                    <a:pt x="257" y="50"/>
                  </a:lnTo>
                  <a:lnTo>
                    <a:pt x="263" y="46"/>
                  </a:lnTo>
                  <a:lnTo>
                    <a:pt x="270" y="44"/>
                  </a:lnTo>
                  <a:lnTo>
                    <a:pt x="278" y="43"/>
                  </a:lnTo>
                  <a:lnTo>
                    <a:pt x="286" y="44"/>
                  </a:lnTo>
                  <a:lnTo>
                    <a:pt x="293" y="46"/>
                  </a:lnTo>
                  <a:lnTo>
                    <a:pt x="300" y="50"/>
                  </a:lnTo>
                  <a:lnTo>
                    <a:pt x="305" y="54"/>
                  </a:lnTo>
                  <a:lnTo>
                    <a:pt x="310" y="60"/>
                  </a:lnTo>
                  <a:lnTo>
                    <a:pt x="313" y="66"/>
                  </a:lnTo>
                  <a:lnTo>
                    <a:pt x="315" y="73"/>
                  </a:lnTo>
                  <a:lnTo>
                    <a:pt x="316" y="81"/>
                  </a:lnTo>
                  <a:lnTo>
                    <a:pt x="335" y="81"/>
                  </a:lnTo>
                  <a:lnTo>
                    <a:pt x="337" y="73"/>
                  </a:lnTo>
                  <a:lnTo>
                    <a:pt x="338" y="66"/>
                  </a:lnTo>
                  <a:lnTo>
                    <a:pt x="341" y="60"/>
                  </a:lnTo>
                  <a:lnTo>
                    <a:pt x="346" y="54"/>
                  </a:lnTo>
                  <a:lnTo>
                    <a:pt x="352" y="50"/>
                  </a:lnTo>
                  <a:lnTo>
                    <a:pt x="358" y="46"/>
                  </a:lnTo>
                  <a:lnTo>
                    <a:pt x="365" y="44"/>
                  </a:lnTo>
                  <a:lnTo>
                    <a:pt x="373" y="43"/>
                  </a:lnTo>
                  <a:lnTo>
                    <a:pt x="382" y="44"/>
                  </a:lnTo>
                  <a:lnTo>
                    <a:pt x="388" y="46"/>
                  </a:lnTo>
                  <a:lnTo>
                    <a:pt x="394" y="50"/>
                  </a:lnTo>
                  <a:lnTo>
                    <a:pt x="400" y="54"/>
                  </a:lnTo>
                  <a:lnTo>
                    <a:pt x="405" y="60"/>
                  </a:lnTo>
                  <a:lnTo>
                    <a:pt x="408" y="66"/>
                  </a:lnTo>
                  <a:lnTo>
                    <a:pt x="410" y="73"/>
                  </a:lnTo>
                  <a:lnTo>
                    <a:pt x="411" y="81"/>
                  </a:lnTo>
                  <a:lnTo>
                    <a:pt x="430" y="81"/>
                  </a:lnTo>
                  <a:lnTo>
                    <a:pt x="431" y="73"/>
                  </a:lnTo>
                  <a:lnTo>
                    <a:pt x="433" y="66"/>
                  </a:lnTo>
                  <a:lnTo>
                    <a:pt x="437" y="60"/>
                  </a:lnTo>
                  <a:lnTo>
                    <a:pt x="441" y="54"/>
                  </a:lnTo>
                  <a:lnTo>
                    <a:pt x="447" y="50"/>
                  </a:lnTo>
                  <a:lnTo>
                    <a:pt x="453" y="46"/>
                  </a:lnTo>
                  <a:lnTo>
                    <a:pt x="460" y="44"/>
                  </a:lnTo>
                  <a:lnTo>
                    <a:pt x="468" y="43"/>
                  </a:lnTo>
                  <a:lnTo>
                    <a:pt x="476" y="44"/>
                  </a:lnTo>
                  <a:lnTo>
                    <a:pt x="483" y="46"/>
                  </a:lnTo>
                  <a:lnTo>
                    <a:pt x="489" y="50"/>
                  </a:lnTo>
                  <a:lnTo>
                    <a:pt x="495" y="54"/>
                  </a:lnTo>
                  <a:lnTo>
                    <a:pt x="499" y="60"/>
                  </a:lnTo>
                  <a:lnTo>
                    <a:pt x="503" y="66"/>
                  </a:lnTo>
                  <a:lnTo>
                    <a:pt x="505" y="73"/>
                  </a:lnTo>
                  <a:lnTo>
                    <a:pt x="506" y="81"/>
                  </a:lnTo>
                  <a:lnTo>
                    <a:pt x="505" y="89"/>
                  </a:lnTo>
                  <a:lnTo>
                    <a:pt x="503" y="96"/>
                  </a:lnTo>
                  <a:lnTo>
                    <a:pt x="499" y="102"/>
                  </a:lnTo>
                  <a:lnTo>
                    <a:pt x="495" y="107"/>
                  </a:lnTo>
                  <a:lnTo>
                    <a:pt x="489" y="112"/>
                  </a:lnTo>
                  <a:lnTo>
                    <a:pt x="483" y="115"/>
                  </a:lnTo>
                  <a:lnTo>
                    <a:pt x="476" y="118"/>
                  </a:lnTo>
                  <a:lnTo>
                    <a:pt x="468" y="119"/>
                  </a:lnTo>
                  <a:lnTo>
                    <a:pt x="460" y="118"/>
                  </a:lnTo>
                  <a:lnTo>
                    <a:pt x="453" y="115"/>
                  </a:lnTo>
                  <a:lnTo>
                    <a:pt x="447" y="112"/>
                  </a:lnTo>
                  <a:lnTo>
                    <a:pt x="441" y="107"/>
                  </a:lnTo>
                  <a:lnTo>
                    <a:pt x="437" y="102"/>
                  </a:lnTo>
                  <a:lnTo>
                    <a:pt x="433" y="96"/>
                  </a:lnTo>
                  <a:lnTo>
                    <a:pt x="431" y="89"/>
                  </a:lnTo>
                  <a:lnTo>
                    <a:pt x="430" y="81"/>
                  </a:lnTo>
                  <a:lnTo>
                    <a:pt x="411" y="81"/>
                  </a:lnTo>
                  <a:lnTo>
                    <a:pt x="410" y="89"/>
                  </a:lnTo>
                  <a:lnTo>
                    <a:pt x="408" y="96"/>
                  </a:lnTo>
                  <a:lnTo>
                    <a:pt x="405" y="102"/>
                  </a:lnTo>
                  <a:lnTo>
                    <a:pt x="400" y="107"/>
                  </a:lnTo>
                  <a:lnTo>
                    <a:pt x="394" y="112"/>
                  </a:lnTo>
                  <a:lnTo>
                    <a:pt x="388" y="115"/>
                  </a:lnTo>
                  <a:lnTo>
                    <a:pt x="382" y="118"/>
                  </a:lnTo>
                  <a:lnTo>
                    <a:pt x="373" y="119"/>
                  </a:lnTo>
                  <a:lnTo>
                    <a:pt x="365" y="118"/>
                  </a:lnTo>
                  <a:lnTo>
                    <a:pt x="358" y="115"/>
                  </a:lnTo>
                  <a:lnTo>
                    <a:pt x="352" y="112"/>
                  </a:lnTo>
                  <a:lnTo>
                    <a:pt x="346" y="107"/>
                  </a:lnTo>
                  <a:lnTo>
                    <a:pt x="341" y="102"/>
                  </a:lnTo>
                  <a:lnTo>
                    <a:pt x="338" y="96"/>
                  </a:lnTo>
                  <a:lnTo>
                    <a:pt x="337" y="89"/>
                  </a:lnTo>
                  <a:lnTo>
                    <a:pt x="335" y="81"/>
                  </a:lnTo>
                  <a:lnTo>
                    <a:pt x="316" y="81"/>
                  </a:lnTo>
                  <a:lnTo>
                    <a:pt x="315" y="89"/>
                  </a:lnTo>
                  <a:lnTo>
                    <a:pt x="313" y="96"/>
                  </a:lnTo>
                  <a:lnTo>
                    <a:pt x="310" y="102"/>
                  </a:lnTo>
                  <a:lnTo>
                    <a:pt x="305" y="107"/>
                  </a:lnTo>
                  <a:lnTo>
                    <a:pt x="300" y="112"/>
                  </a:lnTo>
                  <a:lnTo>
                    <a:pt x="293" y="115"/>
                  </a:lnTo>
                  <a:lnTo>
                    <a:pt x="286" y="118"/>
                  </a:lnTo>
                  <a:lnTo>
                    <a:pt x="278" y="119"/>
                  </a:lnTo>
                  <a:lnTo>
                    <a:pt x="270" y="118"/>
                  </a:lnTo>
                  <a:lnTo>
                    <a:pt x="263" y="115"/>
                  </a:lnTo>
                  <a:lnTo>
                    <a:pt x="257" y="112"/>
                  </a:lnTo>
                  <a:lnTo>
                    <a:pt x="251" y="107"/>
                  </a:lnTo>
                  <a:lnTo>
                    <a:pt x="247" y="102"/>
                  </a:lnTo>
                  <a:lnTo>
                    <a:pt x="243" y="96"/>
                  </a:lnTo>
                  <a:lnTo>
                    <a:pt x="241" y="89"/>
                  </a:lnTo>
                  <a:lnTo>
                    <a:pt x="240" y="81"/>
                  </a:lnTo>
                  <a:lnTo>
                    <a:pt x="221" y="81"/>
                  </a:lnTo>
                  <a:lnTo>
                    <a:pt x="220" y="89"/>
                  </a:lnTo>
                  <a:lnTo>
                    <a:pt x="218" y="96"/>
                  </a:lnTo>
                  <a:lnTo>
                    <a:pt x="214" y="102"/>
                  </a:lnTo>
                  <a:lnTo>
                    <a:pt x="210" y="107"/>
                  </a:lnTo>
                  <a:lnTo>
                    <a:pt x="204" y="112"/>
                  </a:lnTo>
                  <a:lnTo>
                    <a:pt x="198" y="115"/>
                  </a:lnTo>
                  <a:lnTo>
                    <a:pt x="191" y="118"/>
                  </a:lnTo>
                  <a:lnTo>
                    <a:pt x="183" y="119"/>
                  </a:lnTo>
                  <a:lnTo>
                    <a:pt x="175" y="118"/>
                  </a:lnTo>
                  <a:lnTo>
                    <a:pt x="168" y="115"/>
                  </a:lnTo>
                  <a:lnTo>
                    <a:pt x="162" y="112"/>
                  </a:lnTo>
                  <a:lnTo>
                    <a:pt x="157" y="107"/>
                  </a:lnTo>
                  <a:lnTo>
                    <a:pt x="152" y="102"/>
                  </a:lnTo>
                  <a:lnTo>
                    <a:pt x="149" y="96"/>
                  </a:lnTo>
                  <a:lnTo>
                    <a:pt x="146" y="89"/>
                  </a:lnTo>
                  <a:lnTo>
                    <a:pt x="145" y="81"/>
                  </a:lnTo>
                  <a:lnTo>
                    <a:pt x="127" y="81"/>
                  </a:lnTo>
                  <a:lnTo>
                    <a:pt x="125" y="89"/>
                  </a:lnTo>
                  <a:lnTo>
                    <a:pt x="123" y="96"/>
                  </a:lnTo>
                  <a:lnTo>
                    <a:pt x="120" y="102"/>
                  </a:lnTo>
                  <a:lnTo>
                    <a:pt x="115" y="107"/>
                  </a:lnTo>
                  <a:lnTo>
                    <a:pt x="109" y="112"/>
                  </a:lnTo>
                  <a:lnTo>
                    <a:pt x="102" y="115"/>
                  </a:lnTo>
                  <a:lnTo>
                    <a:pt x="96" y="118"/>
                  </a:lnTo>
                  <a:lnTo>
                    <a:pt x="87" y="119"/>
                  </a:lnTo>
                  <a:lnTo>
                    <a:pt x="79" y="118"/>
                  </a:lnTo>
                  <a:lnTo>
                    <a:pt x="72" y="115"/>
                  </a:lnTo>
                  <a:lnTo>
                    <a:pt x="67" y="112"/>
                  </a:lnTo>
                  <a:lnTo>
                    <a:pt x="61" y="107"/>
                  </a:lnTo>
                  <a:lnTo>
                    <a:pt x="56" y="102"/>
                  </a:lnTo>
                  <a:lnTo>
                    <a:pt x="53" y="96"/>
                  </a:lnTo>
                  <a:lnTo>
                    <a:pt x="51" y="89"/>
                  </a:lnTo>
                  <a:lnTo>
                    <a:pt x="49" y="8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852" y="1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u="none">
                <a:latin typeface="Arial"/>
              </a:endParaRPr>
            </a:p>
          </p:txBody>
        </p:sp>
        <p:sp>
          <p:nvSpPr>
            <p:cNvPr id="99" name="230 CuadroTexto"/>
            <p:cNvSpPr txBox="1">
              <a:spLocks noChangeArrowheads="1"/>
            </p:cNvSpPr>
            <p:nvPr/>
          </p:nvSpPr>
          <p:spPr bwMode="auto">
            <a:xfrm>
              <a:off x="3772730" y="4609326"/>
              <a:ext cx="1509186" cy="58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 b="1" u="none" smtClean="0">
                  <a:latin typeface="Arial"/>
                </a:rPr>
                <a:t>Módem</a:t>
              </a:r>
              <a:endParaRPr lang="en-GB" sz="1000" b="1" u="none">
                <a:latin typeface="Arial"/>
              </a:endParaRPr>
            </a:p>
          </p:txBody>
        </p:sp>
      </p:grpSp>
      <p:sp>
        <p:nvSpPr>
          <p:cNvPr id="100" name="230 CuadroTexto"/>
          <p:cNvSpPr txBox="1">
            <a:spLocks noChangeArrowheads="1"/>
          </p:cNvSpPr>
          <p:nvPr/>
        </p:nvSpPr>
        <p:spPr bwMode="auto">
          <a:xfrm>
            <a:off x="3297370" y="2419071"/>
            <a:ext cx="83227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u="none" smtClean="0">
                <a:solidFill>
                  <a:srgbClr val="043F52"/>
                </a:solidFill>
                <a:latin typeface="Arial"/>
              </a:rPr>
              <a:t>Virtual</a:t>
            </a:r>
          </a:p>
          <a:p>
            <a:r>
              <a:rPr lang="en-GB" sz="1600" b="1" u="none" smtClean="0">
                <a:solidFill>
                  <a:srgbClr val="043F52"/>
                </a:solidFill>
                <a:latin typeface="Arial"/>
              </a:rPr>
              <a:t>CPE</a:t>
            </a:r>
            <a:endParaRPr lang="en-GB" sz="1600" b="1" u="none">
              <a:solidFill>
                <a:srgbClr val="043F52"/>
              </a:solidFill>
              <a:latin typeface="Arial"/>
            </a:endParaRPr>
          </a:p>
        </p:txBody>
      </p:sp>
      <p:grpSp>
        <p:nvGrpSpPr>
          <p:cNvPr id="101" name="100 Grupo"/>
          <p:cNvGrpSpPr/>
          <p:nvPr/>
        </p:nvGrpSpPr>
        <p:grpSpPr>
          <a:xfrm>
            <a:off x="5652120" y="1691065"/>
            <a:ext cx="2810858" cy="1800203"/>
            <a:chOff x="5652120" y="1196752"/>
            <a:chExt cx="3024336" cy="1944216"/>
          </a:xfrm>
        </p:grpSpPr>
        <p:sp>
          <p:nvSpPr>
            <p:cNvPr id="102" name="101 Nube"/>
            <p:cNvSpPr/>
            <p:nvPr/>
          </p:nvSpPr>
          <p:spPr bwMode="auto">
            <a:xfrm>
              <a:off x="5652120" y="1196752"/>
              <a:ext cx="3024336" cy="1944216"/>
            </a:xfrm>
            <a:prstGeom prst="cloud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03" name="153 Grupo"/>
            <p:cNvGrpSpPr/>
            <p:nvPr/>
          </p:nvGrpSpPr>
          <p:grpSpPr>
            <a:xfrm>
              <a:off x="6002250" y="1527439"/>
              <a:ext cx="2242158" cy="1458480"/>
              <a:chOff x="5508104" y="4221088"/>
              <a:chExt cx="2741244" cy="1843398"/>
            </a:xfrm>
          </p:grpSpPr>
          <p:pic>
            <p:nvPicPr>
              <p:cNvPr id="130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FFFFF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4221088"/>
                <a:ext cx="2741244" cy="137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130 Imagen" descr="1195429795336159975juanjo_Router_svg_med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rgbClr val="FFFFFF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36541" y="5155310"/>
                <a:ext cx="1370622" cy="909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131 Imagen" descr="1195429795336159975juanjo_Router_svg_med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rgbClr val="FFFFFF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878726" y="5192620"/>
                <a:ext cx="1314374" cy="8718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4" name="55 Grupo"/>
            <p:cNvGrpSpPr>
              <a:grpSpLocks noChangeAspect="1"/>
            </p:cNvGrpSpPr>
            <p:nvPr/>
          </p:nvGrpSpPr>
          <p:grpSpPr>
            <a:xfrm>
              <a:off x="7581713" y="1814432"/>
              <a:ext cx="463895" cy="615116"/>
              <a:chOff x="3579614" y="3354222"/>
              <a:chExt cx="977618" cy="1296301"/>
            </a:xfrm>
          </p:grpSpPr>
          <p:pic>
            <p:nvPicPr>
              <p:cNvPr id="128" name="127 Imagen" descr="firewall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51083" y="3354222"/>
                <a:ext cx="906149" cy="906149"/>
              </a:xfrm>
              <a:prstGeom prst="rect">
                <a:avLst/>
              </a:prstGeom>
            </p:spPr>
          </p:pic>
          <p:sp>
            <p:nvSpPr>
              <p:cNvPr id="129" name="230 CuadroTexto"/>
              <p:cNvSpPr txBox="1">
                <a:spLocks noChangeArrowheads="1"/>
              </p:cNvSpPr>
              <p:nvPr/>
            </p:nvSpPr>
            <p:spPr bwMode="auto">
              <a:xfrm>
                <a:off x="3579614" y="4090125"/>
                <a:ext cx="870795" cy="560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FW</a:t>
                </a:r>
              </a:p>
            </p:txBody>
          </p:sp>
        </p:grpSp>
        <p:grpSp>
          <p:nvGrpSpPr>
            <p:cNvPr id="105" name="63 Grupo"/>
            <p:cNvGrpSpPr>
              <a:grpSpLocks noChangeAspect="1"/>
            </p:cNvGrpSpPr>
            <p:nvPr/>
          </p:nvGrpSpPr>
          <p:grpSpPr>
            <a:xfrm>
              <a:off x="7695309" y="2383454"/>
              <a:ext cx="658780" cy="460682"/>
              <a:chOff x="2810732" y="5589240"/>
              <a:chExt cx="1742252" cy="1218351"/>
            </a:xfrm>
          </p:grpSpPr>
          <p:pic>
            <p:nvPicPr>
              <p:cNvPr id="125" name="Picture 9" descr="C:\Users\ralds.HI\AppData\Local\Microsoft\Windows\Temporary Internet Files\Content.IE5\C3I80XX6\MC900360628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33559" y="5878509"/>
                <a:ext cx="1001007" cy="237502"/>
              </a:xfrm>
              <a:prstGeom prst="rect">
                <a:avLst/>
              </a:prstGeom>
              <a:noFill/>
            </p:spPr>
          </p:pic>
          <p:pic>
            <p:nvPicPr>
              <p:cNvPr id="126" name="Picture 8" descr="C:\Users\ralds.HI\AppData\Local\Microsoft\Windows\Temporary Internet Files\Content.IE5\FWE8XLXN\MC900234456[1].wm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365780" y="5589240"/>
                <a:ext cx="644021" cy="526771"/>
              </a:xfrm>
              <a:prstGeom prst="rect">
                <a:avLst/>
              </a:prstGeom>
              <a:noFill/>
            </p:spPr>
          </p:pic>
          <p:sp>
            <p:nvSpPr>
              <p:cNvPr id="127" name="230 CuadroTexto"/>
              <p:cNvSpPr txBox="1">
                <a:spLocks noChangeArrowheads="1"/>
              </p:cNvSpPr>
              <p:nvPr/>
            </p:nvSpPr>
            <p:spPr bwMode="auto">
              <a:xfrm>
                <a:off x="2810732" y="6104325"/>
                <a:ext cx="1742252" cy="703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TR-069</a:t>
                </a:r>
              </a:p>
            </p:txBody>
          </p:sp>
        </p:grpSp>
        <p:grpSp>
          <p:nvGrpSpPr>
            <p:cNvPr id="106" name="54 Grupo"/>
            <p:cNvGrpSpPr>
              <a:grpSpLocks noChangeAspect="1"/>
            </p:cNvGrpSpPr>
            <p:nvPr/>
          </p:nvGrpSpPr>
          <p:grpSpPr>
            <a:xfrm>
              <a:off x="7220887" y="2544892"/>
              <a:ext cx="482263" cy="522756"/>
              <a:chOff x="2379052" y="3419696"/>
              <a:chExt cx="1058408" cy="1147273"/>
            </a:xfrm>
          </p:grpSpPr>
          <p:grpSp>
            <p:nvGrpSpPr>
              <p:cNvPr id="119" name="45 Grupo"/>
              <p:cNvGrpSpPr/>
              <p:nvPr/>
            </p:nvGrpSpPr>
            <p:grpSpPr>
              <a:xfrm>
                <a:off x="2628578" y="3419696"/>
                <a:ext cx="591626" cy="557414"/>
                <a:chOff x="4384675" y="5266500"/>
                <a:chExt cx="764183" cy="682780"/>
              </a:xfrm>
            </p:grpSpPr>
            <p:sp>
              <p:nvSpPr>
                <p:cNvPr id="121" name="120 Rectángulo"/>
                <p:cNvSpPr/>
                <p:nvPr/>
              </p:nvSpPr>
              <p:spPr bwMode="auto">
                <a:xfrm>
                  <a:off x="4384675" y="5266500"/>
                  <a:ext cx="764183" cy="682780"/>
                </a:xfrm>
                <a:prstGeom prst="rect">
                  <a:avLst/>
                </a:prstGeom>
                <a:solidFill>
                  <a:srgbClr val="123E51"/>
                </a:solidFill>
                <a:ln w="9525" cap="flat" cmpd="sng" algn="ctr">
                  <a:solidFill>
                    <a:srgbClr val="9292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123E51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2" name="121 Flecha derecha"/>
                <p:cNvSpPr/>
                <p:nvPr/>
              </p:nvSpPr>
              <p:spPr bwMode="auto">
                <a:xfrm>
                  <a:off x="4557232" y="5391866"/>
                  <a:ext cx="447610" cy="106716"/>
                </a:xfrm>
                <a:prstGeom prst="rightArrow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292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123E51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3" name="122 Flecha derecha"/>
                <p:cNvSpPr/>
                <p:nvPr/>
              </p:nvSpPr>
              <p:spPr bwMode="auto">
                <a:xfrm rot="10800000">
                  <a:off x="4557232" y="5544266"/>
                  <a:ext cx="447610" cy="106716"/>
                </a:xfrm>
                <a:prstGeom prst="rightArrow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292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123E51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4" name="123 Flecha derecha"/>
                <p:cNvSpPr/>
                <p:nvPr/>
              </p:nvSpPr>
              <p:spPr bwMode="auto">
                <a:xfrm rot="10800000">
                  <a:off x="4557232" y="5696666"/>
                  <a:ext cx="447610" cy="106716"/>
                </a:xfrm>
                <a:prstGeom prst="rightArrow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9292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123E51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20" name="230 CuadroTexto"/>
              <p:cNvSpPr txBox="1">
                <a:spLocks noChangeArrowheads="1"/>
              </p:cNvSpPr>
              <p:nvPr/>
            </p:nvSpPr>
            <p:spPr bwMode="auto">
              <a:xfrm>
                <a:off x="2379052" y="3983368"/>
                <a:ext cx="1058408" cy="583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NAT</a:t>
                </a:r>
              </a:p>
            </p:txBody>
          </p:sp>
        </p:grpSp>
        <p:grpSp>
          <p:nvGrpSpPr>
            <p:cNvPr id="107" name="65 Grupo"/>
            <p:cNvGrpSpPr>
              <a:grpSpLocks noChangeAspect="1"/>
            </p:cNvGrpSpPr>
            <p:nvPr/>
          </p:nvGrpSpPr>
          <p:grpSpPr>
            <a:xfrm>
              <a:off x="7000296" y="1972197"/>
              <a:ext cx="566682" cy="516051"/>
              <a:chOff x="4671830" y="5451259"/>
              <a:chExt cx="1479528" cy="1347343"/>
            </a:xfrm>
          </p:grpSpPr>
          <p:pic>
            <p:nvPicPr>
              <p:cNvPr id="117" name="Picture 4" descr="C:\Users\ralds.HI\AppData\Local\Microsoft\Windows\Temporary Internet Files\Content.IE5\FWE8XLXN\MC900290439[1].wm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220866" y="5451259"/>
                <a:ext cx="562925" cy="664752"/>
              </a:xfrm>
              <a:prstGeom prst="rect">
                <a:avLst/>
              </a:prstGeom>
              <a:noFill/>
            </p:spPr>
          </p:pic>
          <p:sp>
            <p:nvSpPr>
              <p:cNvPr id="118" name="230 CuadroTexto"/>
              <p:cNvSpPr txBox="1">
                <a:spLocks noChangeArrowheads="1"/>
              </p:cNvSpPr>
              <p:nvPr/>
            </p:nvSpPr>
            <p:spPr bwMode="auto">
              <a:xfrm>
                <a:off x="4671830" y="6104324"/>
                <a:ext cx="1479528" cy="694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UPnP</a:t>
                </a:r>
              </a:p>
            </p:txBody>
          </p:sp>
        </p:grpSp>
        <p:grpSp>
          <p:nvGrpSpPr>
            <p:cNvPr id="108" name="59 Grupo"/>
            <p:cNvGrpSpPr>
              <a:grpSpLocks noChangeAspect="1"/>
            </p:cNvGrpSpPr>
            <p:nvPr/>
          </p:nvGrpSpPr>
          <p:grpSpPr>
            <a:xfrm>
              <a:off x="6666919" y="2443910"/>
              <a:ext cx="589656" cy="633713"/>
              <a:chOff x="1130746" y="4228628"/>
              <a:chExt cx="1275490" cy="1370789"/>
            </a:xfrm>
          </p:grpSpPr>
          <p:pic>
            <p:nvPicPr>
              <p:cNvPr id="115" name="114 Imagen" descr="computer_database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39974" y="4228628"/>
                <a:ext cx="856556" cy="856556"/>
              </a:xfrm>
              <a:prstGeom prst="rect">
                <a:avLst/>
              </a:prstGeom>
            </p:spPr>
          </p:pic>
          <p:sp>
            <p:nvSpPr>
              <p:cNvPr id="116" name="230 CuadroTexto"/>
              <p:cNvSpPr txBox="1">
                <a:spLocks noChangeArrowheads="1"/>
              </p:cNvSpPr>
              <p:nvPr/>
            </p:nvSpPr>
            <p:spPr bwMode="auto">
              <a:xfrm>
                <a:off x="1130746" y="5024207"/>
                <a:ext cx="1275490" cy="575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DHCP</a:t>
                </a:r>
              </a:p>
            </p:txBody>
          </p:sp>
        </p:grpSp>
        <p:grpSp>
          <p:nvGrpSpPr>
            <p:cNvPr id="109" name="60 Grupo"/>
            <p:cNvGrpSpPr>
              <a:grpSpLocks noChangeAspect="1"/>
            </p:cNvGrpSpPr>
            <p:nvPr/>
          </p:nvGrpSpPr>
          <p:grpSpPr>
            <a:xfrm>
              <a:off x="6105550" y="2206456"/>
              <a:ext cx="804711" cy="511126"/>
              <a:chOff x="901869" y="3413438"/>
              <a:chExt cx="1849823" cy="1174954"/>
            </a:xfrm>
          </p:grpSpPr>
          <p:pic>
            <p:nvPicPr>
              <p:cNvPr id="113" name="112 Imagen" descr="1195429795336159975juanjo_Router_svg_me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89991" y="3413438"/>
                <a:ext cx="1050555" cy="696868"/>
              </a:xfrm>
              <a:prstGeom prst="rect">
                <a:avLst/>
              </a:prstGeom>
            </p:spPr>
          </p:pic>
          <p:sp>
            <p:nvSpPr>
              <p:cNvPr id="114" name="230 CuadroTexto"/>
              <p:cNvSpPr txBox="1">
                <a:spLocks noChangeArrowheads="1"/>
              </p:cNvSpPr>
              <p:nvPr/>
            </p:nvSpPr>
            <p:spPr bwMode="auto">
              <a:xfrm>
                <a:off x="901869" y="3977111"/>
                <a:ext cx="1849823" cy="61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IPv4/IPv6</a:t>
                </a:r>
              </a:p>
            </p:txBody>
          </p:sp>
        </p:grpSp>
        <p:grpSp>
          <p:nvGrpSpPr>
            <p:cNvPr id="110" name="104 Grupo"/>
            <p:cNvGrpSpPr/>
            <p:nvPr/>
          </p:nvGrpSpPr>
          <p:grpSpPr>
            <a:xfrm>
              <a:off x="6091342" y="1833794"/>
              <a:ext cx="1000938" cy="316714"/>
              <a:chOff x="2043119" y="1710489"/>
              <a:chExt cx="1820965" cy="576183"/>
            </a:xfrm>
          </p:grpSpPr>
          <p:pic>
            <p:nvPicPr>
              <p:cNvPr id="111" name="Picture 9" descr="C:\Users\ralds.HI\AppData\Local\Microsoft\Windows\Temporary Internet Files\Content.IE5\C3I80XX6\MC900360628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43119" y="1710489"/>
                <a:ext cx="1820965" cy="432048"/>
              </a:xfrm>
              <a:prstGeom prst="rect">
                <a:avLst/>
              </a:prstGeom>
              <a:noFill/>
            </p:spPr>
          </p:pic>
          <p:sp>
            <p:nvSpPr>
              <p:cNvPr id="112" name="230 CuadroTexto"/>
              <p:cNvSpPr txBox="1">
                <a:spLocks noChangeArrowheads="1"/>
              </p:cNvSpPr>
              <p:nvPr/>
            </p:nvSpPr>
            <p:spPr bwMode="auto">
              <a:xfrm>
                <a:off x="2414829" y="1742427"/>
                <a:ext cx="963921" cy="544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STB</a:t>
                </a:r>
              </a:p>
            </p:txBody>
          </p:sp>
        </p:grpSp>
      </p:grpSp>
      <p:sp>
        <p:nvSpPr>
          <p:cNvPr id="133" name="132 Rectángulo"/>
          <p:cNvSpPr/>
          <p:nvPr/>
        </p:nvSpPr>
        <p:spPr bwMode="auto">
          <a:xfrm>
            <a:off x="1043608" y="2400115"/>
            <a:ext cx="3096344" cy="967383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200" b="1" u="none" smtClean="0">
              <a:solidFill>
                <a:srgbClr val="123E51"/>
              </a:solidFill>
              <a:latin typeface="Arial"/>
            </a:endParaRPr>
          </a:p>
        </p:txBody>
      </p:sp>
      <p:pic>
        <p:nvPicPr>
          <p:cNvPr id="134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29292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62" y="2121596"/>
            <a:ext cx="809163" cy="79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134 CuadroTexto"/>
          <p:cNvSpPr txBox="1"/>
          <p:nvPr/>
        </p:nvSpPr>
        <p:spPr>
          <a:xfrm>
            <a:off x="1835706" y="2061391"/>
            <a:ext cx="238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u="none" smtClean="0">
                <a:solidFill>
                  <a:srgbClr val="043F52"/>
                </a:solidFill>
                <a:latin typeface="Arial"/>
              </a:rPr>
              <a:t>Home environment</a:t>
            </a:r>
            <a:endParaRPr lang="en-GB" sz="1800" b="1" i="1" u="none">
              <a:solidFill>
                <a:srgbClr val="043F52"/>
              </a:solidFill>
              <a:latin typeface="Arial"/>
            </a:endParaRPr>
          </a:p>
        </p:txBody>
      </p:sp>
      <p:sp>
        <p:nvSpPr>
          <p:cNvPr id="136" name="135 CuadroTexto"/>
          <p:cNvSpPr txBox="1"/>
          <p:nvPr/>
        </p:nvSpPr>
        <p:spPr>
          <a:xfrm>
            <a:off x="6614649" y="1124751"/>
            <a:ext cx="238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i="1" u="none" smtClean="0">
                <a:solidFill>
                  <a:srgbClr val="043F52"/>
                </a:solidFill>
                <a:latin typeface="Arial"/>
              </a:rPr>
              <a:t>Telco Network environment</a:t>
            </a:r>
            <a:endParaRPr lang="en-GB" sz="1800" b="1" i="1" u="none">
              <a:solidFill>
                <a:srgbClr val="043F52"/>
              </a:solidFill>
              <a:latin typeface="Arial"/>
            </a:endParaRPr>
          </a:p>
        </p:txBody>
      </p:sp>
      <p:sp>
        <p:nvSpPr>
          <p:cNvPr id="137" name="CuadroTexto 3"/>
          <p:cNvSpPr txBox="1"/>
          <p:nvPr/>
        </p:nvSpPr>
        <p:spPr>
          <a:xfrm>
            <a:off x="357859" y="1032411"/>
            <a:ext cx="5078239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u="none" dirty="0" smtClean="0">
                <a:solidFill>
                  <a:srgbClr val="123E51"/>
                </a:solidFill>
                <a:latin typeface="Arial"/>
              </a:rPr>
              <a:t>Shifting network functions </a:t>
            </a:r>
            <a:r>
              <a:rPr lang="en-GB" sz="1600" u="none" dirty="0" smtClean="0">
                <a:solidFill>
                  <a:srgbClr val="123E51"/>
                </a:solidFill>
                <a:latin typeface="Arial"/>
              </a:rPr>
              <a:t>deployed in home environment to the </a:t>
            </a:r>
            <a:r>
              <a:rPr lang="en-GB" sz="1600" b="1" u="none" dirty="0" smtClean="0">
                <a:solidFill>
                  <a:srgbClr val="123E51"/>
                </a:solidFill>
                <a:latin typeface="Arial"/>
              </a:rPr>
              <a:t>network</a:t>
            </a:r>
            <a:r>
              <a:rPr lang="en-GB" sz="1600" u="none" dirty="0" smtClean="0">
                <a:solidFill>
                  <a:srgbClr val="123E51"/>
                </a:solidFill>
                <a:latin typeface="Arial"/>
              </a:rPr>
              <a:t>…</a:t>
            </a:r>
            <a:endParaRPr lang="en-GB" sz="1600" u="none" dirty="0">
              <a:solidFill>
                <a:srgbClr val="123E51"/>
              </a:solidFill>
              <a:latin typeface="Arial"/>
            </a:endParaRPr>
          </a:p>
        </p:txBody>
      </p:sp>
      <p:sp>
        <p:nvSpPr>
          <p:cNvPr id="57" name="56 Arco"/>
          <p:cNvSpPr/>
          <p:nvPr/>
        </p:nvSpPr>
        <p:spPr bwMode="auto">
          <a:xfrm>
            <a:off x="3828252" y="692697"/>
            <a:ext cx="785178" cy="5653499"/>
          </a:xfrm>
          <a:prstGeom prst="arc">
            <a:avLst>
              <a:gd name="adj1" fmla="val 16970438"/>
              <a:gd name="adj2" fmla="val 4733823"/>
            </a:avLst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u="none" smtClean="0"/>
          </a:p>
        </p:txBody>
      </p:sp>
      <p:pic>
        <p:nvPicPr>
          <p:cNvPr id="1028" name="Picture 4" descr="http://upload.wikimedia.org/wikipedia/en/thumb/0/05/Flag_of_Brazil.svg/2000px-Flag_of_Brazil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0" y="5373217"/>
            <a:ext cx="1338499" cy="923331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60 CuadroTexto"/>
          <p:cNvSpPr txBox="1"/>
          <p:nvPr/>
        </p:nvSpPr>
        <p:spPr>
          <a:xfrm>
            <a:off x="1619672" y="5373216"/>
            <a:ext cx="3381050" cy="7207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u="none" dirty="0" smtClean="0">
                <a:solidFill>
                  <a:schemeClr val="tx1"/>
                </a:solidFill>
              </a:rPr>
              <a:t>Live trial today </a:t>
            </a:r>
          </a:p>
          <a:p>
            <a:pPr>
              <a:lnSpc>
                <a:spcPct val="150000"/>
              </a:lnSpc>
            </a:pPr>
            <a:r>
              <a:rPr lang="en-US" sz="1400" i="1" u="none" dirty="0" smtClean="0">
                <a:solidFill>
                  <a:schemeClr val="tx1"/>
                </a:solidFill>
              </a:rPr>
              <a:t>Commercial</a:t>
            </a:r>
            <a:r>
              <a:rPr lang="en-US" sz="1400" b="1" i="1" u="none" dirty="0" smtClean="0">
                <a:solidFill>
                  <a:schemeClr val="tx1"/>
                </a:solidFill>
              </a:rPr>
              <a:t> before end 2014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</a:t>
            </a:r>
            <a:r>
              <a:rPr lang="en-GB" dirty="0"/>
              <a:t>Targets: </a:t>
            </a:r>
            <a:r>
              <a:rPr lang="en-GB" dirty="0" smtClean="0"/>
              <a:t>Virtual Residential CPE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798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827585" y="4322061"/>
            <a:ext cx="3811029" cy="954107"/>
            <a:chOff x="921636" y="4250050"/>
            <a:chExt cx="3002292" cy="954107"/>
          </a:xfrm>
        </p:grpSpPr>
        <p:sp>
          <p:nvSpPr>
            <p:cNvPr id="83" name="82 Rectángulo redondeado"/>
            <p:cNvSpPr/>
            <p:nvPr/>
          </p:nvSpPr>
          <p:spPr bwMode="auto">
            <a:xfrm>
              <a:off x="921636" y="4250050"/>
              <a:ext cx="2906817" cy="954107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GB" sz="1200" u="none" kern="0" smtClean="0">
                <a:solidFill>
                  <a:srgbClr val="FFFFFF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84" name="CuadroTexto 3"/>
            <p:cNvSpPr txBox="1"/>
            <p:nvPr/>
          </p:nvSpPr>
          <p:spPr>
            <a:xfrm>
              <a:off x="982471" y="4399080"/>
              <a:ext cx="2941457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GB" sz="1200" b="1" u="none" dirty="0" smtClean="0">
                  <a:solidFill>
                    <a:srgbClr val="123E51"/>
                  </a:solidFill>
                  <a:latin typeface="Arial"/>
                  <a:cs typeface="+mn-cs"/>
                </a:rPr>
                <a:t>&gt;80 </a:t>
              </a:r>
              <a:r>
                <a:rPr lang="en-GB" sz="1200" b="1" u="none" dirty="0" err="1" smtClean="0">
                  <a:solidFill>
                    <a:srgbClr val="123E51"/>
                  </a:solidFill>
                  <a:latin typeface="Arial"/>
                  <a:cs typeface="+mn-cs"/>
                </a:rPr>
                <a:t>Gbps</a:t>
              </a:r>
              <a:r>
                <a:rPr lang="en-GB" sz="1200" b="1" u="none" dirty="0" smtClean="0">
                  <a:solidFill>
                    <a:srgbClr val="123E51"/>
                  </a:solidFill>
                  <a:latin typeface="Arial"/>
                  <a:cs typeface="+mn-cs"/>
                </a:rPr>
                <a:t> line rate per server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endParaRPr lang="en-GB" sz="1200" u="none" dirty="0" smtClean="0">
                <a:solidFill>
                  <a:srgbClr val="123E51"/>
                </a:solidFill>
                <a:latin typeface="Arial"/>
                <a:cs typeface="+mn-cs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GB" sz="1200" b="1" u="none" dirty="0" smtClean="0">
                  <a:solidFill>
                    <a:srgbClr val="123E51"/>
                  </a:solidFill>
                  <a:latin typeface="Arial"/>
                  <a:cs typeface="+mn-cs"/>
                </a:rPr>
                <a:t>Stable signatures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5386132" y="4347113"/>
            <a:ext cx="3290324" cy="954107"/>
            <a:chOff x="5386132" y="4262900"/>
            <a:chExt cx="3002292" cy="954107"/>
          </a:xfrm>
        </p:grpSpPr>
        <p:sp>
          <p:nvSpPr>
            <p:cNvPr id="89" name="88 Rectángulo redondeado"/>
            <p:cNvSpPr/>
            <p:nvPr/>
          </p:nvSpPr>
          <p:spPr bwMode="auto">
            <a:xfrm>
              <a:off x="5386132" y="4262900"/>
              <a:ext cx="2906817" cy="954107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GB" sz="1200" u="none" kern="0" smtClean="0">
                <a:solidFill>
                  <a:srgbClr val="FFFFFF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0" name="CuadroTexto 3"/>
            <p:cNvSpPr txBox="1"/>
            <p:nvPr/>
          </p:nvSpPr>
          <p:spPr>
            <a:xfrm>
              <a:off x="5446967" y="4319595"/>
              <a:ext cx="2941457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GB" sz="1200" b="1" u="none" smtClean="0">
                  <a:solidFill>
                    <a:srgbClr val="123E51"/>
                  </a:solidFill>
                  <a:latin typeface="Arial"/>
                  <a:cs typeface="+mn-cs"/>
                </a:rPr>
                <a:t>Flexible data analysis and signature upgrade</a:t>
              </a:r>
            </a:p>
            <a:p>
              <a:pPr marL="342900" indent="-342900">
                <a:buFont typeface="Arial" pitchFamily="34" charset="0"/>
                <a:buChar char="•"/>
                <a:defRPr/>
              </a:pPr>
              <a:endParaRPr lang="en-GB" sz="1200" u="none" smtClean="0">
                <a:solidFill>
                  <a:srgbClr val="123E51"/>
                </a:solidFill>
                <a:latin typeface="Arial"/>
                <a:cs typeface="+mn-cs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r>
                <a:rPr lang="en-GB" sz="1200" b="1" u="none" smtClean="0">
                  <a:solidFill>
                    <a:srgbClr val="123E51"/>
                  </a:solidFill>
                  <a:latin typeface="Arial"/>
                  <a:cs typeface="+mn-cs"/>
                </a:rPr>
                <a:t>Forensic analysis feasible.</a:t>
              </a:r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5940160" y="5373216"/>
            <a:ext cx="2961593" cy="792088"/>
            <a:chOff x="3563888" y="620688"/>
            <a:chExt cx="2961593" cy="792088"/>
          </a:xfrm>
        </p:grpSpPr>
        <p:sp>
          <p:nvSpPr>
            <p:cNvPr id="62" name="61 Rectángulo redondeado"/>
            <p:cNvSpPr/>
            <p:nvPr/>
          </p:nvSpPr>
          <p:spPr bwMode="auto">
            <a:xfrm>
              <a:off x="3563888" y="980728"/>
              <a:ext cx="2961593" cy="356653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u="none" smtClean="0">
                <a:cs typeface="+mn-cs"/>
              </a:endParaRPr>
            </a:p>
          </p:txBody>
        </p:sp>
        <p:sp>
          <p:nvSpPr>
            <p:cNvPr id="63" name="62 Rectángulo redondeado"/>
            <p:cNvSpPr/>
            <p:nvPr/>
          </p:nvSpPr>
          <p:spPr bwMode="auto">
            <a:xfrm>
              <a:off x="3635896" y="1051042"/>
              <a:ext cx="1982330" cy="21602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u="none" smtClean="0">
                <a:cs typeface="+mn-cs"/>
              </a:endParaRPr>
            </a:p>
          </p:txBody>
        </p:sp>
        <p:grpSp>
          <p:nvGrpSpPr>
            <p:cNvPr id="64" name="63 Grupo"/>
            <p:cNvGrpSpPr/>
            <p:nvPr/>
          </p:nvGrpSpPr>
          <p:grpSpPr>
            <a:xfrm>
              <a:off x="3635896" y="955953"/>
              <a:ext cx="2880320" cy="456823"/>
              <a:chOff x="3635896" y="908720"/>
              <a:chExt cx="2880320" cy="456823"/>
            </a:xfrm>
          </p:grpSpPr>
          <p:sp>
            <p:nvSpPr>
              <p:cNvPr id="70" name="69 Rectángulo"/>
              <p:cNvSpPr/>
              <p:nvPr/>
            </p:nvSpPr>
            <p:spPr bwMode="auto">
              <a:xfrm>
                <a:off x="3635896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200" u="none" smtClean="0">
                    <a:solidFill>
                      <a:srgbClr val="FFFFFF"/>
                    </a:solidFill>
                  </a:rPr>
                  <a:t>EXPLORE</a:t>
                </a:r>
              </a:p>
            </p:txBody>
          </p:sp>
          <p:sp>
            <p:nvSpPr>
              <p:cNvPr id="71" name="70 Rectángulo"/>
              <p:cNvSpPr/>
              <p:nvPr/>
            </p:nvSpPr>
            <p:spPr bwMode="auto">
              <a:xfrm>
                <a:off x="4355976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200" u="none" smtClean="0">
                    <a:solidFill>
                      <a:srgbClr val="FFFFFF"/>
                    </a:solidFill>
                  </a:rPr>
                  <a:t>PoC</a:t>
                </a:r>
              </a:p>
            </p:txBody>
          </p:sp>
          <p:sp>
            <p:nvSpPr>
              <p:cNvPr id="72" name="71 Rectángulo"/>
              <p:cNvSpPr/>
              <p:nvPr/>
            </p:nvSpPr>
            <p:spPr bwMode="auto">
              <a:xfrm>
                <a:off x="5004048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200" b="1" u="none" smtClean="0">
                    <a:solidFill>
                      <a:schemeClr val="bg1"/>
                    </a:solidFill>
                  </a:rPr>
                  <a:t>TRIAL</a:t>
                </a:r>
              </a:p>
            </p:txBody>
          </p:sp>
          <p:sp>
            <p:nvSpPr>
              <p:cNvPr id="73" name="72 Rectángulo"/>
              <p:cNvSpPr/>
              <p:nvPr/>
            </p:nvSpPr>
            <p:spPr bwMode="auto">
              <a:xfrm>
                <a:off x="5795867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200" u="none" smtClean="0">
                    <a:solidFill>
                      <a:srgbClr val="123E51"/>
                    </a:solidFill>
                  </a:rPr>
                  <a:t>DEPLOY</a:t>
                </a:r>
              </a:p>
            </p:txBody>
          </p:sp>
        </p:grpSp>
        <p:grpSp>
          <p:nvGrpSpPr>
            <p:cNvPr id="65" name="64 Grupo"/>
            <p:cNvGrpSpPr/>
            <p:nvPr/>
          </p:nvGrpSpPr>
          <p:grpSpPr>
            <a:xfrm>
              <a:off x="4427984" y="980728"/>
              <a:ext cx="1296413" cy="356653"/>
              <a:chOff x="4427984" y="959339"/>
              <a:chExt cx="1296413" cy="450050"/>
            </a:xfrm>
          </p:grpSpPr>
          <p:cxnSp>
            <p:nvCxnSpPr>
              <p:cNvPr id="67" name="66 Conector recto"/>
              <p:cNvCxnSpPr/>
              <p:nvPr/>
            </p:nvCxnSpPr>
            <p:spPr bwMode="auto">
              <a:xfrm>
                <a:off x="4427984" y="959339"/>
                <a:ext cx="0" cy="45005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68" name="67 Conector recto"/>
              <p:cNvCxnSpPr/>
              <p:nvPr/>
            </p:nvCxnSpPr>
            <p:spPr bwMode="auto">
              <a:xfrm>
                <a:off x="5076056" y="959339"/>
                <a:ext cx="0" cy="45005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69" name="68 Conector recto"/>
              <p:cNvCxnSpPr/>
              <p:nvPr/>
            </p:nvCxnSpPr>
            <p:spPr bwMode="auto">
              <a:xfrm>
                <a:off x="5724397" y="959339"/>
                <a:ext cx="0" cy="45005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</p:cxnSp>
        </p:grpSp>
        <p:sp>
          <p:nvSpPr>
            <p:cNvPr id="66" name="65 Rectángulo"/>
            <p:cNvSpPr/>
            <p:nvPr/>
          </p:nvSpPr>
          <p:spPr bwMode="auto">
            <a:xfrm>
              <a:off x="3601988" y="620688"/>
              <a:ext cx="1330052" cy="45682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200" b="1" i="1" u="none" smtClean="0">
                  <a:solidFill>
                    <a:srgbClr val="000000"/>
                  </a:solidFill>
                </a:rPr>
                <a:t>MATURITY LEVEL</a:t>
              </a:r>
            </a:p>
          </p:txBody>
        </p:sp>
      </p:grpSp>
      <p:sp>
        <p:nvSpPr>
          <p:cNvPr id="53" name="52 Rectángulo redondeado"/>
          <p:cNvSpPr/>
          <p:nvPr/>
        </p:nvSpPr>
        <p:spPr bwMode="auto">
          <a:xfrm>
            <a:off x="603869" y="1456590"/>
            <a:ext cx="3214498" cy="2525471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u="none" smtClean="0">
              <a:solidFill>
                <a:srgbClr val="000000"/>
              </a:solidFill>
              <a:ea typeface="ヒラギノ角ゴ ProN W3" charset="-128"/>
            </a:endParaRPr>
          </a:p>
        </p:txBody>
      </p:sp>
      <p:sp>
        <p:nvSpPr>
          <p:cNvPr id="54" name="53 Rectángulo"/>
          <p:cNvSpPr/>
          <p:nvPr/>
        </p:nvSpPr>
        <p:spPr bwMode="auto">
          <a:xfrm>
            <a:off x="1348015" y="1804665"/>
            <a:ext cx="1620564" cy="703707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innerShdw blurRad="3048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900" b="1" u="none" smtClean="0">
              <a:solidFill>
                <a:srgbClr val="123E51"/>
              </a:solidFill>
            </a:endParaRPr>
          </a:p>
        </p:txBody>
      </p:sp>
      <p:sp>
        <p:nvSpPr>
          <p:cNvPr id="55" name="54 Flecha derecha"/>
          <p:cNvSpPr/>
          <p:nvPr/>
        </p:nvSpPr>
        <p:spPr bwMode="auto">
          <a:xfrm>
            <a:off x="2704568" y="1933321"/>
            <a:ext cx="3081473" cy="31094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700" b="1" u="none" smtClean="0">
              <a:solidFill>
                <a:srgbClr val="123E51"/>
              </a:solidFill>
              <a:latin typeface="TheSansCorrespondence" pitchFamily="34" charset="0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908148" y="2913969"/>
            <a:ext cx="14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none" smtClean="0">
                <a:solidFill>
                  <a:srgbClr val="FFFFFF"/>
                </a:solidFill>
              </a:rPr>
              <a:t>RAW USER TRAFFIC</a:t>
            </a:r>
            <a:endParaRPr lang="en-GB" sz="1000" u="none">
              <a:solidFill>
                <a:srgbClr val="FFFFFF"/>
              </a:solidFill>
            </a:endParaRPr>
          </a:p>
        </p:txBody>
      </p:sp>
      <p:grpSp>
        <p:nvGrpSpPr>
          <p:cNvPr id="57" name="56 Grupo"/>
          <p:cNvGrpSpPr/>
          <p:nvPr/>
        </p:nvGrpSpPr>
        <p:grpSpPr>
          <a:xfrm>
            <a:off x="5578010" y="2869205"/>
            <a:ext cx="1698013" cy="813039"/>
            <a:chOff x="4980046" y="3593237"/>
            <a:chExt cx="2249897" cy="1212172"/>
          </a:xfrm>
        </p:grpSpPr>
        <p:pic>
          <p:nvPicPr>
            <p:cNvPr id="58" name="Picture 2" descr="http://png-3.findicons.com/files/icons/977/rrze/720/databas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019" y="3593237"/>
              <a:ext cx="1403462" cy="85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http://networkstatic.net/wp-content/uploads/2012/06/OF-logo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012" y="3902144"/>
              <a:ext cx="406503" cy="39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59 CuadroTexto"/>
            <p:cNvSpPr txBox="1"/>
            <p:nvPr/>
          </p:nvSpPr>
          <p:spPr>
            <a:xfrm>
              <a:off x="4980046" y="4346540"/>
              <a:ext cx="2249897" cy="45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none" smtClean="0">
                  <a:solidFill>
                    <a:srgbClr val="123E51"/>
                  </a:solidFill>
                  <a:latin typeface="Arial"/>
                </a:rPr>
                <a:t>OF Controller</a:t>
              </a:r>
              <a:endParaRPr lang="en-GB" sz="1400" u="none">
                <a:solidFill>
                  <a:srgbClr val="123E51"/>
                </a:solidFill>
                <a:latin typeface="Arial"/>
              </a:endParaRPr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1278678" y="2905407"/>
            <a:ext cx="1829717" cy="1015153"/>
            <a:chOff x="1372242" y="5242777"/>
            <a:chExt cx="657070" cy="646981"/>
          </a:xfrm>
        </p:grpSpPr>
        <p:grpSp>
          <p:nvGrpSpPr>
            <p:cNvPr id="75" name="74 Grupo"/>
            <p:cNvGrpSpPr/>
            <p:nvPr/>
          </p:nvGrpSpPr>
          <p:grpSpPr>
            <a:xfrm>
              <a:off x="1372242" y="5242777"/>
              <a:ext cx="570900" cy="646981"/>
              <a:chOff x="1350540" y="4693947"/>
              <a:chExt cx="570900" cy="646981"/>
            </a:xfrm>
          </p:grpSpPr>
          <p:pic>
            <p:nvPicPr>
              <p:cNvPr id="77" name="Picture 31" descr="http://www.takistmr.com/wp-content/uploads/2011/07/cisco-switch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0540" y="4693947"/>
                <a:ext cx="570900" cy="457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http://networkstatic.net/wp-content/uploads/2012/06/OF-logo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42" y="5148012"/>
                <a:ext cx="113148" cy="192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6" name="75 CuadroTexto"/>
            <p:cNvSpPr txBox="1"/>
            <p:nvPr/>
          </p:nvSpPr>
          <p:spPr>
            <a:xfrm>
              <a:off x="1481305" y="5681339"/>
              <a:ext cx="548007" cy="196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u="none" smtClean="0">
                  <a:solidFill>
                    <a:srgbClr val="123E51"/>
                  </a:solidFill>
                  <a:latin typeface="Arial"/>
                </a:rPr>
                <a:t>OF Switch</a:t>
              </a:r>
              <a:endParaRPr lang="en-GB" sz="1400" u="none">
                <a:solidFill>
                  <a:srgbClr val="123E51"/>
                </a:solidFill>
                <a:latin typeface="Arial"/>
              </a:endParaRPr>
            </a:p>
          </p:txBody>
        </p:sp>
      </p:grpSp>
      <p:sp>
        <p:nvSpPr>
          <p:cNvPr id="79" name="78 CuadroTexto"/>
          <p:cNvSpPr txBox="1"/>
          <p:nvPr/>
        </p:nvSpPr>
        <p:spPr>
          <a:xfrm>
            <a:off x="1348023" y="1469844"/>
            <a:ext cx="1050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none" dirty="0" smtClean="0">
                <a:solidFill>
                  <a:srgbClr val="123E51"/>
                </a:solidFill>
                <a:latin typeface="Arial"/>
              </a:rPr>
              <a:t>Deeper</a:t>
            </a:r>
            <a:endParaRPr lang="en-GB" sz="1400" u="none" dirty="0">
              <a:solidFill>
                <a:srgbClr val="123E51"/>
              </a:solidFill>
              <a:latin typeface="Arial"/>
            </a:endParaRPr>
          </a:p>
        </p:txBody>
      </p:sp>
      <p:pic>
        <p:nvPicPr>
          <p:cNvPr id="80" name="Picture 2" descr="http://www.jaspersoft.com/imgRoot/bigdata-explora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53" y="1342789"/>
            <a:ext cx="2462033" cy="137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80 CuadroTexto"/>
          <p:cNvSpPr txBox="1"/>
          <p:nvPr/>
        </p:nvSpPr>
        <p:spPr>
          <a:xfrm>
            <a:off x="5786033" y="1897539"/>
            <a:ext cx="1006246" cy="399604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900" b="1" u="none" smtClean="0">
                <a:solidFill>
                  <a:srgbClr val="FFFFFF"/>
                </a:solidFill>
                <a:cs typeface="Arial" pitchFamily="34" charset="0"/>
              </a:rPr>
              <a:t>REAL-TIME ANALYSIS</a:t>
            </a:r>
          </a:p>
        </p:txBody>
      </p:sp>
      <p:sp>
        <p:nvSpPr>
          <p:cNvPr id="82" name="81 CuadroTexto"/>
          <p:cNvSpPr txBox="1"/>
          <p:nvPr/>
        </p:nvSpPr>
        <p:spPr>
          <a:xfrm>
            <a:off x="6895537" y="1550821"/>
            <a:ext cx="1127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none" smtClean="0">
                <a:solidFill>
                  <a:srgbClr val="123E51"/>
                </a:solidFill>
                <a:latin typeface="Arial"/>
              </a:rPr>
              <a:t>Network Big Data</a:t>
            </a:r>
            <a:endParaRPr lang="en-GB" sz="1200" u="none">
              <a:solidFill>
                <a:srgbClr val="123E51"/>
              </a:solidFill>
              <a:latin typeface="Arial"/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1539159" y="1934713"/>
            <a:ext cx="1148627" cy="421135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000" b="1" u="none" dirty="0" smtClean="0">
                <a:solidFill>
                  <a:srgbClr val="FFFFFF"/>
                </a:solidFill>
                <a:cs typeface="Arial" pitchFamily="34" charset="0"/>
              </a:rPr>
              <a:t>RELEVANT INFO</a:t>
            </a:r>
            <a:endParaRPr lang="en-GB" sz="1000" b="1" u="none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3374031" y="1965765"/>
            <a:ext cx="15105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u="none" smtClean="0">
                <a:latin typeface="Arial"/>
              </a:rPr>
              <a:t>Metadata interface</a:t>
            </a:r>
          </a:p>
        </p:txBody>
      </p:sp>
      <p:sp>
        <p:nvSpPr>
          <p:cNvPr id="93" name="92 Flecha derecha"/>
          <p:cNvSpPr/>
          <p:nvPr/>
        </p:nvSpPr>
        <p:spPr bwMode="auto">
          <a:xfrm rot="16200000">
            <a:off x="1482488" y="2638565"/>
            <a:ext cx="979260" cy="416065"/>
          </a:xfrm>
          <a:prstGeom prst="rightArrow">
            <a:avLst>
              <a:gd name="adj1" fmla="val 50000"/>
              <a:gd name="adj2" fmla="val 53853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GB" sz="700" u="none" smtClean="0"/>
          </a:p>
        </p:txBody>
      </p:sp>
      <p:sp>
        <p:nvSpPr>
          <p:cNvPr id="94" name="93 Flecha doblada hacia arriba"/>
          <p:cNvSpPr/>
          <p:nvPr/>
        </p:nvSpPr>
        <p:spPr bwMode="auto">
          <a:xfrm flipH="1" flipV="1">
            <a:off x="6548818" y="1412131"/>
            <a:ext cx="1543776" cy="316252"/>
          </a:xfrm>
          <a:prstGeom prst="bentUpArrow">
            <a:avLst>
              <a:gd name="adj1" fmla="val 6618"/>
              <a:gd name="adj2" fmla="val 9529"/>
              <a:gd name="adj3" fmla="val 25368"/>
            </a:avLst>
          </a:prstGeom>
          <a:solidFill>
            <a:srgbClr val="FF99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GB" sz="700" u="none" smtClean="0">
              <a:latin typeface="Arial"/>
            </a:endParaRPr>
          </a:p>
        </p:txBody>
      </p:sp>
      <p:sp>
        <p:nvSpPr>
          <p:cNvPr id="95" name="94 Flecha derecha"/>
          <p:cNvSpPr/>
          <p:nvPr/>
        </p:nvSpPr>
        <p:spPr bwMode="auto">
          <a:xfrm>
            <a:off x="655339" y="3201813"/>
            <a:ext cx="3096656" cy="363139"/>
          </a:xfrm>
          <a:prstGeom prst="rightArrow">
            <a:avLst>
              <a:gd name="adj1" fmla="val 50000"/>
              <a:gd name="adj2" fmla="val 73085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GB" sz="700" u="none" smtClean="0"/>
          </a:p>
        </p:txBody>
      </p:sp>
      <p:sp>
        <p:nvSpPr>
          <p:cNvPr id="96" name="95 CuadroTexto"/>
          <p:cNvSpPr txBox="1"/>
          <p:nvPr/>
        </p:nvSpPr>
        <p:spPr>
          <a:xfrm>
            <a:off x="682684" y="3256611"/>
            <a:ext cx="1497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none" smtClean="0">
                <a:solidFill>
                  <a:srgbClr val="FFFFFF"/>
                </a:solidFill>
              </a:rPr>
              <a:t>RAW USER TRAFFIC</a:t>
            </a:r>
            <a:endParaRPr lang="en-GB" sz="1000" u="none">
              <a:solidFill>
                <a:srgbClr val="FFFFFF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2110800" y="3150555"/>
            <a:ext cx="1174750" cy="397983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1050" b="1" u="none" dirty="0" smtClean="0">
                <a:solidFill>
                  <a:srgbClr val="FFFFFF"/>
                </a:solidFill>
                <a:cs typeface="Arial" pitchFamily="34" charset="0"/>
              </a:rPr>
              <a:t>MITIGATION</a:t>
            </a:r>
            <a:endParaRPr lang="en-GB" sz="1050" b="1" u="none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1301944" y="2640769"/>
            <a:ext cx="725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u="none" smtClean="0">
                <a:solidFill>
                  <a:srgbClr val="123E51"/>
                </a:solidFill>
                <a:latin typeface="Arial"/>
              </a:rPr>
              <a:t>Copy</a:t>
            </a:r>
            <a:endParaRPr lang="en-GB" sz="1050" u="none">
              <a:solidFill>
                <a:srgbClr val="123E51"/>
              </a:solidFill>
              <a:latin typeface="Arial"/>
            </a:endParaRPr>
          </a:p>
        </p:txBody>
      </p:sp>
      <p:cxnSp>
        <p:nvCxnSpPr>
          <p:cNvPr id="99" name="98 Conector recto de flecha"/>
          <p:cNvCxnSpPr/>
          <p:nvPr/>
        </p:nvCxnSpPr>
        <p:spPr bwMode="auto">
          <a:xfrm flipH="1">
            <a:off x="6340786" y="2382951"/>
            <a:ext cx="1" cy="542031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28575" cap="flat" cmpd="sng" algn="ctr">
            <a:solidFill>
              <a:srgbClr val="7030A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99 CuadroTexto"/>
          <p:cNvSpPr txBox="1"/>
          <p:nvPr/>
        </p:nvSpPr>
        <p:spPr>
          <a:xfrm>
            <a:off x="6826202" y="2944788"/>
            <a:ext cx="899647" cy="39960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900" b="1" u="none" dirty="0" smtClean="0">
                <a:solidFill>
                  <a:srgbClr val="FFFFFF"/>
                </a:solidFill>
                <a:cs typeface="Arial" pitchFamily="34" charset="0"/>
              </a:rPr>
              <a:t>POLICY DECISIONS</a:t>
            </a:r>
            <a:endParaRPr lang="en-GB" sz="900" b="1" u="none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6436540" y="2450615"/>
            <a:ext cx="83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u="none" dirty="0" smtClean="0">
                <a:solidFill>
                  <a:srgbClr val="123E51"/>
                </a:solidFill>
                <a:latin typeface="Arial"/>
              </a:rPr>
              <a:t>Security</a:t>
            </a:r>
          </a:p>
          <a:p>
            <a:r>
              <a:rPr lang="en-GB" sz="1000" b="1" u="none" dirty="0" smtClean="0">
                <a:solidFill>
                  <a:srgbClr val="123E51"/>
                </a:solidFill>
                <a:latin typeface="Arial"/>
              </a:rPr>
              <a:t>Alarms</a:t>
            </a:r>
            <a:endParaRPr lang="en-GB" sz="1000" u="none" dirty="0">
              <a:solidFill>
                <a:srgbClr val="123E51"/>
              </a:solidFill>
              <a:latin typeface="Arial"/>
            </a:endParaRPr>
          </a:p>
        </p:txBody>
      </p:sp>
      <p:cxnSp>
        <p:nvCxnSpPr>
          <p:cNvPr id="102" name="101 Conector recto de flecha"/>
          <p:cNvCxnSpPr/>
          <p:nvPr/>
        </p:nvCxnSpPr>
        <p:spPr bwMode="auto">
          <a:xfrm flipH="1">
            <a:off x="2873585" y="2983845"/>
            <a:ext cx="3051136" cy="0"/>
          </a:xfrm>
          <a:prstGeom prst="straightConnector1">
            <a:avLst/>
          </a:prstGeom>
          <a:blipFill dpi="0" rotWithShape="0">
            <a:blip/>
            <a:srcRect/>
            <a:tile tx="0" ty="0" sx="100000" sy="100000" flip="none" algn="tl"/>
          </a:blipFill>
          <a:ln w="28575" cap="flat" cmpd="sng" algn="ctr">
            <a:solidFill>
              <a:srgbClr val="7030A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102 CuadroTexto"/>
          <p:cNvSpPr txBox="1"/>
          <p:nvPr/>
        </p:nvSpPr>
        <p:spPr>
          <a:xfrm>
            <a:off x="3913744" y="2710657"/>
            <a:ext cx="1224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none" smtClean="0">
                <a:solidFill>
                  <a:srgbClr val="123E51"/>
                </a:solidFill>
                <a:latin typeface="Arial"/>
              </a:rPr>
              <a:t>OpenFlow</a:t>
            </a:r>
            <a:endParaRPr lang="en-GB" sz="1200" u="none">
              <a:solidFill>
                <a:srgbClr val="123E51"/>
              </a:solidFill>
              <a:latin typeface="Arial"/>
            </a:endParaRPr>
          </a:p>
        </p:txBody>
      </p:sp>
      <p:sp>
        <p:nvSpPr>
          <p:cNvPr id="104" name="103 CuadroTexto"/>
          <p:cNvSpPr txBox="1"/>
          <p:nvPr/>
        </p:nvSpPr>
        <p:spPr>
          <a:xfrm>
            <a:off x="6792280" y="1212063"/>
            <a:ext cx="1317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u="none" smtClean="0"/>
              <a:t>Other data</a:t>
            </a:r>
            <a:endParaRPr lang="en-GB" sz="1000" u="none"/>
          </a:p>
        </p:txBody>
      </p:sp>
      <p:sp>
        <p:nvSpPr>
          <p:cNvPr id="105" name="104 Flecha derecha"/>
          <p:cNvSpPr/>
          <p:nvPr/>
        </p:nvSpPr>
        <p:spPr bwMode="auto">
          <a:xfrm>
            <a:off x="6826197" y="2105574"/>
            <a:ext cx="658011" cy="99335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700" b="1" u="none" smtClean="0">
              <a:solidFill>
                <a:srgbClr val="123E51"/>
              </a:solidFill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6859944" y="2174913"/>
            <a:ext cx="937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u="none" smtClean="0">
                <a:latin typeface="Arial"/>
              </a:rPr>
              <a:t>xDRs</a:t>
            </a:r>
          </a:p>
        </p:txBody>
      </p:sp>
      <p:sp>
        <p:nvSpPr>
          <p:cNvPr id="127" name="126 CuadroTexto"/>
          <p:cNvSpPr txBox="1"/>
          <p:nvPr/>
        </p:nvSpPr>
        <p:spPr>
          <a:xfrm>
            <a:off x="5297874" y="894864"/>
            <a:ext cx="3231326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ACF"/>
              </a:buClr>
              <a:buSzPct val="200000"/>
            </a:pPr>
            <a:r>
              <a:rPr lang="en-GB" sz="1600" b="1" u="none" dirty="0" smtClean="0">
                <a:solidFill>
                  <a:srgbClr val="123E51"/>
                </a:solidFill>
              </a:rPr>
              <a:t>CENTRALISED INTELLIGENCE </a:t>
            </a:r>
            <a:endParaRPr lang="en-GB" sz="1600" b="1" u="none" dirty="0">
              <a:solidFill>
                <a:srgbClr val="123E51"/>
              </a:solidFill>
            </a:endParaRPr>
          </a:p>
        </p:txBody>
      </p:sp>
      <p:grpSp>
        <p:nvGrpSpPr>
          <p:cNvPr id="128" name="127 Grupo"/>
          <p:cNvGrpSpPr/>
          <p:nvPr/>
        </p:nvGrpSpPr>
        <p:grpSpPr>
          <a:xfrm>
            <a:off x="836786" y="1212065"/>
            <a:ext cx="8199710" cy="2646395"/>
            <a:chOff x="1043608" y="1924327"/>
            <a:chExt cx="8199710" cy="2646394"/>
          </a:xfrm>
        </p:grpSpPr>
        <p:sp>
          <p:nvSpPr>
            <p:cNvPr id="132" name="28 Rectángulo"/>
            <p:cNvSpPr/>
            <p:nvPr/>
          </p:nvSpPr>
          <p:spPr bwMode="auto">
            <a:xfrm>
              <a:off x="1043608" y="1924327"/>
              <a:ext cx="7357919" cy="2646394"/>
            </a:xfrm>
            <a:custGeom>
              <a:avLst/>
              <a:gdLst>
                <a:gd name="connsiteX0" fmla="*/ 0 w 8064896"/>
                <a:gd name="connsiteY0" fmla="*/ 0 h 1559511"/>
                <a:gd name="connsiteX1" fmla="*/ 8064896 w 8064896"/>
                <a:gd name="connsiteY1" fmla="*/ 0 h 1559511"/>
                <a:gd name="connsiteX2" fmla="*/ 8064896 w 8064896"/>
                <a:gd name="connsiteY2" fmla="*/ 1559511 h 1559511"/>
                <a:gd name="connsiteX3" fmla="*/ 0 w 8064896"/>
                <a:gd name="connsiteY3" fmla="*/ 1559511 h 1559511"/>
                <a:gd name="connsiteX4" fmla="*/ 0 w 8064896"/>
                <a:gd name="connsiteY4" fmla="*/ 0 h 1559511"/>
                <a:gd name="connsiteX0" fmla="*/ 0 w 8064896"/>
                <a:gd name="connsiteY0" fmla="*/ 0 h 2682621"/>
                <a:gd name="connsiteX1" fmla="*/ 8064896 w 8064896"/>
                <a:gd name="connsiteY1" fmla="*/ 0 h 2682621"/>
                <a:gd name="connsiteX2" fmla="*/ 8064896 w 8064896"/>
                <a:gd name="connsiteY2" fmla="*/ 1559511 h 2682621"/>
                <a:gd name="connsiteX3" fmla="*/ 7738690 w 8064896"/>
                <a:gd name="connsiteY3" fmla="*/ 2682621 h 2682621"/>
                <a:gd name="connsiteX4" fmla="*/ 0 w 8064896"/>
                <a:gd name="connsiteY4" fmla="*/ 1559511 h 2682621"/>
                <a:gd name="connsiteX5" fmla="*/ 0 w 8064896"/>
                <a:gd name="connsiteY5" fmla="*/ 0 h 2682621"/>
                <a:gd name="connsiteX0" fmla="*/ 0 w 8064896"/>
                <a:gd name="connsiteY0" fmla="*/ 0 h 2682621"/>
                <a:gd name="connsiteX1" fmla="*/ 8064896 w 8064896"/>
                <a:gd name="connsiteY1" fmla="*/ 0 h 2682621"/>
                <a:gd name="connsiteX2" fmla="*/ 8064896 w 8064896"/>
                <a:gd name="connsiteY2" fmla="*/ 1559511 h 2682621"/>
                <a:gd name="connsiteX3" fmla="*/ 7738690 w 8064896"/>
                <a:gd name="connsiteY3" fmla="*/ 2682621 h 2682621"/>
                <a:gd name="connsiteX4" fmla="*/ 0 w 8064896"/>
                <a:gd name="connsiteY4" fmla="*/ 1559511 h 2682621"/>
                <a:gd name="connsiteX5" fmla="*/ 0 w 8064896"/>
                <a:gd name="connsiteY5" fmla="*/ 0 h 2682621"/>
                <a:gd name="connsiteX0" fmla="*/ 0 w 8064896"/>
                <a:gd name="connsiteY0" fmla="*/ 0 h 2682621"/>
                <a:gd name="connsiteX1" fmla="*/ 8064896 w 8064896"/>
                <a:gd name="connsiteY1" fmla="*/ 0 h 2682621"/>
                <a:gd name="connsiteX2" fmla="*/ 8064896 w 8064896"/>
                <a:gd name="connsiteY2" fmla="*/ 1559511 h 2682621"/>
                <a:gd name="connsiteX3" fmla="*/ 7738690 w 8064896"/>
                <a:gd name="connsiteY3" fmla="*/ 2682621 h 2682621"/>
                <a:gd name="connsiteX4" fmla="*/ 0 w 8064896"/>
                <a:gd name="connsiteY4" fmla="*/ 1559511 h 2682621"/>
                <a:gd name="connsiteX5" fmla="*/ 0 w 8064896"/>
                <a:gd name="connsiteY5" fmla="*/ 0 h 2682621"/>
                <a:gd name="connsiteX0" fmla="*/ 0 w 8064896"/>
                <a:gd name="connsiteY0" fmla="*/ 0 h 2746121"/>
                <a:gd name="connsiteX1" fmla="*/ 8064896 w 8064896"/>
                <a:gd name="connsiteY1" fmla="*/ 0 h 2746121"/>
                <a:gd name="connsiteX2" fmla="*/ 8064896 w 8064896"/>
                <a:gd name="connsiteY2" fmla="*/ 1559511 h 2746121"/>
                <a:gd name="connsiteX3" fmla="*/ 5160590 w 8064896"/>
                <a:gd name="connsiteY3" fmla="*/ 2746121 h 2746121"/>
                <a:gd name="connsiteX4" fmla="*/ 0 w 8064896"/>
                <a:gd name="connsiteY4" fmla="*/ 1559511 h 2746121"/>
                <a:gd name="connsiteX5" fmla="*/ 0 w 8064896"/>
                <a:gd name="connsiteY5" fmla="*/ 0 h 274612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0 w 8064896"/>
                <a:gd name="connsiteY4" fmla="*/ 1559511 h 2746961"/>
                <a:gd name="connsiteX5" fmla="*/ 0 w 8064896"/>
                <a:gd name="connsiteY5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4728790 w 8064896"/>
                <a:gd name="connsiteY4" fmla="*/ 159677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4728790 w 8064896"/>
                <a:gd name="connsiteY4" fmla="*/ 159677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5065340 w 8064896"/>
                <a:gd name="connsiteY4" fmla="*/ 160947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5065340 w 8064896"/>
                <a:gd name="connsiteY4" fmla="*/ 160947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5065340 w 8064896"/>
                <a:gd name="connsiteY4" fmla="*/ 155232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5185990 w 8064896"/>
                <a:gd name="connsiteY4" fmla="*/ 153962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5141540 w 8064896"/>
                <a:gd name="connsiteY4" fmla="*/ 1590421 h 2746961"/>
                <a:gd name="connsiteX5" fmla="*/ 5185990 w 8064896"/>
                <a:gd name="connsiteY5" fmla="*/ 1539621 h 2746961"/>
                <a:gd name="connsiteX6" fmla="*/ 0 w 8064896"/>
                <a:gd name="connsiteY6" fmla="*/ 1559511 h 2746961"/>
                <a:gd name="connsiteX7" fmla="*/ 0 w 8064896"/>
                <a:gd name="connsiteY7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5185990 w 8064896"/>
                <a:gd name="connsiteY4" fmla="*/ 153962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5185990 w 8064896"/>
                <a:gd name="connsiteY4" fmla="*/ 153962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5147890 w 8064896"/>
                <a:gd name="connsiteY4" fmla="*/ 153962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  <a:gd name="connsiteX0" fmla="*/ 0 w 8064896"/>
                <a:gd name="connsiteY0" fmla="*/ 0 h 2746961"/>
                <a:gd name="connsiteX1" fmla="*/ 8064896 w 8064896"/>
                <a:gd name="connsiteY1" fmla="*/ 0 h 2746961"/>
                <a:gd name="connsiteX2" fmla="*/ 8058546 w 8064896"/>
                <a:gd name="connsiteY2" fmla="*/ 2746961 h 2746961"/>
                <a:gd name="connsiteX3" fmla="*/ 5160590 w 8064896"/>
                <a:gd name="connsiteY3" fmla="*/ 2746121 h 2746961"/>
                <a:gd name="connsiteX4" fmla="*/ 5154240 w 8064896"/>
                <a:gd name="connsiteY4" fmla="*/ 1558671 h 2746961"/>
                <a:gd name="connsiteX5" fmla="*/ 0 w 8064896"/>
                <a:gd name="connsiteY5" fmla="*/ 1559511 h 2746961"/>
                <a:gd name="connsiteX6" fmla="*/ 0 w 8064896"/>
                <a:gd name="connsiteY6" fmla="*/ 0 h 274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4896" h="2746961">
                  <a:moveTo>
                    <a:pt x="0" y="0"/>
                  </a:moveTo>
                  <a:lnTo>
                    <a:pt x="8064896" y="0"/>
                  </a:lnTo>
                  <a:cubicBezTo>
                    <a:pt x="8062779" y="915654"/>
                    <a:pt x="8060663" y="1831307"/>
                    <a:pt x="8058546" y="2746961"/>
                  </a:cubicBezTo>
                  <a:lnTo>
                    <a:pt x="5160590" y="2746121"/>
                  </a:lnTo>
                  <a:cubicBezTo>
                    <a:pt x="5158473" y="2350304"/>
                    <a:pt x="5156357" y="1954488"/>
                    <a:pt x="5154240" y="1558671"/>
                  </a:cubicBezTo>
                  <a:lnTo>
                    <a:pt x="0" y="1559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>
                <a:alpha val="9804"/>
              </a:srgbClr>
            </a:solidFill>
            <a:ln w="57150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u="none" smtClean="0"/>
            </a:p>
          </p:txBody>
        </p:sp>
        <p:sp>
          <p:nvSpPr>
            <p:cNvPr id="135" name="134 CuadroTexto"/>
            <p:cNvSpPr txBox="1"/>
            <p:nvPr/>
          </p:nvSpPr>
          <p:spPr>
            <a:xfrm>
              <a:off x="8031981" y="2704376"/>
              <a:ext cx="1211337" cy="707886"/>
            </a:xfrm>
            <a:prstGeom prst="rect">
              <a:avLst/>
            </a:prstGeom>
            <a:solidFill>
              <a:srgbClr val="4BA57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u="none" dirty="0" smtClean="0">
                  <a:solidFill>
                    <a:srgbClr val="FFFFFF"/>
                  </a:solidFill>
                </a:rPr>
                <a:t>NFV</a:t>
              </a:r>
            </a:p>
            <a:p>
              <a:pPr algn="ctr"/>
              <a:r>
                <a:rPr lang="es-ES" sz="2000" b="1" u="none" dirty="0" err="1" smtClean="0">
                  <a:solidFill>
                    <a:srgbClr val="FFFFFF"/>
                  </a:solidFill>
                </a:rPr>
                <a:t>domain</a:t>
              </a:r>
              <a:endParaRPr lang="en-GB" sz="2000" b="1" u="none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2" name="141 Grupo"/>
          <p:cNvGrpSpPr/>
          <p:nvPr/>
        </p:nvGrpSpPr>
        <p:grpSpPr>
          <a:xfrm>
            <a:off x="836787" y="2846590"/>
            <a:ext cx="8199709" cy="1302488"/>
            <a:chOff x="1043608" y="3144504"/>
            <a:chExt cx="8199709" cy="1302488"/>
          </a:xfrm>
        </p:grpSpPr>
        <p:sp>
          <p:nvSpPr>
            <p:cNvPr id="143" name="142 Rectángulo"/>
            <p:cNvSpPr/>
            <p:nvPr/>
          </p:nvSpPr>
          <p:spPr bwMode="auto">
            <a:xfrm>
              <a:off x="1043608" y="3144504"/>
              <a:ext cx="7186117" cy="1302488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44" name="143 CuadroTexto"/>
            <p:cNvSpPr txBox="1"/>
            <p:nvPr/>
          </p:nvSpPr>
          <p:spPr>
            <a:xfrm>
              <a:off x="8031980" y="3630903"/>
              <a:ext cx="1211337" cy="707886"/>
            </a:xfrm>
            <a:prstGeom prst="rect">
              <a:avLst/>
            </a:prstGeom>
            <a:solidFill>
              <a:srgbClr val="EBAFD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u="none" dirty="0" smtClean="0">
                  <a:solidFill>
                    <a:srgbClr val="FFFFFF"/>
                  </a:solidFill>
                </a:rPr>
                <a:t>SDN</a:t>
              </a:r>
            </a:p>
            <a:p>
              <a:pPr algn="ctr"/>
              <a:r>
                <a:rPr lang="es-ES" sz="2000" b="1" u="none" dirty="0" err="1" smtClean="0">
                  <a:solidFill>
                    <a:srgbClr val="FFFFFF"/>
                  </a:solidFill>
                </a:rPr>
                <a:t>domain</a:t>
              </a:r>
              <a:endParaRPr lang="en-GB" sz="2000" b="1" u="none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7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00" y="5373297"/>
            <a:ext cx="1834336" cy="10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6" descr="http://ww1.prweb.com/prfiles/2014/01/06/11611825/gI_89767_Award_2014-RVB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54" y="4062573"/>
            <a:ext cx="1368152" cy="24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</a:t>
            </a:r>
            <a:r>
              <a:rPr lang="en-GB" dirty="0"/>
              <a:t>Targets: Elastic DPI</a:t>
            </a:r>
          </a:p>
        </p:txBody>
      </p:sp>
    </p:spTree>
    <p:extLst>
      <p:ext uri="{BB962C8B-B14F-4D97-AF65-F5344CB8AC3E}">
        <p14:creationId xmlns:p14="http://schemas.microsoft.com/office/powerpoint/2010/main" val="667597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49 Imagen" descr="1195429795336159975juanjo_Router_svg_med.png"/>
          <p:cNvPicPr>
            <a:picLocks noChangeAspect="1"/>
          </p:cNvPicPr>
          <p:nvPr/>
        </p:nvPicPr>
        <p:blipFill rotWithShape="1">
          <a:blip r:embed="rId3" cstate="print"/>
          <a:srcRect l="9028" r="7333"/>
          <a:stretch/>
        </p:blipFill>
        <p:spPr>
          <a:xfrm>
            <a:off x="1099155" y="2363456"/>
            <a:ext cx="2824779" cy="3273793"/>
          </a:xfrm>
          <a:prstGeom prst="rect">
            <a:avLst/>
          </a:prstGeom>
        </p:spPr>
      </p:pic>
      <p:sp>
        <p:nvSpPr>
          <p:cNvPr id="83" name="82 Rectángulo redondeado"/>
          <p:cNvSpPr/>
          <p:nvPr/>
        </p:nvSpPr>
        <p:spPr bwMode="auto">
          <a:xfrm>
            <a:off x="4320190" y="2471207"/>
            <a:ext cx="4392487" cy="1149816"/>
          </a:xfrm>
          <a:prstGeom prst="roundRect">
            <a:avLst>
              <a:gd name="adj" fmla="val 4815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400" u="none" kern="0" smtClean="0">
              <a:solidFill>
                <a:srgbClr val="FFFFFF"/>
              </a:solidFill>
              <a:latin typeface="Arial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4" name="CuadroTexto 3"/>
          <p:cNvSpPr txBox="1"/>
          <p:nvPr/>
        </p:nvSpPr>
        <p:spPr>
          <a:xfrm>
            <a:off x="4453032" y="2620752"/>
            <a:ext cx="4259645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200" b="1" u="none" dirty="0" smtClean="0">
                <a:solidFill>
                  <a:srgbClr val="123E51"/>
                </a:solidFill>
                <a:latin typeface="Arial"/>
                <a:cs typeface="+mn-cs"/>
              </a:rPr>
              <a:t>Common routing protocols supported and extended by open source project.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1200" u="none" dirty="0" smtClean="0">
              <a:solidFill>
                <a:srgbClr val="123E51"/>
              </a:solidFill>
              <a:latin typeface="Arial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200" b="1" u="none" dirty="0" smtClean="0">
                <a:solidFill>
                  <a:srgbClr val="123E51"/>
                </a:solidFill>
                <a:latin typeface="Arial"/>
                <a:cs typeface="+mn-cs"/>
              </a:rPr>
              <a:t>Well-known router command line.</a:t>
            </a:r>
          </a:p>
        </p:txBody>
      </p:sp>
      <p:grpSp>
        <p:nvGrpSpPr>
          <p:cNvPr id="93" name="92 Grupo"/>
          <p:cNvGrpSpPr/>
          <p:nvPr/>
        </p:nvGrpSpPr>
        <p:grpSpPr>
          <a:xfrm>
            <a:off x="5930893" y="5373216"/>
            <a:ext cx="2961593" cy="792088"/>
            <a:chOff x="3563888" y="620688"/>
            <a:chExt cx="2961593" cy="792088"/>
          </a:xfrm>
        </p:grpSpPr>
        <p:sp>
          <p:nvSpPr>
            <p:cNvPr id="94" name="93 Rectángulo redondeado"/>
            <p:cNvSpPr/>
            <p:nvPr/>
          </p:nvSpPr>
          <p:spPr bwMode="auto">
            <a:xfrm>
              <a:off x="3563888" y="980728"/>
              <a:ext cx="2961593" cy="356653"/>
            </a:xfrm>
            <a:prstGeom prst="round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u="none" smtClean="0">
                <a:cs typeface="+mn-cs"/>
              </a:endParaRPr>
            </a:p>
          </p:txBody>
        </p:sp>
        <p:sp>
          <p:nvSpPr>
            <p:cNvPr id="95" name="94 Rectángulo redondeado"/>
            <p:cNvSpPr/>
            <p:nvPr/>
          </p:nvSpPr>
          <p:spPr bwMode="auto">
            <a:xfrm>
              <a:off x="3635895" y="1051042"/>
              <a:ext cx="1233402" cy="21602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u="none" smtClean="0">
                <a:cs typeface="+mn-cs"/>
              </a:endParaRPr>
            </a:p>
          </p:txBody>
        </p:sp>
        <p:grpSp>
          <p:nvGrpSpPr>
            <p:cNvPr id="96" name="95 Grupo"/>
            <p:cNvGrpSpPr/>
            <p:nvPr/>
          </p:nvGrpSpPr>
          <p:grpSpPr>
            <a:xfrm>
              <a:off x="3635896" y="955953"/>
              <a:ext cx="2880320" cy="456823"/>
              <a:chOff x="3635896" y="908720"/>
              <a:chExt cx="2880320" cy="456823"/>
            </a:xfrm>
          </p:grpSpPr>
          <p:sp>
            <p:nvSpPr>
              <p:cNvPr id="175" name="174 Rectángulo"/>
              <p:cNvSpPr/>
              <p:nvPr/>
            </p:nvSpPr>
            <p:spPr bwMode="auto">
              <a:xfrm>
                <a:off x="3635896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200" u="none" smtClean="0">
                    <a:solidFill>
                      <a:srgbClr val="FFFFFF"/>
                    </a:solidFill>
                  </a:rPr>
                  <a:t>EXPLORE</a:t>
                </a:r>
              </a:p>
            </p:txBody>
          </p:sp>
          <p:sp>
            <p:nvSpPr>
              <p:cNvPr id="176" name="175 Rectángulo"/>
              <p:cNvSpPr/>
              <p:nvPr/>
            </p:nvSpPr>
            <p:spPr bwMode="auto">
              <a:xfrm>
                <a:off x="4355976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200" b="1" u="none" smtClean="0">
                    <a:solidFill>
                      <a:srgbClr val="FFFFFF"/>
                    </a:solidFill>
                  </a:rPr>
                  <a:t>PoC</a:t>
                </a:r>
              </a:p>
            </p:txBody>
          </p:sp>
          <p:sp>
            <p:nvSpPr>
              <p:cNvPr id="177" name="176 Rectángulo"/>
              <p:cNvSpPr/>
              <p:nvPr/>
            </p:nvSpPr>
            <p:spPr bwMode="auto">
              <a:xfrm>
                <a:off x="5004048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200" u="none" smtClean="0">
                    <a:solidFill>
                      <a:srgbClr val="000000"/>
                    </a:solidFill>
                  </a:rPr>
                  <a:t>TRIAL</a:t>
                </a:r>
              </a:p>
            </p:txBody>
          </p:sp>
          <p:sp>
            <p:nvSpPr>
              <p:cNvPr id="178" name="177 Rectángulo"/>
              <p:cNvSpPr/>
              <p:nvPr/>
            </p:nvSpPr>
            <p:spPr bwMode="auto">
              <a:xfrm>
                <a:off x="5795867" y="908720"/>
                <a:ext cx="720349" cy="456823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200" u="none" smtClean="0">
                    <a:solidFill>
                      <a:srgbClr val="123E51"/>
                    </a:solidFill>
                  </a:rPr>
                  <a:t>DEPLOY</a:t>
                </a:r>
              </a:p>
            </p:txBody>
          </p:sp>
        </p:grpSp>
        <p:grpSp>
          <p:nvGrpSpPr>
            <p:cNvPr id="97" name="96 Grupo"/>
            <p:cNvGrpSpPr/>
            <p:nvPr/>
          </p:nvGrpSpPr>
          <p:grpSpPr>
            <a:xfrm>
              <a:off x="4427984" y="980728"/>
              <a:ext cx="1296413" cy="356653"/>
              <a:chOff x="4427984" y="959339"/>
              <a:chExt cx="1296413" cy="450050"/>
            </a:xfrm>
          </p:grpSpPr>
          <p:cxnSp>
            <p:nvCxnSpPr>
              <p:cNvPr id="99" name="98 Conector recto"/>
              <p:cNvCxnSpPr/>
              <p:nvPr/>
            </p:nvCxnSpPr>
            <p:spPr bwMode="auto">
              <a:xfrm>
                <a:off x="4427984" y="959339"/>
                <a:ext cx="0" cy="45005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103" name="102 Conector recto"/>
              <p:cNvCxnSpPr/>
              <p:nvPr/>
            </p:nvCxnSpPr>
            <p:spPr bwMode="auto">
              <a:xfrm>
                <a:off x="5076056" y="959339"/>
                <a:ext cx="0" cy="45005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cxnSp>
            <p:nvCxnSpPr>
              <p:cNvPr id="174" name="173 Conector recto"/>
              <p:cNvCxnSpPr/>
              <p:nvPr/>
            </p:nvCxnSpPr>
            <p:spPr bwMode="auto">
              <a:xfrm>
                <a:off x="5724397" y="959339"/>
                <a:ext cx="0" cy="45005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/>
            </p:spPr>
          </p:cxnSp>
        </p:grpSp>
        <p:sp>
          <p:nvSpPr>
            <p:cNvPr id="98" name="97 Rectángulo"/>
            <p:cNvSpPr/>
            <p:nvPr/>
          </p:nvSpPr>
          <p:spPr bwMode="auto">
            <a:xfrm>
              <a:off x="3601988" y="620688"/>
              <a:ext cx="1330052" cy="45682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200" b="1" i="1" u="none" smtClean="0">
                  <a:solidFill>
                    <a:srgbClr val="000000"/>
                  </a:solidFill>
                </a:rPr>
                <a:t>MATURITY LEVEL</a:t>
              </a:r>
            </a:p>
          </p:txBody>
        </p:sp>
      </p:grpSp>
      <p:sp>
        <p:nvSpPr>
          <p:cNvPr id="67" name="66 Rectángulo redondeado"/>
          <p:cNvSpPr/>
          <p:nvPr/>
        </p:nvSpPr>
        <p:spPr bwMode="auto">
          <a:xfrm>
            <a:off x="1059145" y="2252874"/>
            <a:ext cx="2896787" cy="2977655"/>
          </a:xfrm>
          <a:prstGeom prst="roundRect">
            <a:avLst/>
          </a:prstGeom>
          <a:noFill/>
          <a:ln>
            <a:solidFill>
              <a:srgbClr val="000000"/>
            </a:solidFill>
            <a:headEnd type="none" w="med" len="med"/>
            <a:tailEnd type="none" w="med" len="med"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200" b="1" u="none" smtClean="0">
              <a:solidFill>
                <a:srgbClr val="123E51"/>
              </a:solidFill>
              <a:latin typeface="TheSansCorrespondence" pitchFamily="34" charset="0"/>
            </a:endParaRPr>
          </a:p>
        </p:txBody>
      </p:sp>
      <p:pic>
        <p:nvPicPr>
          <p:cNvPr id="68" name="Picture 2" descr="http://www.webnethosting.net/v7/wp-content/uploads/2013/01/dedicated-server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4" b="18276"/>
          <a:stretch/>
        </p:blipFill>
        <p:spPr bwMode="auto">
          <a:xfrm>
            <a:off x="1956003" y="5039834"/>
            <a:ext cx="993203" cy="3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"/>
          <p:cNvSpPr txBox="1"/>
          <p:nvPr/>
        </p:nvSpPr>
        <p:spPr>
          <a:xfrm>
            <a:off x="357862" y="1095713"/>
            <a:ext cx="8165183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2000" u="none" kern="0">
                <a:solidFill>
                  <a:srgbClr val="123E51"/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r>
              <a:rPr lang="en-GB" sz="1800" b="1" smtClean="0"/>
              <a:t>Leverage on open source routing project (Quagga) </a:t>
            </a:r>
            <a:r>
              <a:rPr lang="en-GB" sz="1800" smtClean="0"/>
              <a:t>as rich and widely tested protocol suite while </a:t>
            </a:r>
            <a:r>
              <a:rPr lang="en-GB" sz="1800" b="1" smtClean="0"/>
              <a:t>assuring data plane performance</a:t>
            </a:r>
            <a:endParaRPr lang="en-GB" sz="1800" b="1"/>
          </a:p>
        </p:txBody>
      </p:sp>
      <p:sp>
        <p:nvSpPr>
          <p:cNvPr id="39" name="38 CuadroTexto"/>
          <p:cNvSpPr txBox="1"/>
          <p:nvPr/>
        </p:nvSpPr>
        <p:spPr>
          <a:xfrm>
            <a:off x="1259637" y="2471209"/>
            <a:ext cx="2450441" cy="1079415"/>
          </a:xfrm>
          <a:prstGeom prst="roundRect">
            <a:avLst/>
          </a:prstGeom>
          <a:solidFill>
            <a:schemeClr val="bg1">
              <a:alpha val="7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GB" sz="1400" b="1" u="none" smtClean="0">
                <a:solidFill>
                  <a:srgbClr val="123E51"/>
                </a:solidFill>
                <a:cs typeface="Arial" pitchFamily="34" charset="0"/>
              </a:rPr>
              <a:t>OPEN-SOURCE CONTROL PLANE</a:t>
            </a:r>
          </a:p>
          <a:p>
            <a:pPr algn="r"/>
            <a:r>
              <a:rPr lang="en-GB" sz="1400" u="none" smtClean="0">
                <a:solidFill>
                  <a:srgbClr val="123E51"/>
                </a:solidFill>
                <a:cs typeface="Arial" pitchFamily="34" charset="0"/>
              </a:rPr>
              <a:t>(Quagga </a:t>
            </a:r>
            <a:r>
              <a:rPr lang="en-GB" sz="1400" u="none">
                <a:solidFill>
                  <a:srgbClr val="123E51"/>
                </a:solidFill>
                <a:cs typeface="Arial" pitchFamily="34" charset="0"/>
              </a:rPr>
              <a:t>+ </a:t>
            </a:r>
            <a:r>
              <a:rPr lang="en-GB" sz="1400" u="none" smtClean="0">
                <a:solidFill>
                  <a:srgbClr val="123E51"/>
                </a:solidFill>
                <a:cs typeface="Arial" pitchFamily="34" charset="0"/>
              </a:rPr>
              <a:t>Linux)</a:t>
            </a:r>
            <a:endParaRPr lang="en-GB" sz="1400" u="none">
              <a:solidFill>
                <a:srgbClr val="123E51"/>
              </a:solidFill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321346" y="2804933"/>
            <a:ext cx="654088" cy="625471"/>
            <a:chOff x="2030748" y="2144664"/>
            <a:chExt cx="936798" cy="895811"/>
          </a:xfrm>
        </p:grpSpPr>
        <p:pic>
          <p:nvPicPr>
            <p:cNvPr id="1026" name="Picture 2" descr="http://openclipart.org/image/800px/svg_to_png/20673/maven_wood_cut_zebr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115" y="2245679"/>
              <a:ext cx="834431" cy="79479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0" name="Picture 2" descr="http://www.muylinux.com/wp-content/uploads/2011/05/tux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748" y="2144664"/>
              <a:ext cx="446062" cy="44606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>
            <a:endCxn id="38" idx="0"/>
          </p:cNvCxnSpPr>
          <p:nvPr/>
        </p:nvCxnSpPr>
        <p:spPr bwMode="auto">
          <a:xfrm>
            <a:off x="2483774" y="3550624"/>
            <a:ext cx="1085" cy="502449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63 Rectángulo"/>
          <p:cNvSpPr/>
          <p:nvPr/>
        </p:nvSpPr>
        <p:spPr bwMode="auto">
          <a:xfrm>
            <a:off x="755576" y="4341101"/>
            <a:ext cx="504056" cy="5905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u="none" smtClean="0">
              <a:cs typeface="+mn-cs"/>
            </a:endParaRPr>
          </a:p>
        </p:txBody>
      </p:sp>
      <p:sp>
        <p:nvSpPr>
          <p:cNvPr id="65" name="64 Rectángulo"/>
          <p:cNvSpPr/>
          <p:nvPr/>
        </p:nvSpPr>
        <p:spPr bwMode="auto">
          <a:xfrm>
            <a:off x="755576" y="4581821"/>
            <a:ext cx="504056" cy="5905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u="none" smtClean="0">
              <a:cs typeface="+mn-cs"/>
            </a:endParaRPr>
          </a:p>
        </p:txBody>
      </p:sp>
      <p:sp>
        <p:nvSpPr>
          <p:cNvPr id="63" name="62 Rectángulo"/>
          <p:cNvSpPr/>
          <p:nvPr/>
        </p:nvSpPr>
        <p:spPr bwMode="auto">
          <a:xfrm>
            <a:off x="3710074" y="4581821"/>
            <a:ext cx="466094" cy="5905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u="none" smtClean="0">
              <a:cs typeface="+mn-cs"/>
            </a:endParaRPr>
          </a:p>
        </p:txBody>
      </p:sp>
      <p:sp>
        <p:nvSpPr>
          <p:cNvPr id="66" name="65 Rectángulo"/>
          <p:cNvSpPr/>
          <p:nvPr/>
        </p:nvSpPr>
        <p:spPr bwMode="auto">
          <a:xfrm>
            <a:off x="3710074" y="4341033"/>
            <a:ext cx="466094" cy="5905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u="none" smtClean="0">
              <a:cs typeface="+mn-cs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259633" y="4053072"/>
            <a:ext cx="2450440" cy="842045"/>
          </a:xfrm>
          <a:prstGeom prst="roundRect">
            <a:avLst/>
          </a:prstGeom>
          <a:solidFill>
            <a:schemeClr val="bg1">
              <a:alpha val="7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r"/>
            <a:r>
              <a:rPr lang="en-GB" sz="1400" b="1" u="none" smtClean="0">
                <a:solidFill>
                  <a:srgbClr val="123E51"/>
                </a:solidFill>
                <a:cs typeface="Arial" pitchFamily="34" charset="0"/>
              </a:rPr>
              <a:t>OPTIMIZED </a:t>
            </a:r>
            <a:br>
              <a:rPr lang="en-GB" sz="1400" b="1" u="none" smtClean="0">
                <a:solidFill>
                  <a:srgbClr val="123E51"/>
                </a:solidFill>
                <a:cs typeface="Arial" pitchFamily="34" charset="0"/>
              </a:rPr>
            </a:br>
            <a:r>
              <a:rPr lang="en-GB" sz="1400" b="1" u="none">
                <a:solidFill>
                  <a:srgbClr val="123E51"/>
                </a:solidFill>
                <a:cs typeface="Arial" pitchFamily="34" charset="0"/>
              </a:rPr>
              <a:t>DATA PLANE </a:t>
            </a:r>
            <a:r>
              <a:rPr lang="en-GB" sz="1400" b="1" u="none" smtClean="0">
                <a:solidFill>
                  <a:srgbClr val="123E51"/>
                </a:solidFill>
                <a:cs typeface="Arial" pitchFamily="34" charset="0"/>
              </a:rPr>
              <a:t/>
            </a:r>
            <a:br>
              <a:rPr lang="en-GB" sz="1400" b="1" u="none" smtClean="0">
                <a:solidFill>
                  <a:srgbClr val="123E51"/>
                </a:solidFill>
                <a:cs typeface="Arial" pitchFamily="34" charset="0"/>
              </a:rPr>
            </a:br>
            <a:r>
              <a:rPr lang="en-GB" sz="1400" u="none" smtClean="0">
                <a:solidFill>
                  <a:srgbClr val="123E51"/>
                </a:solidFill>
                <a:cs typeface="Arial" pitchFamily="34" charset="0"/>
              </a:rPr>
              <a:t>(DPDK-based)</a:t>
            </a:r>
            <a:endParaRPr lang="en-GB" sz="1400" u="none">
              <a:solidFill>
                <a:srgbClr val="123E51"/>
              </a:solidFill>
              <a:cs typeface="Arial" pitchFamily="34" charset="0"/>
            </a:endParaRPr>
          </a:p>
        </p:txBody>
      </p:sp>
      <p:pic>
        <p:nvPicPr>
          <p:cNvPr id="48" name="Picture 31" descr="http://www.takistmr.com/wp-content/uploads/2011/07/cisco-switc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69093"/>
            <a:ext cx="93469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Rectángulo redondeado"/>
          <p:cNvSpPr/>
          <p:nvPr/>
        </p:nvSpPr>
        <p:spPr bwMode="auto">
          <a:xfrm>
            <a:off x="4320190" y="3911365"/>
            <a:ext cx="4392487" cy="1149816"/>
          </a:xfrm>
          <a:prstGeom prst="roundRect">
            <a:avLst>
              <a:gd name="adj" fmla="val 4815"/>
            </a:avLst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AAAAAA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400" u="none" kern="0" smtClean="0">
              <a:solidFill>
                <a:srgbClr val="FFFFFF"/>
              </a:solidFill>
              <a:latin typeface="Arial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4" name="CuadroTexto 3"/>
          <p:cNvSpPr txBox="1"/>
          <p:nvPr/>
        </p:nvSpPr>
        <p:spPr>
          <a:xfrm>
            <a:off x="4453032" y="4060910"/>
            <a:ext cx="4259645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200" b="1" u="none" smtClean="0">
                <a:solidFill>
                  <a:srgbClr val="123E51"/>
                </a:solidFill>
                <a:latin typeface="Arial"/>
                <a:cs typeface="+mn-cs"/>
              </a:rPr>
              <a:t>High-performance line-rate data plane.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1200" b="1" u="none" smtClean="0">
              <a:solidFill>
                <a:srgbClr val="123E51"/>
              </a:solidFill>
              <a:latin typeface="Arial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1200" b="1" u="none" smtClean="0">
                <a:solidFill>
                  <a:srgbClr val="123E51"/>
                </a:solidFill>
                <a:latin typeface="Arial"/>
                <a:cs typeface="+mn-cs"/>
              </a:rPr>
              <a:t>Running as separate process, does not lead to licensing issues.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</a:t>
            </a:r>
            <a:r>
              <a:rPr lang="en-GB" dirty="0"/>
              <a:t>Targets: </a:t>
            </a:r>
            <a:r>
              <a:rPr lang="en-GB" dirty="0" smtClean="0"/>
              <a:t>Enhanced Virtual Router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641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Counting a Few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600" dirty="0" smtClean="0"/>
              <a:t>Orchestration has the key</a:t>
            </a:r>
          </a:p>
          <a:p>
            <a:pPr lvl="1"/>
            <a:r>
              <a:rPr lang="en-GB" sz="1400" dirty="0" smtClean="0"/>
              <a:t>Pieces at all infrastructure layers</a:t>
            </a:r>
          </a:p>
          <a:p>
            <a:pPr lvl="1"/>
            <a:r>
              <a:rPr lang="en-GB" sz="1400" dirty="0" smtClean="0"/>
              <a:t>Need to go beyond just fitting them together</a:t>
            </a:r>
          </a:p>
          <a:p>
            <a:pPr lvl="1"/>
            <a:r>
              <a:rPr lang="en-GB" sz="1400" dirty="0" smtClean="0"/>
              <a:t>Big data in the loop</a:t>
            </a:r>
          </a:p>
          <a:p>
            <a:pPr lvl="1"/>
            <a:r>
              <a:rPr lang="en-GB" sz="1400" dirty="0" smtClean="0"/>
              <a:t>Seize the opportunity to simplify systems and processes</a:t>
            </a:r>
          </a:p>
          <a:p>
            <a:r>
              <a:rPr lang="en-GB" sz="1600" dirty="0" smtClean="0"/>
              <a:t>Identify interstitial security threats</a:t>
            </a:r>
          </a:p>
          <a:p>
            <a:pPr lvl="1"/>
            <a:r>
              <a:rPr lang="en-GB" sz="1400" dirty="0" smtClean="0"/>
              <a:t>Topologies</a:t>
            </a:r>
          </a:p>
          <a:p>
            <a:pPr lvl="1"/>
            <a:r>
              <a:rPr lang="en-GB" sz="1400" dirty="0" smtClean="0"/>
              <a:t>Trusted boot</a:t>
            </a:r>
          </a:p>
          <a:p>
            <a:pPr lvl="1"/>
            <a:r>
              <a:rPr lang="en-GB" sz="1400" dirty="0" smtClean="0"/>
              <a:t>Several identity layers and accounting</a:t>
            </a:r>
          </a:p>
          <a:p>
            <a:r>
              <a:rPr lang="en-GB" sz="1600" dirty="0" smtClean="0"/>
              <a:t>Design patterns</a:t>
            </a:r>
          </a:p>
          <a:p>
            <a:pPr lvl="1"/>
            <a:r>
              <a:rPr lang="en-GB" sz="1400" dirty="0" smtClean="0"/>
              <a:t>Big multi-user VMs </a:t>
            </a:r>
            <a:r>
              <a:rPr lang="en-GB" sz="1400" dirty="0" err="1" smtClean="0"/>
              <a:t>vs</a:t>
            </a:r>
            <a:r>
              <a:rPr lang="en-GB" sz="1400" dirty="0" smtClean="0"/>
              <a:t> small single-user ones</a:t>
            </a:r>
          </a:p>
          <a:p>
            <a:pPr lvl="1"/>
            <a:r>
              <a:rPr lang="en-GB" sz="1400" dirty="0" smtClean="0"/>
              <a:t>Componentization</a:t>
            </a:r>
          </a:p>
          <a:p>
            <a:pPr lvl="1"/>
            <a:r>
              <a:rPr lang="en-GB" sz="1400" dirty="0" smtClean="0"/>
              <a:t>Building services by </a:t>
            </a:r>
            <a:r>
              <a:rPr lang="en-GB" sz="1400" dirty="0"/>
              <a:t>c</a:t>
            </a:r>
            <a:r>
              <a:rPr lang="en-GB" sz="1400" dirty="0" smtClean="0"/>
              <a:t>omposition</a:t>
            </a:r>
          </a:p>
          <a:p>
            <a:r>
              <a:rPr lang="en-GB" sz="1600" dirty="0" smtClean="0"/>
              <a:t>Dealing with topology layers</a:t>
            </a:r>
          </a:p>
          <a:p>
            <a:pPr lvl="1"/>
            <a:r>
              <a:rPr lang="en-GB" sz="1400" dirty="0" smtClean="0"/>
              <a:t>Up to three: infrastructural, virtualized, and service</a:t>
            </a:r>
            <a:endParaRPr lang="en-GB" sz="1400" dirty="0"/>
          </a:p>
          <a:p>
            <a:pPr lvl="1"/>
            <a:r>
              <a:rPr lang="en-GB" sz="1400" dirty="0" smtClean="0"/>
              <a:t>Mapping to current practices and protocols</a:t>
            </a:r>
          </a:p>
        </p:txBody>
      </p:sp>
      <p:pic>
        <p:nvPicPr>
          <p:cNvPr id="2" name="Imagen 1" descr="count-von-count-sesame-str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458068"/>
            <a:ext cx="2857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71438" y="1052736"/>
            <a:ext cx="9037637" cy="60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66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eaLnBrk="1" hangingPunct="1">
              <a:lnSpc>
                <a:spcPct val="120000"/>
              </a:lnSpc>
              <a:buClr>
                <a:schemeClr val="tx1"/>
              </a:buClr>
              <a:buSzPct val="130000"/>
              <a:tabLst>
                <a:tab pos="719138" algn="l"/>
              </a:tabLst>
              <a:defRPr/>
            </a:pPr>
            <a:r>
              <a:rPr lang="en-GB" sz="1400" u="none" dirty="0" smtClean="0">
                <a:cs typeface="Arial" charset="0"/>
              </a:rPr>
              <a:t>Segmented management: </a:t>
            </a:r>
            <a:r>
              <a:rPr lang="en-GB" sz="1400" u="none" dirty="0" smtClean="0"/>
              <a:t>High OPEX</a:t>
            </a:r>
            <a:r>
              <a:rPr lang="en-GB" sz="1400" u="none" dirty="0"/>
              <a:t>, often with low utilization of </a:t>
            </a:r>
            <a:r>
              <a:rPr lang="en-GB" sz="1400" u="none" dirty="0" smtClean="0"/>
              <a:t>resources</a:t>
            </a:r>
            <a:r>
              <a:rPr lang="en-GB" sz="1400" u="none" dirty="0"/>
              <a:t>, high complexity, and slow time-to-market for deploying any kind of network service…</a:t>
            </a:r>
            <a:endParaRPr lang="en-GB" sz="1400" u="none" dirty="0" smtClean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The Network Dystopia…</a:t>
            </a:r>
            <a:endParaRPr lang="en-GB" dirty="0"/>
          </a:p>
        </p:txBody>
      </p:sp>
      <p:pic>
        <p:nvPicPr>
          <p:cNvPr id="2" name="Imagen 1" descr="NetworkDistop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439236" cy="42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71438" y="1069092"/>
            <a:ext cx="9037637" cy="34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66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eaLnBrk="1" hangingPunct="1">
              <a:lnSpc>
                <a:spcPct val="120000"/>
              </a:lnSpc>
              <a:buClr>
                <a:schemeClr val="tx1"/>
              </a:buClr>
              <a:buSzPct val="130000"/>
              <a:tabLst>
                <a:tab pos="719138" algn="l"/>
              </a:tabLst>
              <a:defRPr/>
            </a:pPr>
            <a:r>
              <a:rPr lang="en-CA" sz="1400" u="none" dirty="0" smtClean="0">
                <a:cs typeface="Arial" charset="0"/>
              </a:rPr>
              <a:t>Mapping to computers how networks have evolved…</a:t>
            </a:r>
            <a:r>
              <a:rPr lang="en-CA" sz="1400" u="none" dirty="0">
                <a:cs typeface="Arial" charset="0"/>
              </a:rPr>
              <a:t> </a:t>
            </a:r>
            <a:endParaRPr lang="en-CA" sz="1400" u="none" dirty="0" smtClean="0">
              <a:cs typeface="Arial" charset="0"/>
            </a:endParaRPr>
          </a:p>
        </p:txBody>
      </p:sp>
      <p:sp>
        <p:nvSpPr>
          <p:cNvPr id="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…Makes IT Nonsense</a:t>
            </a:r>
            <a:endParaRPr lang="en-GB" dirty="0"/>
          </a:p>
        </p:txBody>
      </p:sp>
      <p:pic>
        <p:nvPicPr>
          <p:cNvPr id="2" name="Imagen 1" descr="ITNonsen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6" y="1625664"/>
            <a:ext cx="7871284" cy="45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71438" y="980728"/>
            <a:ext cx="9037637" cy="34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66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eaLnBrk="1" hangingPunct="1">
              <a:lnSpc>
                <a:spcPct val="120000"/>
              </a:lnSpc>
              <a:buClr>
                <a:schemeClr val="tx1"/>
              </a:buClr>
              <a:buSzPct val="130000"/>
              <a:tabLst>
                <a:tab pos="719138" algn="l"/>
              </a:tabLst>
              <a:defRPr/>
            </a:pPr>
            <a:r>
              <a:rPr lang="en-CA" sz="1400" u="none" dirty="0" smtClean="0">
                <a:cs typeface="Arial" charset="0"/>
              </a:rPr>
              <a:t>A layered model virtualizing devices and resources</a:t>
            </a:r>
          </a:p>
        </p:txBody>
      </p:sp>
      <p:sp>
        <p:nvSpPr>
          <p:cNvPr id="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The Key Role of Virtualization</a:t>
            </a:r>
            <a:endParaRPr lang="en-GB" dirty="0"/>
          </a:p>
        </p:txBody>
      </p:sp>
      <p:pic>
        <p:nvPicPr>
          <p:cNvPr id="3" name="Imagen 2" descr="NetAsAco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1792"/>
            <a:ext cx="7560840" cy="46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15889"/>
            <a:ext cx="8497192" cy="569556"/>
          </a:xfrm>
        </p:spPr>
        <p:txBody>
          <a:bodyPr/>
          <a:lstStyle/>
          <a:p>
            <a:r>
              <a:rPr lang="en-GB" dirty="0" smtClean="0"/>
              <a:t>Scale and Virtualization in the Timeline</a:t>
            </a:r>
            <a:endParaRPr lang="en-GB" dirty="0"/>
          </a:p>
        </p:txBody>
      </p:sp>
      <p:grpSp>
        <p:nvGrpSpPr>
          <p:cNvPr id="5" name="4 Grupo"/>
          <p:cNvGrpSpPr/>
          <p:nvPr/>
        </p:nvGrpSpPr>
        <p:grpSpPr>
          <a:xfrm>
            <a:off x="290890" y="998821"/>
            <a:ext cx="4257836" cy="2160240"/>
            <a:chOff x="290888" y="1138391"/>
            <a:chExt cx="4257836" cy="2160240"/>
          </a:xfrm>
        </p:grpSpPr>
        <p:sp>
          <p:nvSpPr>
            <p:cNvPr id="66" name="65 Rectángulo redondeado"/>
            <p:cNvSpPr/>
            <p:nvPr/>
          </p:nvSpPr>
          <p:spPr bwMode="auto">
            <a:xfrm>
              <a:off x="290888" y="1138391"/>
              <a:ext cx="4257836" cy="2160240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350736" y="1618030"/>
              <a:ext cx="1191109" cy="1601382"/>
              <a:chOff x="539552" y="692696"/>
              <a:chExt cx="3240360" cy="3960440"/>
            </a:xfrm>
          </p:grpSpPr>
          <p:sp>
            <p:nvSpPr>
              <p:cNvPr id="21" name="20 Rectángulo redondeado"/>
              <p:cNvSpPr/>
              <p:nvPr/>
            </p:nvSpPr>
            <p:spPr bwMode="auto">
              <a:xfrm>
                <a:off x="539552" y="692696"/>
                <a:ext cx="3240360" cy="3960440"/>
              </a:xfrm>
              <a:prstGeom prst="roundRect">
                <a:avLst>
                  <a:gd name="adj" fmla="val 4815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rgbClr val="AAAAAA">
                    <a:satMod val="175000"/>
                    <a:alpha val="40000"/>
                  </a:srgb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00" b="0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pic>
            <p:nvPicPr>
              <p:cNvPr id="2050" name="Picture 2" descr="http://www.americasistemas.com.pe/IBM2012/images/ibm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981" y="876386"/>
                <a:ext cx="2929623" cy="3632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CuadroTexto 3"/>
            <p:cNvSpPr txBox="1"/>
            <p:nvPr/>
          </p:nvSpPr>
          <p:spPr>
            <a:xfrm>
              <a:off x="1547664" y="1606441"/>
              <a:ext cx="2522291" cy="12811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Manual Switching</a:t>
              </a:r>
            </a:p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Very intensive in human </a:t>
              </a:r>
              <a:r>
                <a:rPr lang="en-GB" sz="1500" dirty="0" err="1">
                  <a:solidFill>
                    <a:srgbClr val="123E51"/>
                  </a:solidFill>
                  <a:latin typeface="Arial"/>
                </a:rPr>
                <a:t>t</a:t>
              </a:r>
              <a:r>
                <a:rPr lang="en-GB" sz="1500" u="none" dirty="0" err="1" smtClean="0">
                  <a:solidFill>
                    <a:srgbClr val="123E51"/>
                  </a:solidFill>
                  <a:latin typeface="Arial"/>
                </a:rPr>
                <a:t>esources</a:t>
              </a:r>
              <a:endParaRPr lang="en-GB" sz="1500" u="none" dirty="0" smtClean="0">
                <a:solidFill>
                  <a:srgbClr val="123E51"/>
                </a:solidFill>
                <a:latin typeface="Arial"/>
              </a:endParaRPr>
            </a:p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Era </a:t>
              </a:r>
              <a:r>
                <a:rPr lang="en-GB" sz="1500" b="1" u="none" dirty="0" smtClean="0">
                  <a:solidFill>
                    <a:srgbClr val="123E51"/>
                  </a:solidFill>
                  <a:latin typeface="Arial"/>
                </a:rPr>
                <a:t>dominated by hardware</a:t>
              </a:r>
              <a:endParaRPr lang="en-GB" sz="1500" b="1" u="none" dirty="0">
                <a:solidFill>
                  <a:srgbClr val="123E51"/>
                </a:solidFill>
                <a:latin typeface="Arial"/>
              </a:endParaRPr>
            </a:p>
          </p:txBody>
        </p:sp>
        <p:sp>
          <p:nvSpPr>
            <p:cNvPr id="68" name="67 Rectángulo redondeado"/>
            <p:cNvSpPr/>
            <p:nvPr/>
          </p:nvSpPr>
          <p:spPr bwMode="auto">
            <a:xfrm>
              <a:off x="527818" y="1158075"/>
              <a:ext cx="3828158" cy="326709"/>
            </a:xfrm>
            <a:prstGeom prst="roundRect">
              <a:avLst/>
            </a:prstGeom>
            <a:solidFill>
              <a:srgbClr val="043F5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600" b="1" u="none">
                  <a:solidFill>
                    <a:schemeClr val="bg1"/>
                  </a:solidFill>
                </a:rPr>
                <a:t>Early twentieth </a:t>
              </a:r>
              <a:r>
                <a:rPr lang="en-GB" sz="1600" b="1" u="none" smtClean="0">
                  <a:solidFill>
                    <a:schemeClr val="bg1"/>
                  </a:solidFill>
                </a:rPr>
                <a:t>century</a:t>
              </a:r>
              <a:endParaRPr lang="en-GB" sz="1600" b="1" u="none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627455" y="985174"/>
            <a:ext cx="4257836" cy="2160240"/>
            <a:chOff x="4627454" y="1124744"/>
            <a:chExt cx="4257836" cy="2160240"/>
          </a:xfrm>
        </p:grpSpPr>
        <p:sp>
          <p:nvSpPr>
            <p:cNvPr id="64" name="63 Rectángulo redondeado"/>
            <p:cNvSpPr/>
            <p:nvPr/>
          </p:nvSpPr>
          <p:spPr bwMode="auto">
            <a:xfrm>
              <a:off x="4627454" y="1124744"/>
              <a:ext cx="4257836" cy="2160240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0" name="CuadroTexto 3"/>
            <p:cNvSpPr txBox="1"/>
            <p:nvPr/>
          </p:nvSpPr>
          <p:spPr>
            <a:xfrm>
              <a:off x="6460414" y="1561435"/>
              <a:ext cx="2424876" cy="172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Electromechanical Switching</a:t>
              </a:r>
            </a:p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Less intensive in </a:t>
              </a:r>
              <a:r>
                <a:rPr lang="en-GB" sz="1500" dirty="0">
                  <a:solidFill>
                    <a:srgbClr val="123E51"/>
                  </a:solidFill>
                  <a:latin typeface="Arial"/>
                </a:rPr>
                <a:t>h</a:t>
              </a: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uman resources</a:t>
              </a:r>
            </a:p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Era </a:t>
              </a:r>
              <a:r>
                <a:rPr lang="en-GB" sz="1500" b="1" u="none" dirty="0" smtClean="0">
                  <a:solidFill>
                    <a:srgbClr val="123E51"/>
                  </a:solidFill>
                  <a:latin typeface="Arial"/>
                </a:rPr>
                <a:t>dominated by complex hardware </a:t>
              </a:r>
            </a:p>
            <a:p>
              <a:pPr marL="342900" indent="-342900" algn="l">
                <a:buFont typeface="Arial" pitchFamily="34" charset="0"/>
                <a:buChar char="•"/>
                <a:defRPr/>
              </a:pPr>
              <a:endParaRPr lang="en-GB" sz="1600" u="none" dirty="0">
                <a:solidFill>
                  <a:srgbClr val="123E51"/>
                </a:solidFill>
                <a:latin typeface="Arial"/>
              </a:endParaRPr>
            </a:p>
          </p:txBody>
        </p:sp>
        <p:grpSp>
          <p:nvGrpSpPr>
            <p:cNvPr id="41" name="40 Grupo"/>
            <p:cNvGrpSpPr/>
            <p:nvPr/>
          </p:nvGrpSpPr>
          <p:grpSpPr>
            <a:xfrm>
              <a:off x="4791461" y="1555933"/>
              <a:ext cx="1632823" cy="1239797"/>
              <a:chOff x="467544" y="423028"/>
              <a:chExt cx="4752528" cy="3407508"/>
            </a:xfrm>
          </p:grpSpPr>
          <p:sp>
            <p:nvSpPr>
              <p:cNvPr id="42" name="41 Rectángulo redondeado"/>
              <p:cNvSpPr/>
              <p:nvPr/>
            </p:nvSpPr>
            <p:spPr bwMode="auto">
              <a:xfrm>
                <a:off x="467544" y="423028"/>
                <a:ext cx="4752528" cy="3407508"/>
              </a:xfrm>
              <a:prstGeom prst="roundRect">
                <a:avLst>
                  <a:gd name="adj" fmla="val 4815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rgbClr val="AAAAAA">
                    <a:satMod val="175000"/>
                    <a:alpha val="40000"/>
                  </a:srgb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200" b="0" i="0" u="none" strike="noStrike" kern="0" cap="none" spc="0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rPr>
                  <a:t>x</a:t>
                </a:r>
              </a:p>
            </p:txBody>
          </p:sp>
          <p:pic>
            <p:nvPicPr>
              <p:cNvPr id="43" name="Picture 2" descr="http://farm3.static.flickr.com/2270/2312548742_8cd37017e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52" y="624657"/>
                <a:ext cx="4428420" cy="2949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9" name="68 Rectángulo redondeado"/>
            <p:cNvSpPr/>
            <p:nvPr/>
          </p:nvSpPr>
          <p:spPr bwMode="auto">
            <a:xfrm>
              <a:off x="4818509" y="1158075"/>
              <a:ext cx="3828158" cy="326709"/>
            </a:xfrm>
            <a:prstGeom prst="roundRect">
              <a:avLst/>
            </a:prstGeom>
            <a:solidFill>
              <a:srgbClr val="043F5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600" b="1" u="none">
                  <a:solidFill>
                    <a:schemeClr val="bg1"/>
                  </a:solidFill>
                </a:rPr>
                <a:t>Mid-twentieth century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83992" y="3625047"/>
            <a:ext cx="4242947" cy="2472697"/>
            <a:chOff x="283992" y="3764615"/>
            <a:chExt cx="4242946" cy="2472697"/>
          </a:xfrm>
        </p:grpSpPr>
        <p:sp>
          <p:nvSpPr>
            <p:cNvPr id="67" name="66 Rectángulo redondeado"/>
            <p:cNvSpPr/>
            <p:nvPr/>
          </p:nvSpPr>
          <p:spPr bwMode="auto">
            <a:xfrm>
              <a:off x="283992" y="3764615"/>
              <a:ext cx="4242946" cy="2472697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45" name="44 Grupo"/>
            <p:cNvGrpSpPr/>
            <p:nvPr/>
          </p:nvGrpSpPr>
          <p:grpSpPr>
            <a:xfrm>
              <a:off x="369355" y="4050216"/>
              <a:ext cx="1180382" cy="1152128"/>
              <a:chOff x="4499992" y="2708920"/>
              <a:chExt cx="3976562" cy="3096344"/>
            </a:xfrm>
          </p:grpSpPr>
          <p:sp>
            <p:nvSpPr>
              <p:cNvPr id="46" name="45 Rectángulo redondeado"/>
              <p:cNvSpPr/>
              <p:nvPr/>
            </p:nvSpPr>
            <p:spPr bwMode="auto">
              <a:xfrm>
                <a:off x="4499992" y="2708920"/>
                <a:ext cx="3976562" cy="3096344"/>
              </a:xfrm>
              <a:prstGeom prst="roundRect">
                <a:avLst>
                  <a:gd name="adj" fmla="val 1261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rgbClr val="AAAAAA">
                    <a:satMod val="175000"/>
                    <a:alpha val="40000"/>
                  </a:srgb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200" b="0" i="0" u="none" strike="noStrike" kern="0" cap="none" spc="0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rPr>
                  <a:t>x</a:t>
                </a:r>
              </a:p>
            </p:txBody>
          </p:sp>
          <p:pic>
            <p:nvPicPr>
              <p:cNvPr id="47" name="Picture 2" descr="http://m1.paperblog.com/i/59/596253/asi-es-como-funciona-el-adsl-L-LIyzpn.jpe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357" y="2866354"/>
                <a:ext cx="3720413" cy="2790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CuadroTexto 3"/>
            <p:cNvSpPr txBox="1"/>
            <p:nvPr/>
          </p:nvSpPr>
          <p:spPr>
            <a:xfrm>
              <a:off x="1547664" y="3881080"/>
              <a:ext cx="289444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Digital Switching</a:t>
              </a:r>
            </a:p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Much less intensive in </a:t>
              </a:r>
              <a:r>
                <a:rPr lang="en-GB" sz="1500" dirty="0">
                  <a:solidFill>
                    <a:srgbClr val="123E51"/>
                  </a:solidFill>
                  <a:latin typeface="Arial"/>
                </a:rPr>
                <a:t>h</a:t>
              </a: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uman resources</a:t>
              </a:r>
            </a:p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Era </a:t>
              </a:r>
              <a:r>
                <a:rPr lang="en-GB" sz="1500" b="1" u="none" dirty="0" smtClean="0">
                  <a:solidFill>
                    <a:srgbClr val="123E51"/>
                  </a:solidFill>
                  <a:latin typeface="Arial"/>
                </a:rPr>
                <a:t>dominated by complex and specific hardware</a:t>
              </a: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. </a:t>
              </a:r>
              <a:r>
                <a:rPr lang="en-GB" sz="1500" b="1" u="none" dirty="0" smtClean="0">
                  <a:solidFill>
                    <a:srgbClr val="123E51"/>
                  </a:solidFill>
                  <a:latin typeface="Arial"/>
                </a:rPr>
                <a:t>Software appears and is important</a:t>
              </a:r>
            </a:p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Services defined by </a:t>
              </a:r>
              <a:r>
                <a:rPr lang="en-GB" sz="1500" u="none" dirty="0" err="1" smtClean="0">
                  <a:solidFill>
                    <a:srgbClr val="123E51"/>
                  </a:solidFill>
                  <a:latin typeface="Arial"/>
                </a:rPr>
                <a:t>telco</a:t>
              </a:r>
              <a:endParaRPr lang="en-GB" sz="1500" u="none" dirty="0">
                <a:solidFill>
                  <a:srgbClr val="123E51"/>
                </a:solidFill>
                <a:latin typeface="Arial"/>
              </a:endParaRPr>
            </a:p>
          </p:txBody>
        </p:sp>
        <p:sp>
          <p:nvSpPr>
            <p:cNvPr id="70" name="69 Rectángulo redondeado"/>
            <p:cNvSpPr/>
            <p:nvPr/>
          </p:nvSpPr>
          <p:spPr bwMode="auto">
            <a:xfrm>
              <a:off x="448818" y="5823094"/>
              <a:ext cx="3828158" cy="326709"/>
            </a:xfrm>
            <a:prstGeom prst="roundRect">
              <a:avLst/>
            </a:prstGeom>
            <a:solidFill>
              <a:srgbClr val="043F5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600" b="1" u="none">
                  <a:solidFill>
                    <a:schemeClr val="bg1"/>
                  </a:solidFill>
                </a:rPr>
                <a:t>Second half of the twentieth century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627456" y="3625046"/>
            <a:ext cx="4270845" cy="2472697"/>
            <a:chOff x="4627454" y="3764614"/>
            <a:chExt cx="4270845" cy="2472697"/>
          </a:xfrm>
        </p:grpSpPr>
        <p:sp>
          <p:nvSpPr>
            <p:cNvPr id="65" name="64 Rectángulo redondeado"/>
            <p:cNvSpPr/>
            <p:nvPr/>
          </p:nvSpPr>
          <p:spPr bwMode="auto">
            <a:xfrm>
              <a:off x="4627454" y="3764614"/>
              <a:ext cx="4242946" cy="2472697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7" name="CuadroTexto 3"/>
            <p:cNvSpPr txBox="1"/>
            <p:nvPr/>
          </p:nvSpPr>
          <p:spPr>
            <a:xfrm>
              <a:off x="6444209" y="3881080"/>
              <a:ext cx="2454090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u="none" dirty="0" smtClean="0">
                  <a:solidFill>
                    <a:srgbClr val="123E51"/>
                  </a:solidFill>
                  <a:latin typeface="Arial"/>
                </a:rPr>
                <a:t>Internet connectivity opens the door to the development of OTT services (without operator)</a:t>
              </a:r>
            </a:p>
            <a:p>
              <a:pPr marL="342900" indent="-342900" algn="l">
                <a:buFont typeface="Arial" pitchFamily="34" charset="0"/>
                <a:buChar char="•"/>
                <a:defRPr/>
              </a:pPr>
              <a:r>
                <a:rPr lang="en-GB" sz="1500" b="1" u="none" dirty="0" smtClean="0">
                  <a:solidFill>
                    <a:srgbClr val="123E51"/>
                  </a:solidFill>
                  <a:latin typeface="Arial"/>
                </a:rPr>
                <a:t>Software becomes a differentiation asset</a:t>
              </a:r>
              <a:endParaRPr lang="en-GB" sz="1500" b="1" u="none" dirty="0">
                <a:solidFill>
                  <a:srgbClr val="123E51"/>
                </a:solidFill>
                <a:latin typeface="Arial"/>
              </a:endParaRPr>
            </a:p>
          </p:txBody>
        </p:sp>
        <p:grpSp>
          <p:nvGrpSpPr>
            <p:cNvPr id="58" name="57 Grupo"/>
            <p:cNvGrpSpPr/>
            <p:nvPr/>
          </p:nvGrpSpPr>
          <p:grpSpPr>
            <a:xfrm>
              <a:off x="4788024" y="3933056"/>
              <a:ext cx="1656184" cy="1321578"/>
              <a:chOff x="683568" y="631272"/>
              <a:chExt cx="4464496" cy="3157767"/>
            </a:xfrm>
          </p:grpSpPr>
          <p:sp>
            <p:nvSpPr>
              <p:cNvPr id="59" name="58 Rectángulo redondeado"/>
              <p:cNvSpPr/>
              <p:nvPr/>
            </p:nvSpPr>
            <p:spPr bwMode="auto">
              <a:xfrm>
                <a:off x="683568" y="631272"/>
                <a:ext cx="4464496" cy="3157767"/>
              </a:xfrm>
              <a:prstGeom prst="roundRect">
                <a:avLst>
                  <a:gd name="adj" fmla="val 1261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228600">
                  <a:srgbClr val="AAAAAA">
                    <a:satMod val="175000"/>
                    <a:alpha val="40000"/>
                  </a:srgb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200" b="0" i="0" u="none" strike="noStrike" kern="0" cap="none" spc="0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rPr>
                  <a:t>x</a:t>
                </a:r>
              </a:p>
            </p:txBody>
          </p:sp>
          <p:pic>
            <p:nvPicPr>
              <p:cNvPr id="60" name="Picture 2" descr="http://d105ey68mno0r.cloudfront.net/cdn/farfuture/sjK1fHWSIlTDWx0Mk-zNSucvoZ7mc70XzNPOUYtb_X8/mtime:1338416834/sites/default/files/imagecache/600x400/images/impact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744072"/>
                <a:ext cx="4248472" cy="283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" name="Picture 4" descr="https://encrypted-tbn2.gstatic.com/images?q=tbn:ANd9GcS41UjPqQNnPW7jIdtryde_wPKH2IRPUPuTDcMIKHFrzDgLt9Dm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36334">
              <a:off x="5594368" y="4944477"/>
              <a:ext cx="857813" cy="750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70 Rectángulo redondeado"/>
            <p:cNvSpPr/>
            <p:nvPr/>
          </p:nvSpPr>
          <p:spPr bwMode="auto">
            <a:xfrm>
              <a:off x="4818509" y="5836634"/>
              <a:ext cx="3828158" cy="326709"/>
            </a:xfrm>
            <a:prstGeom prst="roundRect">
              <a:avLst/>
            </a:prstGeom>
            <a:solidFill>
              <a:srgbClr val="043F5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600" b="1" u="none">
                  <a:solidFill>
                    <a:schemeClr val="bg1"/>
                  </a:solidFill>
                </a:rPr>
                <a:t>Early twenty-first century</a:t>
              </a:r>
            </a:p>
          </p:txBody>
        </p:sp>
      </p:grpSp>
      <p:sp>
        <p:nvSpPr>
          <p:cNvPr id="7" name="6 Rectángulo redondeado"/>
          <p:cNvSpPr/>
          <p:nvPr/>
        </p:nvSpPr>
        <p:spPr bwMode="auto">
          <a:xfrm>
            <a:off x="2151639" y="2744693"/>
            <a:ext cx="4580951" cy="976785"/>
          </a:xfrm>
          <a:prstGeom prst="roundRect">
            <a:avLst/>
          </a:prstGeom>
          <a:solidFill>
            <a:srgbClr val="D9D9D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u="none" kern="0" dirty="0" smtClean="0">
                <a:solidFill>
                  <a:schemeClr val="tx1"/>
                </a:solidFill>
              </a:rPr>
              <a:t>Virtualization </a:t>
            </a:r>
            <a:r>
              <a:rPr lang="en-GB" sz="1800" b="1" u="none" kern="0" dirty="0">
                <a:solidFill>
                  <a:schemeClr val="tx1"/>
                </a:solidFill>
              </a:rPr>
              <a:t>technologies enables overcoming physical </a:t>
            </a:r>
            <a:r>
              <a:rPr lang="en-GB" sz="1800" b="1" u="none" kern="0" dirty="0" smtClean="0">
                <a:solidFill>
                  <a:schemeClr val="tx1"/>
                </a:solidFill>
              </a:rPr>
              <a:t>constraints and generating multiplexing gains…</a:t>
            </a:r>
            <a:endParaRPr lang="en-GB" sz="1800" b="1" u="none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1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Virtualization = SDN + NFV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340769"/>
            <a:ext cx="4042792" cy="2808312"/>
          </a:xfrm>
        </p:spPr>
        <p:txBody>
          <a:bodyPr>
            <a:normAutofit/>
          </a:bodyPr>
          <a:lstStyle/>
          <a:p>
            <a:r>
              <a:rPr lang="en-GB" dirty="0" smtClean="0"/>
              <a:t>Provide </a:t>
            </a:r>
            <a:r>
              <a:rPr lang="en-GB" dirty="0"/>
              <a:t>a general interface </a:t>
            </a:r>
            <a:r>
              <a:rPr lang="en-GB" dirty="0" smtClean="0"/>
              <a:t>to network resources</a:t>
            </a:r>
            <a:endParaRPr lang="en-GB" dirty="0"/>
          </a:p>
          <a:p>
            <a:pPr lvl="1"/>
            <a:r>
              <a:rPr lang="en-GB" sz="1800" dirty="0"/>
              <a:t>A</a:t>
            </a:r>
            <a:r>
              <a:rPr lang="en-GB" sz="1800" dirty="0" smtClean="0"/>
              <a:t>bstracting actual infrastructure details</a:t>
            </a:r>
            <a:endParaRPr lang="es-ES_tradnl" sz="1800" dirty="0"/>
          </a:p>
          <a:p>
            <a:r>
              <a:rPr lang="en-GB" dirty="0" smtClean="0"/>
              <a:t>Decouple the planes conforming the network</a:t>
            </a:r>
          </a:p>
          <a:p>
            <a:pPr lvl="1"/>
            <a:r>
              <a:rPr lang="en-GB" sz="1800" dirty="0" smtClean="0"/>
              <a:t>Relying on software mechanisms to support functionality</a:t>
            </a:r>
            <a:endParaRPr lang="es-ES_tradnl" sz="1800" dirty="0" smtClean="0"/>
          </a:p>
          <a:p>
            <a:endParaRPr lang="en-GB" dirty="0"/>
          </a:p>
        </p:txBody>
      </p:sp>
      <p:pic>
        <p:nvPicPr>
          <p:cNvPr id="5" name="Imagen 4" descr="Virtual-Reality-1920x1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99" y="1268760"/>
            <a:ext cx="4687213" cy="2929508"/>
          </a:xfrm>
          <a:prstGeom prst="rect">
            <a:avLst/>
          </a:prstGeom>
        </p:spPr>
      </p:pic>
      <p:sp>
        <p:nvSpPr>
          <p:cNvPr id="20" name="Marcador de contenido 2"/>
          <p:cNvSpPr txBox="1">
            <a:spLocks/>
          </p:cNvSpPr>
          <p:nvPr/>
        </p:nvSpPr>
        <p:spPr>
          <a:xfrm>
            <a:off x="323528" y="4437112"/>
            <a:ext cx="4042792" cy="18722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6D7"/>
              </a:buClr>
              <a:buSzPct val="200000"/>
              <a:buFontTx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6D7"/>
              </a:buClr>
              <a:buSzTx/>
              <a:buFont typeface="Wingdings" pitchFamily="2" charset="2"/>
              <a:buChar char="§"/>
              <a:tabLst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E51"/>
              </a:buClr>
              <a:buSzTx/>
              <a:buFontTx/>
              <a:buChar char="•"/>
              <a:tabLst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>
              <a:buNone/>
            </a:pPr>
            <a:r>
              <a:rPr lang="es-ES_tradnl" sz="2000" u="none" dirty="0" smtClean="0">
                <a:solidFill>
                  <a:schemeClr val="accent2"/>
                </a:solidFill>
              </a:rPr>
              <a:t>SDN</a:t>
            </a:r>
          </a:p>
          <a:p>
            <a:r>
              <a:rPr lang="en-GB" sz="1600" u="none" dirty="0" smtClean="0"/>
              <a:t>Decouple the </a:t>
            </a:r>
            <a:r>
              <a:rPr lang="en-GB" sz="1600" u="none" dirty="0"/>
              <a:t>control and data </a:t>
            </a:r>
            <a:r>
              <a:rPr lang="en-GB" sz="1600" u="none" dirty="0" smtClean="0"/>
              <a:t>planes</a:t>
            </a:r>
          </a:p>
          <a:p>
            <a:pPr lvl="1"/>
            <a:r>
              <a:rPr lang="en-GB" sz="1600" u="none" dirty="0" smtClean="0"/>
              <a:t>Gain programmability</a:t>
            </a:r>
          </a:p>
          <a:p>
            <a:pPr lvl="1"/>
            <a:r>
              <a:rPr lang="en-GB" sz="1600" u="none" dirty="0" smtClean="0"/>
              <a:t>Simplify </a:t>
            </a:r>
            <a:r>
              <a:rPr lang="en-GB" sz="1600" u="none" dirty="0"/>
              <a:t>data plane </a:t>
            </a:r>
            <a:r>
              <a:rPr lang="en-GB" sz="1600" u="none" dirty="0" smtClean="0"/>
              <a:t>elements</a:t>
            </a:r>
            <a:r>
              <a:rPr lang="es-ES_tradnl" sz="1600" u="none" dirty="0" smtClean="0"/>
              <a:t> </a:t>
            </a:r>
          </a:p>
          <a:p>
            <a:pPr marL="457200" lvl="1" indent="0">
              <a:buNone/>
            </a:pPr>
            <a:endParaRPr lang="es-ES_tradnl" sz="1600" u="none" dirty="0" smtClean="0"/>
          </a:p>
          <a:p>
            <a:pPr marL="457200" lvl="1" indent="0">
              <a:buNone/>
            </a:pPr>
            <a:r>
              <a:rPr lang="en-US" sz="1800" u="none" dirty="0" smtClean="0"/>
              <a:t>Software in the network</a:t>
            </a:r>
            <a:endParaRPr lang="en-US" sz="1800" u="none" dirty="0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4633664" y="4437112"/>
            <a:ext cx="4042792" cy="18722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6D7"/>
              </a:buClr>
              <a:buSzPct val="200000"/>
              <a:buFontTx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6D7"/>
              </a:buClr>
              <a:buSzTx/>
              <a:buFont typeface="Wingdings" pitchFamily="2" charset="2"/>
              <a:buChar char="§"/>
              <a:tabLst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3E51"/>
              </a:buClr>
              <a:buSzTx/>
              <a:buFontTx/>
              <a:buChar char="•"/>
              <a:tabLst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itchFamily="12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 algn="ctr">
              <a:buNone/>
            </a:pPr>
            <a:r>
              <a:rPr lang="es-ES_tradnl" sz="2000" u="none" dirty="0" smtClean="0">
                <a:solidFill>
                  <a:schemeClr val="accent2"/>
                </a:solidFill>
              </a:rPr>
              <a:t>NFV</a:t>
            </a:r>
            <a:endParaRPr lang="es-ES_tradnl" sz="1600" u="none" dirty="0" smtClean="0">
              <a:solidFill>
                <a:schemeClr val="accent2"/>
              </a:solidFill>
            </a:endParaRPr>
          </a:p>
          <a:p>
            <a:r>
              <a:rPr lang="en-GB" sz="1600" u="none" dirty="0" smtClean="0"/>
              <a:t>Separate functionality from capacity</a:t>
            </a:r>
          </a:p>
          <a:p>
            <a:pPr lvl="1"/>
            <a:r>
              <a:rPr lang="en-GB" sz="1600" u="none" dirty="0" smtClean="0"/>
              <a:t>Increase </a:t>
            </a:r>
            <a:r>
              <a:rPr lang="en-GB" sz="1600" u="none" dirty="0"/>
              <a:t>network elasticity </a:t>
            </a:r>
            <a:endParaRPr lang="en-GB" sz="1600" u="none" dirty="0" smtClean="0"/>
          </a:p>
          <a:p>
            <a:pPr lvl="1"/>
            <a:r>
              <a:rPr lang="en-GB" sz="1600" u="none" dirty="0" smtClean="0"/>
              <a:t>Reduce heterogeneity</a:t>
            </a:r>
          </a:p>
          <a:p>
            <a:pPr marL="457200" lvl="1" indent="0">
              <a:buNone/>
            </a:pPr>
            <a:endParaRPr lang="en-GB" sz="1600" u="none" dirty="0"/>
          </a:p>
          <a:p>
            <a:pPr marL="457200" lvl="1" indent="0">
              <a:buNone/>
            </a:pPr>
            <a:r>
              <a:rPr lang="en-GB" sz="1800" u="none" dirty="0" smtClean="0"/>
              <a:t>The network in software</a:t>
            </a:r>
          </a:p>
        </p:txBody>
      </p:sp>
    </p:spTree>
    <p:extLst>
      <p:ext uri="{BB962C8B-B14F-4D97-AF65-F5344CB8AC3E}">
        <p14:creationId xmlns:p14="http://schemas.microsoft.com/office/powerpoint/2010/main" val="242564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288" y="115890"/>
            <a:ext cx="8748712" cy="936625"/>
          </a:xfrm>
        </p:spPr>
        <p:txBody>
          <a:bodyPr/>
          <a:lstStyle/>
          <a:p>
            <a:r>
              <a:rPr lang="en-GB" dirty="0" smtClean="0">
                <a:cs typeface="Telefonica Headline Light"/>
              </a:rPr>
              <a:t>Software </a:t>
            </a:r>
            <a:r>
              <a:rPr lang="en-GB" dirty="0">
                <a:cs typeface="Telefonica Headline Light"/>
              </a:rPr>
              <a:t>Defined </a:t>
            </a:r>
            <a:r>
              <a:rPr lang="en-GB" dirty="0" smtClean="0">
                <a:cs typeface="Telefonica Headline Light"/>
              </a:rPr>
              <a:t>Networking</a:t>
            </a:r>
            <a:endParaRPr lang="en-GB" dirty="0"/>
          </a:p>
        </p:txBody>
      </p:sp>
      <p:grpSp>
        <p:nvGrpSpPr>
          <p:cNvPr id="5" name="4 Grupo"/>
          <p:cNvGrpSpPr/>
          <p:nvPr/>
        </p:nvGrpSpPr>
        <p:grpSpPr>
          <a:xfrm>
            <a:off x="155328" y="1197577"/>
            <a:ext cx="8809160" cy="1512008"/>
            <a:chOff x="155328" y="1268920"/>
            <a:chExt cx="8809160" cy="1512008"/>
          </a:xfrm>
        </p:grpSpPr>
        <p:sp>
          <p:nvSpPr>
            <p:cNvPr id="166" name="165 Rectángulo redondeado"/>
            <p:cNvSpPr/>
            <p:nvPr/>
          </p:nvSpPr>
          <p:spPr bwMode="auto">
            <a:xfrm>
              <a:off x="155328" y="1268920"/>
              <a:ext cx="8809160" cy="1440000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2052" name="Picture 4" descr="http://www.michaelroger.com/assets/images/boxes/9x12x2-black-box-ope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954" y="1306423"/>
              <a:ext cx="1832083" cy="101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www.psytx.com/blog/wp-content/uploads/2012/10/Magic_Black_Box_480x304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388066"/>
              <a:ext cx="2592288" cy="77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715144" y="2196152"/>
              <a:ext cx="22260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u="none" dirty="0" smtClean="0">
                  <a:solidFill>
                    <a:schemeClr val="tx1"/>
                  </a:solidFill>
                </a:rPr>
                <a:t>Network equipment as </a:t>
              </a:r>
            </a:p>
            <a:p>
              <a:r>
                <a:rPr lang="en-GB" sz="1600" dirty="0" smtClean="0"/>
                <a:t>B</a:t>
              </a:r>
              <a:r>
                <a:rPr lang="en-GB" sz="1600" u="none" dirty="0" smtClean="0">
                  <a:solidFill>
                    <a:schemeClr val="tx1"/>
                  </a:solidFill>
                </a:rPr>
                <a:t>lack </a:t>
              </a:r>
              <a:r>
                <a:rPr lang="en-GB" sz="1600" dirty="0"/>
                <a:t>b</a:t>
              </a:r>
              <a:r>
                <a:rPr lang="en-GB" sz="1600" u="none" dirty="0" smtClean="0">
                  <a:solidFill>
                    <a:schemeClr val="tx1"/>
                  </a:solidFill>
                </a:rPr>
                <a:t>oxes</a:t>
              </a:r>
              <a:endParaRPr lang="en-GB" sz="1600" u="none" dirty="0">
                <a:solidFill>
                  <a:schemeClr val="tx1"/>
                </a:solidFill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652120" y="2196153"/>
              <a:ext cx="3312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u="none" smtClean="0">
                  <a:solidFill>
                    <a:schemeClr val="tx1"/>
                  </a:solidFill>
                </a:rPr>
                <a:t>Open interfaces (OpenFlow) for instructing the boxes what to do</a:t>
              </a:r>
            </a:p>
          </p:txBody>
        </p:sp>
        <p:sp>
          <p:nvSpPr>
            <p:cNvPr id="3" name="2 Flecha derecha"/>
            <p:cNvSpPr/>
            <p:nvPr/>
          </p:nvSpPr>
          <p:spPr bwMode="auto">
            <a:xfrm>
              <a:off x="3841177" y="1467496"/>
              <a:ext cx="1872208" cy="801031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ヒラギノ角ゴ ProN W3" charset="-128"/>
                  <a:sym typeface="Gill Sans" charset="0"/>
                </a:rPr>
                <a:t>SDN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55330" y="2925801"/>
            <a:ext cx="8809161" cy="1448680"/>
            <a:chOff x="155328" y="2997145"/>
            <a:chExt cx="8809160" cy="1448680"/>
          </a:xfrm>
        </p:grpSpPr>
        <p:sp>
          <p:nvSpPr>
            <p:cNvPr id="167" name="166 Rectángulo redondeado"/>
            <p:cNvSpPr/>
            <p:nvPr/>
          </p:nvSpPr>
          <p:spPr bwMode="auto">
            <a:xfrm>
              <a:off x="155328" y="2997145"/>
              <a:ext cx="8809160" cy="1406271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653431" y="3861049"/>
              <a:ext cx="236314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u="none" dirty="0" smtClean="0">
                  <a:solidFill>
                    <a:schemeClr val="tx1"/>
                  </a:solidFill>
                </a:rPr>
                <a:t>Boxes with autonomous</a:t>
              </a:r>
              <a:br>
                <a:rPr lang="en-GB" sz="1600" u="none" dirty="0" smtClean="0">
                  <a:solidFill>
                    <a:schemeClr val="tx1"/>
                  </a:solidFill>
                </a:rPr>
              </a:br>
              <a:r>
                <a:rPr lang="en-GB" sz="1600" u="none" dirty="0" smtClean="0">
                  <a:solidFill>
                    <a:schemeClr val="tx1"/>
                  </a:solidFill>
                </a:rPr>
                <a:t>behaviour</a:t>
              </a:r>
              <a:endParaRPr lang="en-GB" sz="1600" u="none" dirty="0">
                <a:solidFill>
                  <a:schemeClr val="tx1"/>
                </a:solidFill>
              </a:endParaRP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5509950" y="4037963"/>
              <a:ext cx="32870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u="none" smtClean="0">
                  <a:solidFill>
                    <a:schemeClr val="tx1"/>
                  </a:solidFill>
                </a:rPr>
                <a:t>Decisions are taken out of the box</a:t>
              </a:r>
              <a:endParaRPr lang="en-GB" sz="1050" u="none">
                <a:solidFill>
                  <a:schemeClr val="tx1"/>
                </a:solidFill>
              </a:endParaRPr>
            </a:p>
          </p:txBody>
        </p:sp>
        <p:grpSp>
          <p:nvGrpSpPr>
            <p:cNvPr id="99" name="Agrupar 59"/>
            <p:cNvGrpSpPr/>
            <p:nvPr/>
          </p:nvGrpSpPr>
          <p:grpSpPr>
            <a:xfrm>
              <a:off x="6420954" y="3140968"/>
              <a:ext cx="1498589" cy="819229"/>
              <a:chOff x="5968625" y="4461944"/>
              <a:chExt cx="1720056" cy="1721124"/>
            </a:xfrm>
          </p:grpSpPr>
          <p:sp>
            <p:nvSpPr>
              <p:cNvPr id="100" name="17 Elipse"/>
              <p:cNvSpPr/>
              <p:nvPr/>
            </p:nvSpPr>
            <p:spPr bwMode="auto">
              <a:xfrm>
                <a:off x="6070324" y="4937425"/>
                <a:ext cx="1512168" cy="10058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grpSp>
            <p:nvGrpSpPr>
              <p:cNvPr id="101" name="52 Grupo"/>
              <p:cNvGrpSpPr/>
              <p:nvPr/>
            </p:nvGrpSpPr>
            <p:grpSpPr>
              <a:xfrm>
                <a:off x="6173783" y="4461944"/>
                <a:ext cx="1431910" cy="1721124"/>
                <a:chOff x="6710363" y="2708920"/>
                <a:chExt cx="1431910" cy="1721124"/>
              </a:xfrm>
            </p:grpSpPr>
            <p:sp>
              <p:nvSpPr>
                <p:cNvPr id="104" name="53 Rectángulo"/>
                <p:cNvSpPr/>
                <p:nvPr/>
              </p:nvSpPr>
              <p:spPr bwMode="auto">
                <a:xfrm rot="19638941">
                  <a:off x="6818988" y="3711472"/>
                  <a:ext cx="406705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54 Rectángulo"/>
                <p:cNvSpPr/>
                <p:nvPr/>
              </p:nvSpPr>
              <p:spPr bwMode="auto">
                <a:xfrm rot="1961059" flipH="1">
                  <a:off x="7426303" y="3709136"/>
                  <a:ext cx="406705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55 Rectángulo"/>
                <p:cNvSpPr/>
                <p:nvPr/>
              </p:nvSpPr>
              <p:spPr bwMode="auto">
                <a:xfrm rot="1961059" flipH="1">
                  <a:off x="6824715" y="4040229"/>
                  <a:ext cx="406705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107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6860160" y="2903512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8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7561559" y="2903512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9" name="58 CuadroTexto"/>
                <p:cNvSpPr txBox="1"/>
                <p:nvPr/>
              </p:nvSpPr>
              <p:spPr>
                <a:xfrm>
                  <a:off x="6710363" y="2718445"/>
                  <a:ext cx="564766" cy="134491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endParaRPr lang="en-GB" sz="6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10" name="59 CuadroTexto"/>
                <p:cNvSpPr txBox="1"/>
                <p:nvPr/>
              </p:nvSpPr>
              <p:spPr>
                <a:xfrm>
                  <a:off x="7381106" y="2708920"/>
                  <a:ext cx="564766" cy="134491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endParaRPr lang="en-GB" sz="6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pic>
              <p:nvPicPr>
                <p:cNvPr id="111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726672" y="3100065"/>
                  <a:ext cx="1219200" cy="7127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12" name="61 Rectángulo"/>
                <p:cNvSpPr/>
                <p:nvPr/>
              </p:nvSpPr>
              <p:spPr bwMode="auto">
                <a:xfrm rot="19638941">
                  <a:off x="7396193" y="4056704"/>
                  <a:ext cx="406705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62 Elipse"/>
                <p:cNvSpPr/>
                <p:nvPr/>
              </p:nvSpPr>
              <p:spPr bwMode="auto">
                <a:xfrm>
                  <a:off x="7108328" y="3992999"/>
                  <a:ext cx="437045" cy="437045"/>
                </a:xfrm>
                <a:prstGeom prst="ellips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63 Elipse"/>
                <p:cNvSpPr/>
                <p:nvPr/>
              </p:nvSpPr>
              <p:spPr bwMode="auto">
                <a:xfrm>
                  <a:off x="7705228" y="3669149"/>
                  <a:ext cx="437045" cy="437045"/>
                </a:xfrm>
                <a:prstGeom prst="ellips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64 Elipse"/>
                <p:cNvSpPr/>
                <p:nvPr/>
              </p:nvSpPr>
              <p:spPr bwMode="auto">
                <a:xfrm>
                  <a:off x="7108328" y="3338949"/>
                  <a:ext cx="437045" cy="437045"/>
                </a:xfrm>
                <a:prstGeom prst="ellips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</p:grpSp>
          <p:sp>
            <p:nvSpPr>
              <p:cNvPr id="102" name="65 CuadroTexto"/>
              <p:cNvSpPr txBox="1"/>
              <p:nvPr/>
            </p:nvSpPr>
            <p:spPr>
              <a:xfrm>
                <a:off x="5968625" y="4766098"/>
                <a:ext cx="1720056" cy="13449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endParaRPr lang="en-GB" sz="600" b="0" u="none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03" name="67 Elipse"/>
              <p:cNvSpPr/>
              <p:nvPr/>
            </p:nvSpPr>
            <p:spPr bwMode="auto">
              <a:xfrm>
                <a:off x="6005227" y="5422173"/>
                <a:ext cx="437045" cy="437045"/>
              </a:xfrm>
              <a:prstGeom prst="ellips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133" name="Agrupar 58"/>
            <p:cNvGrpSpPr/>
            <p:nvPr/>
          </p:nvGrpSpPr>
          <p:grpSpPr>
            <a:xfrm>
              <a:off x="452423" y="3068960"/>
              <a:ext cx="2492522" cy="752989"/>
              <a:chOff x="4528924" y="1234355"/>
              <a:chExt cx="4551809" cy="2351882"/>
            </a:xfrm>
          </p:grpSpPr>
          <p:sp>
            <p:nvSpPr>
              <p:cNvPr id="134" name="20 Rectángulo"/>
              <p:cNvSpPr/>
              <p:nvPr/>
            </p:nvSpPr>
            <p:spPr bwMode="auto">
              <a:xfrm rot="20155686">
                <a:off x="5719338" y="2037197"/>
                <a:ext cx="549602" cy="760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5" name="21 Rectángulo"/>
              <p:cNvSpPr/>
              <p:nvPr/>
            </p:nvSpPr>
            <p:spPr bwMode="auto">
              <a:xfrm rot="20155686">
                <a:off x="7315386" y="2758913"/>
                <a:ext cx="549602" cy="760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6" name="22 Rectángulo"/>
              <p:cNvSpPr/>
              <p:nvPr/>
            </p:nvSpPr>
            <p:spPr bwMode="auto">
              <a:xfrm rot="1444314" flipH="1">
                <a:off x="7315386" y="2015021"/>
                <a:ext cx="549602" cy="760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7" name="23 Rectángulo"/>
              <p:cNvSpPr/>
              <p:nvPr/>
            </p:nvSpPr>
            <p:spPr bwMode="auto">
              <a:xfrm rot="1444314" flipH="1">
                <a:off x="5715904" y="2741443"/>
                <a:ext cx="549602" cy="760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grpSp>
            <p:nvGrpSpPr>
              <p:cNvPr id="138" name="24 Grupo"/>
              <p:cNvGrpSpPr/>
              <p:nvPr/>
            </p:nvGrpSpPr>
            <p:grpSpPr>
              <a:xfrm>
                <a:off x="6169803" y="1234355"/>
                <a:ext cx="1311449" cy="1031925"/>
                <a:chOff x="2181225" y="2397075"/>
                <a:chExt cx="1311449" cy="1031925"/>
              </a:xfrm>
            </p:grpSpPr>
            <p:sp>
              <p:nvSpPr>
                <p:cNvPr id="160" name="25 Rectángulo"/>
                <p:cNvSpPr/>
                <p:nvPr/>
              </p:nvSpPr>
              <p:spPr bwMode="auto">
                <a:xfrm>
                  <a:off x="2181225" y="2397075"/>
                  <a:ext cx="1311449" cy="1031925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161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7411" y="2574429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62" name="27 CuadroTexto"/>
                <p:cNvSpPr txBox="1"/>
                <p:nvPr/>
              </p:nvSpPr>
              <p:spPr>
                <a:xfrm>
                  <a:off x="2268538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63" name="28 CuadroTexto"/>
                <p:cNvSpPr txBox="1"/>
                <p:nvPr/>
              </p:nvSpPr>
              <p:spPr>
                <a:xfrm>
                  <a:off x="2916610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64" name="29 CuadroTexto"/>
                <p:cNvSpPr txBox="1"/>
                <p:nvPr/>
              </p:nvSpPr>
              <p:spPr>
                <a:xfrm>
                  <a:off x="2268538" y="2749550"/>
                  <a:ext cx="1135433" cy="17539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OPERATING SYSTEM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65" name="30 CuadroTexto"/>
                <p:cNvSpPr txBox="1"/>
                <p:nvPr/>
              </p:nvSpPr>
              <p:spPr>
                <a:xfrm>
                  <a:off x="2268538" y="2953519"/>
                  <a:ext cx="1135433" cy="403473"/>
                </a:xfrm>
                <a:prstGeom prst="rect">
                  <a:avLst/>
                </a:prstGeom>
                <a:solidFill>
                  <a:srgbClr val="FF660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SPECIALIZED PACKET FORWARDING HARDWARE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39" name="31 Grupo"/>
              <p:cNvGrpSpPr/>
              <p:nvPr/>
            </p:nvGrpSpPr>
            <p:grpSpPr>
              <a:xfrm>
                <a:off x="4528924" y="1894334"/>
                <a:ext cx="1311449" cy="1031925"/>
                <a:chOff x="2181225" y="2397075"/>
                <a:chExt cx="1311449" cy="1031925"/>
              </a:xfrm>
            </p:grpSpPr>
            <p:sp>
              <p:nvSpPr>
                <p:cNvPr id="154" name="32 Rectángulo"/>
                <p:cNvSpPr/>
                <p:nvPr/>
              </p:nvSpPr>
              <p:spPr bwMode="auto">
                <a:xfrm>
                  <a:off x="2181225" y="2397075"/>
                  <a:ext cx="1311449" cy="1031925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155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7411" y="2574429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6" name="34 CuadroTexto"/>
                <p:cNvSpPr txBox="1"/>
                <p:nvPr/>
              </p:nvSpPr>
              <p:spPr>
                <a:xfrm>
                  <a:off x="2268538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57" name="35 CuadroTexto"/>
                <p:cNvSpPr txBox="1"/>
                <p:nvPr/>
              </p:nvSpPr>
              <p:spPr>
                <a:xfrm>
                  <a:off x="2916610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58" name="36 CuadroTexto"/>
                <p:cNvSpPr txBox="1"/>
                <p:nvPr/>
              </p:nvSpPr>
              <p:spPr>
                <a:xfrm>
                  <a:off x="2268538" y="2749550"/>
                  <a:ext cx="1135433" cy="17539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OPERATING SYSTEM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59" name="37 CuadroTexto"/>
                <p:cNvSpPr txBox="1"/>
                <p:nvPr/>
              </p:nvSpPr>
              <p:spPr>
                <a:xfrm>
                  <a:off x="2268538" y="2953519"/>
                  <a:ext cx="1135433" cy="403473"/>
                </a:xfrm>
                <a:prstGeom prst="rect">
                  <a:avLst/>
                </a:prstGeom>
                <a:solidFill>
                  <a:srgbClr val="FF660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SPECIALIZED PACKET FORWARDING HARDWARE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0" name="38 Grupo"/>
              <p:cNvGrpSpPr/>
              <p:nvPr/>
            </p:nvGrpSpPr>
            <p:grpSpPr>
              <a:xfrm>
                <a:off x="7769284" y="1894334"/>
                <a:ext cx="1311449" cy="1031925"/>
                <a:chOff x="2181225" y="2397075"/>
                <a:chExt cx="1311449" cy="1031925"/>
              </a:xfrm>
            </p:grpSpPr>
            <p:sp>
              <p:nvSpPr>
                <p:cNvPr id="148" name="39 Rectángulo"/>
                <p:cNvSpPr/>
                <p:nvPr/>
              </p:nvSpPr>
              <p:spPr bwMode="auto">
                <a:xfrm>
                  <a:off x="2181225" y="2397075"/>
                  <a:ext cx="1311449" cy="1031925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149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7411" y="2574429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0" name="41 CuadroTexto"/>
                <p:cNvSpPr txBox="1"/>
                <p:nvPr/>
              </p:nvSpPr>
              <p:spPr>
                <a:xfrm>
                  <a:off x="2268538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51" name="42 CuadroTexto"/>
                <p:cNvSpPr txBox="1"/>
                <p:nvPr/>
              </p:nvSpPr>
              <p:spPr>
                <a:xfrm>
                  <a:off x="2916610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52" name="43 CuadroTexto"/>
                <p:cNvSpPr txBox="1"/>
                <p:nvPr/>
              </p:nvSpPr>
              <p:spPr>
                <a:xfrm>
                  <a:off x="2268538" y="2749550"/>
                  <a:ext cx="1135433" cy="17539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OPERATING SYSTEM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53" name="44 CuadroTexto"/>
                <p:cNvSpPr txBox="1"/>
                <p:nvPr/>
              </p:nvSpPr>
              <p:spPr>
                <a:xfrm>
                  <a:off x="2268538" y="2953519"/>
                  <a:ext cx="1135433" cy="403473"/>
                </a:xfrm>
                <a:prstGeom prst="rect">
                  <a:avLst/>
                </a:prstGeom>
                <a:solidFill>
                  <a:srgbClr val="FF660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SPECIALIZED PACKET FORWARDING HARDWARE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1" name="45 Grupo"/>
              <p:cNvGrpSpPr/>
              <p:nvPr/>
            </p:nvGrpSpPr>
            <p:grpSpPr>
              <a:xfrm>
                <a:off x="6169803" y="2554312"/>
                <a:ext cx="1311449" cy="1031925"/>
                <a:chOff x="2181225" y="2397075"/>
                <a:chExt cx="1311449" cy="1031925"/>
              </a:xfrm>
            </p:grpSpPr>
            <p:sp>
              <p:nvSpPr>
                <p:cNvPr id="142" name="46 Rectángulo"/>
                <p:cNvSpPr/>
                <p:nvPr/>
              </p:nvSpPr>
              <p:spPr bwMode="auto">
                <a:xfrm>
                  <a:off x="2181225" y="2397075"/>
                  <a:ext cx="1311449" cy="1031925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143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7411" y="2574429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44" name="48 CuadroTexto"/>
                <p:cNvSpPr txBox="1"/>
                <p:nvPr/>
              </p:nvSpPr>
              <p:spPr>
                <a:xfrm>
                  <a:off x="2268538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45" name="49 CuadroTexto"/>
                <p:cNvSpPr txBox="1"/>
                <p:nvPr/>
              </p:nvSpPr>
              <p:spPr>
                <a:xfrm>
                  <a:off x="2916610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46" name="50 CuadroTexto"/>
                <p:cNvSpPr txBox="1"/>
                <p:nvPr/>
              </p:nvSpPr>
              <p:spPr>
                <a:xfrm>
                  <a:off x="2268538" y="2749550"/>
                  <a:ext cx="1135433" cy="17539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OPERATING SYSTEM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47" name="51 CuadroTexto"/>
                <p:cNvSpPr txBox="1"/>
                <p:nvPr/>
              </p:nvSpPr>
              <p:spPr>
                <a:xfrm>
                  <a:off x="2268538" y="2953519"/>
                  <a:ext cx="1135433" cy="403473"/>
                </a:xfrm>
                <a:prstGeom prst="rect">
                  <a:avLst/>
                </a:prstGeom>
                <a:solidFill>
                  <a:srgbClr val="FF660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300" b="0" u="none" smtClean="0">
                      <a:solidFill>
                        <a:schemeClr val="bg1"/>
                      </a:solidFill>
                      <a:latin typeface="+mn-lt"/>
                    </a:rPr>
                    <a:t>SPECIALIZED PACKET FORWARDING HARDWARE</a:t>
                  </a:r>
                  <a:endParaRPr lang="en-GB" sz="3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69" name="168 Flecha derecha"/>
            <p:cNvSpPr/>
            <p:nvPr/>
          </p:nvSpPr>
          <p:spPr bwMode="auto">
            <a:xfrm>
              <a:off x="3841177" y="3259588"/>
              <a:ext cx="1872208" cy="818996"/>
            </a:xfrm>
            <a:prstGeom prst="rightArrow">
              <a:avLst/>
            </a:prstGeom>
            <a:solidFill>
              <a:srgbClr val="93CDDD"/>
            </a:solidFill>
            <a:ln w="25400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800" b="1" u="none" dirty="0" smtClean="0">
                  <a:solidFill>
                    <a:schemeClr val="tx1"/>
                  </a:solidFill>
                </a:rPr>
                <a:t>SDN</a:t>
              </a:r>
              <a:endParaRPr lang="en-GB" sz="1800" b="1" u="non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67517" y="4615682"/>
            <a:ext cx="8868979" cy="1486990"/>
            <a:chOff x="167517" y="4687026"/>
            <a:chExt cx="8868979" cy="1486990"/>
          </a:xfrm>
        </p:grpSpPr>
        <p:sp>
          <p:nvSpPr>
            <p:cNvPr id="66" name="65 Rectángulo redondeado"/>
            <p:cNvSpPr/>
            <p:nvPr/>
          </p:nvSpPr>
          <p:spPr bwMode="auto">
            <a:xfrm>
              <a:off x="179512" y="4687026"/>
              <a:ext cx="8809160" cy="1406270"/>
            </a:xfrm>
            <a:prstGeom prst="roundRect">
              <a:avLst>
                <a:gd name="adj" fmla="val 4815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AAAAAA">
                  <a:satMod val="175000"/>
                  <a:alpha val="4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167517" y="5727843"/>
              <a:ext cx="3652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u="none" dirty="0" smtClean="0">
                  <a:solidFill>
                    <a:schemeClr val="tx1"/>
                  </a:solidFill>
                </a:rPr>
                <a:t>Adapting OSS to manage black </a:t>
              </a:r>
              <a:r>
                <a:rPr lang="en-GB" sz="1600" dirty="0"/>
                <a:t>b</a:t>
              </a:r>
              <a:r>
                <a:rPr lang="en-GB" sz="1600" u="none" dirty="0" smtClean="0">
                  <a:solidFill>
                    <a:schemeClr val="tx1"/>
                  </a:solidFill>
                </a:rPr>
                <a:t>oxes</a:t>
              </a:r>
              <a:endParaRPr lang="en-GB" sz="1600" u="none" dirty="0">
                <a:solidFill>
                  <a:schemeClr val="tx1"/>
                </a:solidFill>
              </a:endParaRPr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5868144" y="5589240"/>
              <a:ext cx="31683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u="none" dirty="0" smtClean="0">
                  <a:solidFill>
                    <a:schemeClr val="tx1"/>
                  </a:solidFill>
                </a:rPr>
                <a:t>Simpler OSS to manage the SDN controller</a:t>
              </a:r>
              <a:endParaRPr lang="en-GB" sz="1050" u="none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Agrupar 59"/>
            <p:cNvGrpSpPr/>
            <p:nvPr/>
          </p:nvGrpSpPr>
          <p:grpSpPr>
            <a:xfrm>
              <a:off x="6800122" y="5013176"/>
              <a:ext cx="1084246" cy="592721"/>
              <a:chOff x="5968625" y="4461944"/>
              <a:chExt cx="1720056" cy="1721124"/>
            </a:xfrm>
          </p:grpSpPr>
          <p:sp>
            <p:nvSpPr>
              <p:cNvPr id="121" name="17 Elipse"/>
              <p:cNvSpPr/>
              <p:nvPr/>
            </p:nvSpPr>
            <p:spPr bwMode="auto">
              <a:xfrm>
                <a:off x="6070324" y="4937425"/>
                <a:ext cx="1512168" cy="10058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grpSp>
            <p:nvGrpSpPr>
              <p:cNvPr id="122" name="52 Grupo"/>
              <p:cNvGrpSpPr/>
              <p:nvPr/>
            </p:nvGrpSpPr>
            <p:grpSpPr>
              <a:xfrm>
                <a:off x="6173783" y="4461944"/>
                <a:ext cx="1431910" cy="1721124"/>
                <a:chOff x="6710363" y="2708920"/>
                <a:chExt cx="1431910" cy="1721124"/>
              </a:xfrm>
            </p:grpSpPr>
            <p:sp>
              <p:nvSpPr>
                <p:cNvPr id="125" name="53 Rectángulo"/>
                <p:cNvSpPr/>
                <p:nvPr/>
              </p:nvSpPr>
              <p:spPr bwMode="auto">
                <a:xfrm rot="19638941">
                  <a:off x="6818988" y="3711472"/>
                  <a:ext cx="406705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54 Rectángulo"/>
                <p:cNvSpPr/>
                <p:nvPr/>
              </p:nvSpPr>
              <p:spPr bwMode="auto">
                <a:xfrm rot="1961059" flipH="1">
                  <a:off x="7426303" y="3709136"/>
                  <a:ext cx="406705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55 Rectángulo"/>
                <p:cNvSpPr/>
                <p:nvPr/>
              </p:nvSpPr>
              <p:spPr bwMode="auto">
                <a:xfrm rot="1961059" flipH="1">
                  <a:off x="6824715" y="4040229"/>
                  <a:ext cx="406705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128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6860160" y="2903512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5400000">
                  <a:off x="7561559" y="2903512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30" name="58 CuadroTexto"/>
                <p:cNvSpPr txBox="1"/>
                <p:nvPr/>
              </p:nvSpPr>
              <p:spPr>
                <a:xfrm>
                  <a:off x="6710363" y="2718445"/>
                  <a:ext cx="564766" cy="134491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endParaRPr lang="en-GB" sz="6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31" name="59 CuadroTexto"/>
                <p:cNvSpPr txBox="1"/>
                <p:nvPr/>
              </p:nvSpPr>
              <p:spPr>
                <a:xfrm>
                  <a:off x="7381106" y="2708920"/>
                  <a:ext cx="564766" cy="134491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endParaRPr lang="en-GB" sz="6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pic>
              <p:nvPicPr>
                <p:cNvPr id="132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726672" y="3100065"/>
                  <a:ext cx="1219200" cy="7127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68" name="61 Rectángulo"/>
                <p:cNvSpPr/>
                <p:nvPr/>
              </p:nvSpPr>
              <p:spPr bwMode="auto">
                <a:xfrm rot="19638941">
                  <a:off x="7396193" y="4056704"/>
                  <a:ext cx="406705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0" name="62 Elipse"/>
                <p:cNvSpPr/>
                <p:nvPr/>
              </p:nvSpPr>
              <p:spPr bwMode="auto">
                <a:xfrm>
                  <a:off x="7108328" y="3992999"/>
                  <a:ext cx="437045" cy="437045"/>
                </a:xfrm>
                <a:prstGeom prst="ellips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63 Elipse"/>
                <p:cNvSpPr/>
                <p:nvPr/>
              </p:nvSpPr>
              <p:spPr bwMode="auto">
                <a:xfrm>
                  <a:off x="7705228" y="3669149"/>
                  <a:ext cx="437045" cy="437045"/>
                </a:xfrm>
                <a:prstGeom prst="ellips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2" name="64 Elipse"/>
                <p:cNvSpPr/>
                <p:nvPr/>
              </p:nvSpPr>
              <p:spPr bwMode="auto">
                <a:xfrm>
                  <a:off x="7108328" y="3338949"/>
                  <a:ext cx="437045" cy="437045"/>
                </a:xfrm>
                <a:prstGeom prst="ellipse">
                  <a:avLst/>
                </a:prstGeom>
                <a:solidFill>
                  <a:srgbClr val="FF6600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</p:grpSp>
          <p:sp>
            <p:nvSpPr>
              <p:cNvPr id="123" name="65 CuadroTexto"/>
              <p:cNvSpPr txBox="1"/>
              <p:nvPr/>
            </p:nvSpPr>
            <p:spPr>
              <a:xfrm>
                <a:off x="5968625" y="4766098"/>
                <a:ext cx="1720056" cy="13449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endParaRPr lang="en-GB" sz="600" b="0" u="none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24" name="67 Elipse"/>
              <p:cNvSpPr/>
              <p:nvPr/>
            </p:nvSpPr>
            <p:spPr bwMode="auto">
              <a:xfrm>
                <a:off x="6005227" y="5422173"/>
                <a:ext cx="437045" cy="437045"/>
              </a:xfrm>
              <a:prstGeom prst="ellipse">
                <a:avLst/>
              </a:prstGeom>
              <a:solidFill>
                <a:srgbClr val="FF66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71" name="70 Flecha derecha"/>
            <p:cNvSpPr/>
            <p:nvPr/>
          </p:nvSpPr>
          <p:spPr bwMode="auto">
            <a:xfrm>
              <a:off x="3865361" y="4949469"/>
              <a:ext cx="1872208" cy="818995"/>
            </a:xfrm>
            <a:prstGeom prst="rightArrow">
              <a:avLst/>
            </a:prstGeom>
            <a:solidFill>
              <a:srgbClr val="93CDDD"/>
            </a:solidFill>
            <a:ln w="25400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800" b="1" u="none" dirty="0" smtClean="0">
                  <a:solidFill>
                    <a:schemeClr val="tx1"/>
                  </a:solidFill>
                </a:rPr>
                <a:t>SDN</a:t>
              </a:r>
              <a:endParaRPr lang="en-GB" sz="1800" b="1" u="none" dirty="0">
                <a:solidFill>
                  <a:schemeClr val="tx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 bwMode="auto">
            <a:xfrm>
              <a:off x="719910" y="4911323"/>
              <a:ext cx="405694" cy="173861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73" name="172 Rectángulo"/>
            <p:cNvSpPr/>
            <p:nvPr/>
          </p:nvSpPr>
          <p:spPr bwMode="auto">
            <a:xfrm>
              <a:off x="2438114" y="4911323"/>
              <a:ext cx="405694" cy="173861"/>
            </a:xfrm>
            <a:prstGeom prst="rect">
              <a:avLst/>
            </a:prstGeom>
            <a:solidFill>
              <a:srgbClr val="FF00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74" name="173 Rectángulo"/>
            <p:cNvSpPr/>
            <p:nvPr/>
          </p:nvSpPr>
          <p:spPr bwMode="auto">
            <a:xfrm>
              <a:off x="1579012" y="4911323"/>
              <a:ext cx="405694" cy="173861"/>
            </a:xfrm>
            <a:prstGeom prst="rect">
              <a:avLst/>
            </a:prstGeom>
            <a:solidFill>
              <a:srgbClr val="FFCC66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75" name="174 Rectángulo"/>
            <p:cNvSpPr/>
            <p:nvPr/>
          </p:nvSpPr>
          <p:spPr bwMode="auto">
            <a:xfrm>
              <a:off x="719910" y="4742064"/>
              <a:ext cx="2123898" cy="173861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endParaRPr>
            </a:p>
          </p:txBody>
        </p:sp>
        <p:cxnSp>
          <p:nvCxnSpPr>
            <p:cNvPr id="9" name="8 Conector recto"/>
            <p:cNvCxnSpPr>
              <a:endCxn id="92" idx="0"/>
            </p:cNvCxnSpPr>
            <p:nvPr/>
          </p:nvCxnSpPr>
          <p:spPr bwMode="auto">
            <a:xfrm>
              <a:off x="932158" y="5092998"/>
              <a:ext cx="212007" cy="271298"/>
            </a:xfrm>
            <a:prstGeom prst="line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1" name="10 Conector recto"/>
            <p:cNvCxnSpPr>
              <a:stCxn id="173" idx="2"/>
              <a:endCxn id="86" idx="0"/>
            </p:cNvCxnSpPr>
            <p:nvPr/>
          </p:nvCxnSpPr>
          <p:spPr bwMode="auto">
            <a:xfrm flipH="1">
              <a:off x="2352758" y="5085184"/>
              <a:ext cx="288203" cy="279112"/>
            </a:xfrm>
            <a:prstGeom prst="line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3" name="12 Conector recto"/>
            <p:cNvCxnSpPr>
              <a:stCxn id="174" idx="2"/>
              <a:endCxn id="80" idx="0"/>
            </p:cNvCxnSpPr>
            <p:nvPr/>
          </p:nvCxnSpPr>
          <p:spPr bwMode="auto">
            <a:xfrm flipH="1">
              <a:off x="1756182" y="5085184"/>
              <a:ext cx="25677" cy="423036"/>
            </a:xfrm>
            <a:prstGeom prst="line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/>
          </p:spPr>
        </p:cxnSp>
        <p:grpSp>
          <p:nvGrpSpPr>
            <p:cNvPr id="70" name="Agrupar 58"/>
            <p:cNvGrpSpPr/>
            <p:nvPr/>
          </p:nvGrpSpPr>
          <p:grpSpPr>
            <a:xfrm>
              <a:off x="899592" y="5220372"/>
              <a:ext cx="1697738" cy="512884"/>
              <a:chOff x="4528924" y="1234355"/>
              <a:chExt cx="4551809" cy="2351882"/>
            </a:xfrm>
          </p:grpSpPr>
          <p:sp>
            <p:nvSpPr>
              <p:cNvPr id="72" name="20 Rectángulo"/>
              <p:cNvSpPr/>
              <p:nvPr/>
            </p:nvSpPr>
            <p:spPr bwMode="auto">
              <a:xfrm rot="20155686">
                <a:off x="5719338" y="2037197"/>
                <a:ext cx="549602" cy="760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73" name="21 Rectángulo"/>
              <p:cNvSpPr/>
              <p:nvPr/>
            </p:nvSpPr>
            <p:spPr bwMode="auto">
              <a:xfrm rot="20155686">
                <a:off x="7315386" y="2758913"/>
                <a:ext cx="549602" cy="760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74" name="22 Rectángulo"/>
              <p:cNvSpPr/>
              <p:nvPr/>
            </p:nvSpPr>
            <p:spPr bwMode="auto">
              <a:xfrm rot="1444314" flipH="1">
                <a:off x="7315386" y="2015021"/>
                <a:ext cx="549602" cy="760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75" name="23 Rectángulo"/>
              <p:cNvSpPr/>
              <p:nvPr/>
            </p:nvSpPr>
            <p:spPr bwMode="auto">
              <a:xfrm rot="1444314" flipH="1">
                <a:off x="5715904" y="2741443"/>
                <a:ext cx="549602" cy="760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ヒラギノ角ゴ ProN W3" charset="-128"/>
                  <a:sym typeface="Gill Sans" charset="0"/>
                </a:endParaRPr>
              </a:p>
            </p:txBody>
          </p:sp>
          <p:grpSp>
            <p:nvGrpSpPr>
              <p:cNvPr id="76" name="24 Grupo"/>
              <p:cNvGrpSpPr/>
              <p:nvPr/>
            </p:nvGrpSpPr>
            <p:grpSpPr>
              <a:xfrm>
                <a:off x="6169803" y="1234355"/>
                <a:ext cx="1311449" cy="1031925"/>
                <a:chOff x="2181225" y="2397075"/>
                <a:chExt cx="1311449" cy="1031925"/>
              </a:xfrm>
            </p:grpSpPr>
            <p:sp>
              <p:nvSpPr>
                <p:cNvPr id="98" name="25 Rectángulo"/>
                <p:cNvSpPr/>
                <p:nvPr/>
              </p:nvSpPr>
              <p:spPr bwMode="auto">
                <a:xfrm>
                  <a:off x="2181225" y="2397075"/>
                  <a:ext cx="1311449" cy="1031925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116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7411" y="2574429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17" name="27 CuadroTexto"/>
                <p:cNvSpPr txBox="1"/>
                <p:nvPr/>
              </p:nvSpPr>
              <p:spPr>
                <a:xfrm>
                  <a:off x="2268538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18" name="28 CuadroTexto"/>
                <p:cNvSpPr txBox="1"/>
                <p:nvPr/>
              </p:nvSpPr>
              <p:spPr>
                <a:xfrm>
                  <a:off x="2916610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19" name="29 CuadroTexto"/>
                <p:cNvSpPr txBox="1"/>
                <p:nvPr/>
              </p:nvSpPr>
              <p:spPr>
                <a:xfrm>
                  <a:off x="2268538" y="2749550"/>
                  <a:ext cx="1135433" cy="17539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OPERATING SYSTEM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120" name="30 CuadroTexto"/>
                <p:cNvSpPr txBox="1"/>
                <p:nvPr/>
              </p:nvSpPr>
              <p:spPr>
                <a:xfrm>
                  <a:off x="2268538" y="2953519"/>
                  <a:ext cx="1135433" cy="403473"/>
                </a:xfrm>
                <a:prstGeom prst="rect">
                  <a:avLst/>
                </a:prstGeom>
                <a:solidFill>
                  <a:srgbClr val="FF660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SPECIALIZED PACKET FORWARDING HARDWARE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77" name="31 Grupo"/>
              <p:cNvGrpSpPr/>
              <p:nvPr/>
            </p:nvGrpSpPr>
            <p:grpSpPr>
              <a:xfrm>
                <a:off x="4528924" y="1894334"/>
                <a:ext cx="1311449" cy="1031925"/>
                <a:chOff x="2181225" y="2397075"/>
                <a:chExt cx="1311449" cy="1031925"/>
              </a:xfrm>
            </p:grpSpPr>
            <p:sp>
              <p:nvSpPr>
                <p:cNvPr id="92" name="32 Rectángulo"/>
                <p:cNvSpPr/>
                <p:nvPr/>
              </p:nvSpPr>
              <p:spPr bwMode="auto">
                <a:xfrm>
                  <a:off x="2181225" y="2397075"/>
                  <a:ext cx="1311449" cy="1031925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93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7411" y="2574429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94" name="34 CuadroTexto"/>
                <p:cNvSpPr txBox="1"/>
                <p:nvPr/>
              </p:nvSpPr>
              <p:spPr>
                <a:xfrm>
                  <a:off x="2268538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95" name="35 CuadroTexto"/>
                <p:cNvSpPr txBox="1"/>
                <p:nvPr/>
              </p:nvSpPr>
              <p:spPr>
                <a:xfrm>
                  <a:off x="2916610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96" name="36 CuadroTexto"/>
                <p:cNvSpPr txBox="1"/>
                <p:nvPr/>
              </p:nvSpPr>
              <p:spPr>
                <a:xfrm>
                  <a:off x="2268538" y="2749550"/>
                  <a:ext cx="1135433" cy="17539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OPERATING SYSTEM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97" name="37 CuadroTexto"/>
                <p:cNvSpPr txBox="1"/>
                <p:nvPr/>
              </p:nvSpPr>
              <p:spPr>
                <a:xfrm>
                  <a:off x="2268538" y="2953519"/>
                  <a:ext cx="1135433" cy="403473"/>
                </a:xfrm>
                <a:prstGeom prst="rect">
                  <a:avLst/>
                </a:prstGeom>
                <a:solidFill>
                  <a:srgbClr val="FF660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SPECIALIZED PACKET FORWARDING HARDWARE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78" name="38 Grupo"/>
              <p:cNvGrpSpPr/>
              <p:nvPr/>
            </p:nvGrpSpPr>
            <p:grpSpPr>
              <a:xfrm>
                <a:off x="7769284" y="1894334"/>
                <a:ext cx="1311449" cy="1031925"/>
                <a:chOff x="2181225" y="2397075"/>
                <a:chExt cx="1311449" cy="1031925"/>
              </a:xfrm>
            </p:grpSpPr>
            <p:sp>
              <p:nvSpPr>
                <p:cNvPr id="86" name="39 Rectángulo"/>
                <p:cNvSpPr/>
                <p:nvPr/>
              </p:nvSpPr>
              <p:spPr bwMode="auto">
                <a:xfrm>
                  <a:off x="2181225" y="2397075"/>
                  <a:ext cx="1311449" cy="1031925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87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7411" y="2574429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8" name="41 CuadroTexto"/>
                <p:cNvSpPr txBox="1"/>
                <p:nvPr/>
              </p:nvSpPr>
              <p:spPr>
                <a:xfrm>
                  <a:off x="2268538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89" name="42 CuadroTexto"/>
                <p:cNvSpPr txBox="1"/>
                <p:nvPr/>
              </p:nvSpPr>
              <p:spPr>
                <a:xfrm>
                  <a:off x="2916610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90" name="43 CuadroTexto"/>
                <p:cNvSpPr txBox="1"/>
                <p:nvPr/>
              </p:nvSpPr>
              <p:spPr>
                <a:xfrm>
                  <a:off x="2268538" y="2749550"/>
                  <a:ext cx="1135433" cy="17539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OPERATING SYSTEM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91" name="44 CuadroTexto"/>
                <p:cNvSpPr txBox="1"/>
                <p:nvPr/>
              </p:nvSpPr>
              <p:spPr>
                <a:xfrm>
                  <a:off x="2268538" y="2953519"/>
                  <a:ext cx="1135433" cy="403473"/>
                </a:xfrm>
                <a:prstGeom prst="rect">
                  <a:avLst/>
                </a:prstGeom>
                <a:solidFill>
                  <a:srgbClr val="FF660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SPECIALIZED PACKET FORWARDING HARDWARE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79" name="45 Grupo"/>
              <p:cNvGrpSpPr/>
              <p:nvPr/>
            </p:nvGrpSpPr>
            <p:grpSpPr>
              <a:xfrm>
                <a:off x="6169803" y="2554312"/>
                <a:ext cx="1311449" cy="1031925"/>
                <a:chOff x="2181225" y="2397075"/>
                <a:chExt cx="1311449" cy="1031925"/>
              </a:xfrm>
            </p:grpSpPr>
            <p:sp>
              <p:nvSpPr>
                <p:cNvPr id="80" name="46 Rectángulo"/>
                <p:cNvSpPr/>
                <p:nvPr/>
              </p:nvSpPr>
              <p:spPr bwMode="auto">
                <a:xfrm>
                  <a:off x="2181225" y="2397075"/>
                  <a:ext cx="1311449" cy="1031925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ヒラギノ角ゴ ProN W3" charset="-128"/>
                    <a:sym typeface="Gill Sans" charset="0"/>
                  </a:endParaRPr>
                </a:p>
              </p:txBody>
            </p:sp>
            <p:pic>
              <p:nvPicPr>
                <p:cNvPr id="81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7411" y="2574429"/>
                  <a:ext cx="244475" cy="4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2" name="48 CuadroTexto"/>
                <p:cNvSpPr txBox="1"/>
                <p:nvPr/>
              </p:nvSpPr>
              <p:spPr>
                <a:xfrm>
                  <a:off x="2268538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83" name="49 CuadroTexto"/>
                <p:cNvSpPr txBox="1"/>
                <p:nvPr/>
              </p:nvSpPr>
              <p:spPr>
                <a:xfrm>
                  <a:off x="2916610" y="2492896"/>
                  <a:ext cx="487361" cy="216024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FEATURE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84" name="50 CuadroTexto"/>
                <p:cNvSpPr txBox="1"/>
                <p:nvPr/>
              </p:nvSpPr>
              <p:spPr>
                <a:xfrm>
                  <a:off x="2268538" y="2749550"/>
                  <a:ext cx="1135433" cy="175394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OPERATING SYSTEM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85" name="51 CuadroTexto"/>
                <p:cNvSpPr txBox="1"/>
                <p:nvPr/>
              </p:nvSpPr>
              <p:spPr>
                <a:xfrm>
                  <a:off x="2268538" y="2953519"/>
                  <a:ext cx="1135433" cy="403473"/>
                </a:xfrm>
                <a:prstGeom prst="rect">
                  <a:avLst/>
                </a:prstGeom>
                <a:solidFill>
                  <a:srgbClr val="FF6600"/>
                </a:solidFill>
              </p:spPr>
              <p:txBody>
                <a:bodyPr wrap="square" lIns="36000" tIns="36000" rIns="36000" bIns="36000" rtlCol="0" anchor="ctr">
                  <a:noAutofit/>
                </a:bodyPr>
                <a:lstStyle/>
                <a:p>
                  <a:pPr algn="ctr"/>
                  <a:r>
                    <a:rPr lang="en-GB" sz="200" b="0" u="none" smtClean="0">
                      <a:solidFill>
                        <a:schemeClr val="bg1"/>
                      </a:solidFill>
                      <a:latin typeface="+mn-lt"/>
                    </a:rPr>
                    <a:t>SPECIALIZED PACKET FORWARDING HARDWARE</a:t>
                  </a:r>
                  <a:endParaRPr lang="en-GB" sz="200" b="0" u="none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76" name="175 Rectángulo"/>
            <p:cNvSpPr/>
            <p:nvPr/>
          </p:nvSpPr>
          <p:spPr bwMode="auto">
            <a:xfrm>
              <a:off x="6938875" y="4783513"/>
              <a:ext cx="801477" cy="173861"/>
            </a:xfrm>
            <a:prstGeom prst="rect">
              <a:avLst/>
            </a:prstGeom>
            <a:solidFill>
              <a:srgbClr val="FFFF0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ヒラギノ角ゴ ProN W3" charset="-128"/>
                <a:sym typeface="Gill Sans" charset="0"/>
              </a:endParaRPr>
            </a:p>
          </p:txBody>
        </p:sp>
        <p:cxnSp>
          <p:nvCxnSpPr>
            <p:cNvPr id="177" name="176 Conector recto"/>
            <p:cNvCxnSpPr>
              <a:stCxn id="176" idx="2"/>
              <a:endCxn id="123" idx="0"/>
            </p:cNvCxnSpPr>
            <p:nvPr/>
          </p:nvCxnSpPr>
          <p:spPr bwMode="auto">
            <a:xfrm>
              <a:off x="7339614" y="4957374"/>
              <a:ext cx="2631" cy="160547"/>
            </a:xfrm>
            <a:prstGeom prst="line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/>
          </p:spPr>
        </p:cxnSp>
      </p:grpSp>
    </p:spTree>
    <p:extLst>
      <p:ext uri="{BB962C8B-B14F-4D97-AF65-F5344CB8AC3E}">
        <p14:creationId xmlns:p14="http://schemas.microsoft.com/office/powerpoint/2010/main" val="1909689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Make the</a:t>
            </a:r>
            <a:r>
              <a:rPr lang="en-GB" baseline="0" dirty="0" smtClean="0"/>
              <a:t> Network *A* Computer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/>
              <a:t>W</a:t>
            </a:r>
            <a:r>
              <a:rPr lang="en-GB" dirty="0" smtClean="0"/>
              <a:t>e can apply software development techniques and tools</a:t>
            </a:r>
            <a:endParaRPr lang="en-GB" dirty="0"/>
          </a:p>
          <a:p>
            <a:r>
              <a:rPr lang="en-GB" dirty="0" smtClean="0"/>
              <a:t>Software development</a:t>
            </a:r>
            <a:r>
              <a:rPr lang="en-GB" baseline="0" dirty="0" smtClean="0"/>
              <a:t> and operation being multifaceted</a:t>
            </a:r>
          </a:p>
          <a:p>
            <a:pPr lvl="1"/>
            <a:r>
              <a:rPr lang="en-GB" sz="1600" baseline="0" dirty="0" smtClean="0"/>
              <a:t>Different tools for different tasks</a:t>
            </a:r>
          </a:p>
          <a:p>
            <a:r>
              <a:rPr lang="en-GB" dirty="0" smtClean="0"/>
              <a:t>Static and dynamic verification</a:t>
            </a:r>
          </a:p>
          <a:p>
            <a:r>
              <a:rPr lang="en-GB" dirty="0" smtClean="0"/>
              <a:t>Translation: assemblers, compilers, interpreters, linkers</a:t>
            </a:r>
          </a:p>
          <a:p>
            <a:r>
              <a:rPr lang="en-GB" baseline="0" dirty="0" smtClean="0"/>
              <a:t>Testing</a:t>
            </a:r>
            <a:r>
              <a:rPr lang="en-GB" dirty="0" smtClean="0"/>
              <a:t> and debugging</a:t>
            </a:r>
          </a:p>
          <a:p>
            <a:r>
              <a:rPr lang="en-GB" dirty="0" smtClean="0"/>
              <a:t>Version and configuration control</a:t>
            </a:r>
            <a:endParaRPr lang="en-GB" baseline="0" dirty="0" smtClean="0"/>
          </a:p>
          <a:p>
            <a:r>
              <a:rPr lang="en-GB" baseline="0" dirty="0" smtClean="0"/>
              <a:t>Dynamic composition</a:t>
            </a:r>
            <a:r>
              <a:rPr lang="en-GB" dirty="0" smtClean="0"/>
              <a:t> and linking</a:t>
            </a:r>
          </a:p>
          <a:p>
            <a:r>
              <a:rPr lang="en-GB" dirty="0" smtClean="0"/>
              <a:t>Development flows</a:t>
            </a:r>
          </a:p>
          <a:p>
            <a:r>
              <a:rPr lang="en-GB" dirty="0" smtClean="0"/>
              <a:t>And any other abstraction capability</a:t>
            </a:r>
            <a:endParaRPr lang="en-GB" baseline="0" dirty="0" smtClean="0"/>
          </a:p>
        </p:txBody>
      </p:sp>
      <p:grpSp>
        <p:nvGrpSpPr>
          <p:cNvPr id="19" name="Agrupar 18"/>
          <p:cNvGrpSpPr/>
          <p:nvPr/>
        </p:nvGrpSpPr>
        <p:grpSpPr>
          <a:xfrm>
            <a:off x="4525684" y="1213247"/>
            <a:ext cx="4312550" cy="4868342"/>
            <a:chOff x="2348476" y="1196752"/>
            <a:chExt cx="4312550" cy="486834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5622" y="2151484"/>
              <a:ext cx="2790825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8476" y="1196752"/>
              <a:ext cx="4312550" cy="4868342"/>
            </a:xfrm>
            <a:prstGeom prst="rect">
              <a:avLst/>
            </a:prstGeom>
            <a:noFill/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4660" y="3573016"/>
              <a:ext cx="1080120" cy="825316"/>
            </a:xfrm>
            <a:prstGeom prst="rect">
              <a:avLst/>
            </a:prstGeom>
            <a:noFill/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8716" y="2339082"/>
              <a:ext cx="66675" cy="137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22 CuadroTexto"/>
            <p:cNvSpPr txBox="1"/>
            <p:nvPr/>
          </p:nvSpPr>
          <p:spPr>
            <a:xfrm>
              <a:off x="4932834" y="1455167"/>
              <a:ext cx="13628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u="none" dirty="0" smtClean="0">
                  <a:latin typeface="+mn-lt"/>
                </a:rPr>
                <a:t>SDN Controller</a:t>
              </a:r>
              <a:endParaRPr lang="en-GB" u="none" dirty="0">
                <a:latin typeface="+mn-lt"/>
              </a:endParaRPr>
            </a:p>
          </p:txBody>
        </p:sp>
        <p:sp>
          <p:nvSpPr>
            <p:cNvPr id="9" name="6 CuadroTexto"/>
            <p:cNvSpPr txBox="1"/>
            <p:nvPr/>
          </p:nvSpPr>
          <p:spPr>
            <a:xfrm>
              <a:off x="4531527" y="3140968"/>
              <a:ext cx="1049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u="none" dirty="0" smtClean="0">
                  <a:latin typeface="+mn-lt"/>
                </a:rPr>
                <a:t>SDN Forwarder</a:t>
              </a:r>
              <a:endParaRPr lang="en-GB" sz="1400" u="none" dirty="0">
                <a:latin typeface="+mn-lt"/>
              </a:endParaRP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214" y="3755812"/>
              <a:ext cx="420444" cy="321260"/>
            </a:xfrm>
            <a:prstGeom prst="rect">
              <a:avLst/>
            </a:prstGeom>
            <a:noFill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922" y="3717032"/>
              <a:ext cx="420444" cy="321260"/>
            </a:xfrm>
            <a:prstGeom prst="rect">
              <a:avLst/>
            </a:prstGeom>
            <a:noFill/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6690" y="4907940"/>
              <a:ext cx="420444" cy="321260"/>
            </a:xfrm>
            <a:prstGeom prst="rect">
              <a:avLst/>
            </a:prstGeom>
            <a:noFill/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858" y="4979948"/>
              <a:ext cx="420444" cy="321260"/>
            </a:xfrm>
            <a:prstGeom prst="rect">
              <a:avLst/>
            </a:prstGeom>
            <a:noFill/>
          </p:spPr>
        </p:pic>
        <p:sp>
          <p:nvSpPr>
            <p:cNvPr id="14" name="12 CuadroTexto"/>
            <p:cNvSpPr txBox="1"/>
            <p:nvPr/>
          </p:nvSpPr>
          <p:spPr>
            <a:xfrm>
              <a:off x="2803335" y="4077072"/>
              <a:ext cx="6173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u="none" dirty="0" smtClean="0">
                  <a:latin typeface="+mn-lt"/>
                </a:rPr>
                <a:t>OVS</a:t>
              </a:r>
              <a:endParaRPr lang="en-GB" sz="1100" u="none" dirty="0">
                <a:latin typeface="+mn-lt"/>
              </a:endParaRPr>
            </a:p>
          </p:txBody>
        </p:sp>
        <p:sp>
          <p:nvSpPr>
            <p:cNvPr id="16" name="37 CuadroTexto"/>
            <p:cNvSpPr txBox="1"/>
            <p:nvPr/>
          </p:nvSpPr>
          <p:spPr>
            <a:xfrm>
              <a:off x="3636690" y="5183614"/>
              <a:ext cx="6173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u="none" dirty="0" smtClean="0">
                  <a:latin typeface="+mn-lt"/>
                </a:rPr>
                <a:t>OVS</a:t>
              </a:r>
              <a:endParaRPr lang="en-GB" sz="1100" u="none" dirty="0">
                <a:latin typeface="+mn-lt"/>
              </a:endParaRPr>
            </a:p>
          </p:txBody>
        </p:sp>
        <p:sp>
          <p:nvSpPr>
            <p:cNvPr id="17" name="38 CuadroTexto"/>
            <p:cNvSpPr txBox="1"/>
            <p:nvPr/>
          </p:nvSpPr>
          <p:spPr>
            <a:xfrm>
              <a:off x="4716810" y="5183614"/>
              <a:ext cx="6173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u="none" dirty="0" smtClean="0">
                  <a:latin typeface="+mn-lt"/>
                </a:rPr>
                <a:t>OVS</a:t>
              </a:r>
              <a:endParaRPr lang="en-GB" sz="1100" u="none" dirty="0">
                <a:latin typeface="+mn-lt"/>
              </a:endParaRPr>
            </a:p>
          </p:txBody>
        </p:sp>
        <p:sp>
          <p:nvSpPr>
            <p:cNvPr id="18" name="39 CuadroTexto"/>
            <p:cNvSpPr txBox="1"/>
            <p:nvPr/>
          </p:nvSpPr>
          <p:spPr>
            <a:xfrm>
              <a:off x="5611647" y="4038292"/>
              <a:ext cx="6173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u="none" dirty="0" smtClean="0">
                  <a:latin typeface="+mn-lt"/>
                </a:rPr>
                <a:t>OVS</a:t>
              </a:r>
              <a:endParaRPr lang="en-GB" sz="1100" u="none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1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lefónica - Título y subtítulo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ierre Telefo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lefó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parataAz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lefónica - Título y subtítulo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D1BD4B277DFA4CB4B9E3BE431CCD61" ma:contentTypeVersion="0" ma:contentTypeDescription="Create a new document." ma:contentTypeScope="" ma:versionID="f343cb744bfe5163a2c3ed9c6cda025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DB6A3-AED3-4735-A5F4-D5E6221F5783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EC7777-CE42-48C4-A306-E08E468DF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14A54E-BE4E-4F85-A78A-B61B52646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Template_PPT_Telefonica_projectable_ENG_v2</Template>
  <TotalTime>9506</TotalTime>
  <Pages>0</Pages>
  <Words>1923</Words>
  <Characters>0</Characters>
  <Application>Microsoft Macintosh PowerPoint</Application>
  <PresentationFormat>Presentación en pantalla (4:3)</PresentationFormat>
  <Lines>0</Lines>
  <Paragraphs>562</Paragraphs>
  <Slides>29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Diseño personalizado</vt:lpstr>
      <vt:lpstr>Telefónica - Título y subtítulo</vt:lpstr>
      <vt:lpstr>1_Cierre Telefonica</vt:lpstr>
      <vt:lpstr>1_Telefónica</vt:lpstr>
      <vt:lpstr>1_Diseño personalizado</vt:lpstr>
      <vt:lpstr>1_Telefónica - Título y subtítulo</vt:lpstr>
      <vt:lpstr>Presentación de PowerPoint</vt:lpstr>
      <vt:lpstr>Enter the Software Era </vt:lpstr>
      <vt:lpstr>The Network Dystopia…</vt:lpstr>
      <vt:lpstr>…Makes IT Nonsense</vt:lpstr>
      <vt:lpstr>The Key Role of Virtualization</vt:lpstr>
      <vt:lpstr>Scale and Virtualization in the Timeline</vt:lpstr>
      <vt:lpstr>Network Virtualization = SDN + NFV</vt:lpstr>
      <vt:lpstr>Software Defined Networking</vt:lpstr>
      <vt:lpstr>Make the Network *A* Computer</vt:lpstr>
      <vt:lpstr>Network Brokering</vt:lpstr>
      <vt:lpstr>Network OS</vt:lpstr>
      <vt:lpstr>The Road to a Network IDE</vt:lpstr>
      <vt:lpstr>Putting It All Together: The NetOS Architecture</vt:lpstr>
      <vt:lpstr>Network Functions Virtualisation</vt:lpstr>
      <vt:lpstr>The NFV Concept</vt:lpstr>
      <vt:lpstr>The ETSI NFV ISG</vt:lpstr>
      <vt:lpstr>The NFV ISG in Numbers</vt:lpstr>
      <vt:lpstr>Service-Oriented Use Cases</vt:lpstr>
      <vt:lpstr>The NFV Framework</vt:lpstr>
      <vt:lpstr>The NFV Reference Architecture</vt:lpstr>
      <vt:lpstr>Architectural Use Cases</vt:lpstr>
      <vt:lpstr>The New Roles - XaaS for Network Services</vt:lpstr>
      <vt:lpstr>It Ain’t Cloud Applied to Carriers</vt:lpstr>
      <vt:lpstr>A Proper Balance between NFV &amp; SDN</vt:lpstr>
      <vt:lpstr>An Evolutionary Approach</vt:lpstr>
      <vt:lpstr>Current Targets: Virtual Residential CPE</vt:lpstr>
      <vt:lpstr>Current Targets: Elastic DPI</vt:lpstr>
      <vt:lpstr>Current Targets: Enhanced Virtual Router</vt:lpstr>
      <vt:lpstr>Counting a Few</vt:lpstr>
    </vt:vector>
  </TitlesOfParts>
  <Company>Telefónica España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Telefonica</dc:creator>
  <cp:lastModifiedBy>Diego Lopez</cp:lastModifiedBy>
  <cp:revision>369</cp:revision>
  <cp:lastPrinted>2014-01-20T08:41:27Z</cp:lastPrinted>
  <dcterms:created xsi:type="dcterms:W3CDTF">2013-04-26T11:24:09Z</dcterms:created>
  <dcterms:modified xsi:type="dcterms:W3CDTF">2014-07-03T14:51:49Z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0x01010051D1BD4B277DFA4CB4B9E3BE431CCD61</vt:lpwstr>
  </property>
</Properties>
</file>